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29" r:id="rId3"/>
    <p:sldId id="264" r:id="rId4"/>
    <p:sldId id="299" r:id="rId5"/>
    <p:sldId id="256" r:id="rId6"/>
    <p:sldId id="298" r:id="rId7"/>
    <p:sldId id="296" r:id="rId8"/>
    <p:sldId id="304" r:id="rId9"/>
    <p:sldId id="303" r:id="rId10"/>
    <p:sldId id="257" r:id="rId11"/>
    <p:sldId id="258" r:id="rId12"/>
    <p:sldId id="259" r:id="rId13"/>
    <p:sldId id="266" r:id="rId14"/>
    <p:sldId id="301" r:id="rId15"/>
    <p:sldId id="317" r:id="rId16"/>
    <p:sldId id="318" r:id="rId17"/>
    <p:sldId id="319" r:id="rId18"/>
    <p:sldId id="315" r:id="rId19"/>
    <p:sldId id="308" r:id="rId20"/>
    <p:sldId id="307" r:id="rId21"/>
    <p:sldId id="305" r:id="rId22"/>
    <p:sldId id="323" r:id="rId23"/>
    <p:sldId id="324" r:id="rId24"/>
    <p:sldId id="322" r:id="rId25"/>
    <p:sldId id="309" r:id="rId26"/>
    <p:sldId id="306" r:id="rId27"/>
    <p:sldId id="311" r:id="rId28"/>
    <p:sldId id="325" r:id="rId29"/>
    <p:sldId id="326" r:id="rId30"/>
    <p:sldId id="327" r:id="rId31"/>
    <p:sldId id="328" r:id="rId32"/>
    <p:sldId id="312" r:id="rId33"/>
    <p:sldId id="313" r:id="rId34"/>
    <p:sldId id="314" r:id="rId35"/>
    <p:sldId id="320" r:id="rId36"/>
    <p:sldId id="321" r:id="rId37"/>
    <p:sldId id="310" r:id="rId38"/>
    <p:sldId id="260" r:id="rId39"/>
    <p:sldId id="268" r:id="rId40"/>
    <p:sldId id="269" r:id="rId41"/>
    <p:sldId id="270" r:id="rId42"/>
    <p:sldId id="271" r:id="rId43"/>
    <p:sldId id="261" r:id="rId44"/>
    <p:sldId id="263"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291" r:id="rId6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642"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91B0852-F1B5-4860-BE8B-4A14AE5CC0D9}" type="datetimeFigureOut">
              <a:rPr lang="pt-BR" smtClean="0"/>
              <a:t>31/08/2014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183255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1B0852-F1B5-4860-BE8B-4A14AE5CC0D9}" type="datetimeFigureOut">
              <a:rPr lang="pt-BR" smtClean="0"/>
              <a:t>31/08/2014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119236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1B0852-F1B5-4860-BE8B-4A14AE5CC0D9}" type="datetimeFigureOut">
              <a:rPr lang="pt-BR" smtClean="0"/>
              <a:t>31/08/2014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53242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1B0852-F1B5-4860-BE8B-4A14AE5CC0D9}" type="datetimeFigureOut">
              <a:rPr lang="pt-BR" smtClean="0"/>
              <a:t>31/08/2014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231169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91B0852-F1B5-4860-BE8B-4A14AE5CC0D9}" type="datetimeFigureOut">
              <a:rPr lang="pt-BR" smtClean="0"/>
              <a:t>31/08/2014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189343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91B0852-F1B5-4860-BE8B-4A14AE5CC0D9}" type="datetimeFigureOut">
              <a:rPr lang="pt-BR" smtClean="0"/>
              <a:t>31/08/2014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81560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91B0852-F1B5-4860-BE8B-4A14AE5CC0D9}" type="datetimeFigureOut">
              <a:rPr lang="pt-BR" smtClean="0"/>
              <a:t>31/08/2014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153569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91B0852-F1B5-4860-BE8B-4A14AE5CC0D9}" type="datetimeFigureOut">
              <a:rPr lang="pt-BR" smtClean="0"/>
              <a:t>31/08/2014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156969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91B0852-F1B5-4860-BE8B-4A14AE5CC0D9}" type="datetimeFigureOut">
              <a:rPr lang="pt-BR" smtClean="0"/>
              <a:t>31/08/2014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198543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91B0852-F1B5-4860-BE8B-4A14AE5CC0D9}" type="datetimeFigureOut">
              <a:rPr lang="pt-BR" smtClean="0"/>
              <a:t>31/08/2014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63424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91B0852-F1B5-4860-BE8B-4A14AE5CC0D9}" type="datetimeFigureOut">
              <a:rPr lang="pt-BR" smtClean="0"/>
              <a:t>31/08/2014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F68BFA-4B36-4458-808D-FFC2D892FFE1}" type="slidenum">
              <a:rPr lang="pt-BR" smtClean="0"/>
              <a:t>‹nº›</a:t>
            </a:fld>
            <a:endParaRPr lang="pt-BR"/>
          </a:p>
        </p:txBody>
      </p:sp>
    </p:spTree>
    <p:extLst>
      <p:ext uri="{BB962C8B-B14F-4D97-AF65-F5344CB8AC3E}">
        <p14:creationId xmlns:p14="http://schemas.microsoft.com/office/powerpoint/2010/main" val="226955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B0852-F1B5-4860-BE8B-4A14AE5CC0D9}" type="datetimeFigureOut">
              <a:rPr lang="pt-BR" smtClean="0"/>
              <a:t>31/08/2014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68BFA-4B36-4458-808D-FFC2D892FFE1}" type="slidenum">
              <a:rPr lang="pt-BR" smtClean="0"/>
              <a:t>‹nº›</a:t>
            </a:fld>
            <a:endParaRPr lang="pt-BR"/>
          </a:p>
        </p:txBody>
      </p:sp>
    </p:spTree>
    <p:extLst>
      <p:ext uri="{BB962C8B-B14F-4D97-AF65-F5344CB8AC3E}">
        <p14:creationId xmlns:p14="http://schemas.microsoft.com/office/powerpoint/2010/main" val="217182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puchinhos.org/biblia/index.php?title=Act_13" TargetMode="External"/><Relationship Id="rId2" Type="http://schemas.openxmlformats.org/officeDocument/2006/relationships/hyperlink" Target="http://www.capuchinhos.org/biblia/index.php?title=Act_12" TargetMode="External"/><Relationship Id="rId1" Type="http://schemas.openxmlformats.org/officeDocument/2006/relationships/slideLayout" Target="../slideLayouts/slideLayout2.xml"/><Relationship Id="rId6" Type="http://schemas.openxmlformats.org/officeDocument/2006/relationships/hyperlink" Target="http://www.capuchinhos.org/biblia/index.php?title=1Pe_5" TargetMode="External"/><Relationship Id="rId5" Type="http://schemas.openxmlformats.org/officeDocument/2006/relationships/hyperlink" Target="http://www.capuchinhos.org/biblia/index.php?title=Cl_4" TargetMode="External"/><Relationship Id="rId4" Type="http://schemas.openxmlformats.org/officeDocument/2006/relationships/hyperlink" Target="http://www.capuchinhos.org/biblia/index.php?title=Act_1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cancaonova.com/hpv/files/2012/06/evangelistasdfdfdfd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525065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5214144" y="1052736"/>
            <a:ext cx="3838625" cy="52565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rgbClr val="FF0000"/>
                </a:solidFill>
              </a:rPr>
              <a:t>Evangelhos : </a:t>
            </a:r>
          </a:p>
          <a:p>
            <a:endParaRPr lang="pt-BR" b="1" dirty="0">
              <a:solidFill>
                <a:srgbClr val="FF0000"/>
              </a:solidFill>
            </a:endParaRPr>
          </a:p>
          <a:p>
            <a:r>
              <a:rPr lang="pt-BR" dirty="0" smtClean="0"/>
              <a:t>“Memórias dos Apóstolos”</a:t>
            </a:r>
          </a:p>
          <a:p>
            <a:endParaRPr lang="pt-BR" dirty="0" smtClean="0"/>
          </a:p>
          <a:p>
            <a:r>
              <a:rPr lang="pt-BR" dirty="0" smtClean="0"/>
              <a:t/>
            </a:r>
            <a:br>
              <a:rPr lang="pt-BR" dirty="0" smtClean="0"/>
            </a:br>
            <a:r>
              <a:rPr lang="pt-BR" sz="4300" dirty="0">
                <a:solidFill>
                  <a:srgbClr val="0070C0"/>
                </a:solidFill>
              </a:rPr>
              <a:t>A palavra “Evangelho” </a:t>
            </a:r>
            <a:r>
              <a:rPr lang="pt-BR" sz="4300" b="1" dirty="0">
                <a:solidFill>
                  <a:srgbClr val="0070C0"/>
                </a:solidFill>
              </a:rPr>
              <a:t>vem do grego “</a:t>
            </a:r>
            <a:r>
              <a:rPr lang="pt-BR" sz="4300" b="1" dirty="0" err="1">
                <a:solidFill>
                  <a:srgbClr val="0070C0"/>
                </a:solidFill>
              </a:rPr>
              <a:t>evangélion</a:t>
            </a:r>
            <a:r>
              <a:rPr lang="pt-BR" sz="4300" dirty="0">
                <a:solidFill>
                  <a:srgbClr val="0070C0"/>
                </a:solidFill>
              </a:rPr>
              <a:t>”, que significa “</a:t>
            </a:r>
            <a:r>
              <a:rPr lang="pt-BR" sz="4300" b="1" dirty="0">
                <a:solidFill>
                  <a:srgbClr val="0070C0"/>
                </a:solidFill>
              </a:rPr>
              <a:t>Boa Nova</a:t>
            </a:r>
            <a:r>
              <a:rPr lang="pt-BR" sz="4300" dirty="0">
                <a:solidFill>
                  <a:srgbClr val="0070C0"/>
                </a:solidFill>
              </a:rPr>
              <a:t>”. </a:t>
            </a:r>
          </a:p>
        </p:txBody>
      </p:sp>
    </p:spTree>
    <p:extLst>
      <p:ext uri="{BB962C8B-B14F-4D97-AF65-F5344CB8AC3E}">
        <p14:creationId xmlns:p14="http://schemas.microsoft.com/office/powerpoint/2010/main" val="106549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rdor-evangelhos-sinopticosa.jpg (720×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129808" cy="683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1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296326" y="476672"/>
            <a:ext cx="8596154" cy="2624931"/>
          </a:xfrm>
        </p:spPr>
        <p:style>
          <a:lnRef idx="2">
            <a:schemeClr val="accent2"/>
          </a:lnRef>
          <a:fillRef idx="1">
            <a:schemeClr val="lt1"/>
          </a:fillRef>
          <a:effectRef idx="0">
            <a:schemeClr val="accent2"/>
          </a:effectRef>
          <a:fontRef idx="minor">
            <a:schemeClr val="dk1"/>
          </a:fontRef>
        </p:style>
        <p:txBody>
          <a:bodyPr>
            <a:noAutofit/>
          </a:bodyPr>
          <a:lstStyle/>
          <a:p>
            <a:r>
              <a:rPr lang="pt-BR" sz="2400" b="1" dirty="0">
                <a:solidFill>
                  <a:srgbClr val="FF0000"/>
                </a:solidFill>
              </a:rPr>
              <a:t>O material exclusivo de Marcos</a:t>
            </a:r>
            <a:r>
              <a:rPr lang="pt-BR" sz="2400" b="1" dirty="0">
                <a:solidFill>
                  <a:schemeClr val="tx1"/>
                </a:solidFill>
              </a:rPr>
              <a:t> </a:t>
            </a:r>
            <a:r>
              <a:rPr lang="pt-BR" sz="2400" dirty="0">
                <a:solidFill>
                  <a:schemeClr val="tx1"/>
                </a:solidFill>
              </a:rPr>
              <a:t>consiste em alguns versos (40), incluindo entre outros, Marcos 3:20-21, a parábola da semente e da colheita (Marcos 4:26-29), dois milagres (Marcos 7:31-37 e Marcos 8:22-26), dois fragmentos sem significação óbvia em Marcos 9:49 e Marcos 14:51-52, e o verso em Marcos 16:8, no qual há a declaração da mulher que descobriu o túmulo vazio e não disse nada a ninguém.</a:t>
            </a:r>
          </a:p>
        </p:txBody>
      </p:sp>
      <p:sp>
        <p:nvSpPr>
          <p:cNvPr id="4" name="Retângulo 3"/>
          <p:cNvSpPr/>
          <p:nvPr/>
        </p:nvSpPr>
        <p:spPr>
          <a:xfrm>
            <a:off x="363124" y="3645024"/>
            <a:ext cx="852935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pt-BR" sz="2400" b="1" dirty="0">
                <a:solidFill>
                  <a:srgbClr val="FF0000"/>
                </a:solidFill>
              </a:rPr>
              <a:t>O material de Marcos-Mateus, </a:t>
            </a:r>
            <a:r>
              <a:rPr lang="pt-BR" sz="2400" dirty="0"/>
              <a:t>compartilhado entre ambos, inclui a história da morte de João Batista, diversos milagres (incluindo uma das duas ocorrências de alimentando multidões, a versão expandida do texto sobre a proibição do divórcio (</a:t>
            </a:r>
            <a:r>
              <a:rPr lang="pt-BR" sz="2400" dirty="0" err="1"/>
              <a:t>Mt</a:t>
            </a:r>
            <a:r>
              <a:rPr lang="pt-BR" sz="2400" dirty="0"/>
              <a:t>. 19:1-8), e também a narração da morte de Jesus (Marcos 15:34-41).</a:t>
            </a:r>
            <a:r>
              <a:rPr lang="pt-BR" sz="2400" dirty="0" smtClean="0"/>
              <a:t/>
            </a:r>
            <a:br>
              <a:rPr lang="pt-BR" sz="2400" dirty="0" smtClean="0"/>
            </a:br>
            <a:r>
              <a:rPr lang="pt-BR" sz="2400" dirty="0"/>
              <a:t>O material de </a:t>
            </a:r>
            <a:r>
              <a:rPr lang="pt-BR" sz="2400" b="1" dirty="0"/>
              <a:t>Marcos-Lucas </a:t>
            </a:r>
            <a:r>
              <a:rPr lang="pt-BR" sz="2400" dirty="0"/>
              <a:t>é limitado a um incidente isolado em Cafarnaum, envolvendo um exorcismo. (Marcos 1:21-28).</a:t>
            </a:r>
          </a:p>
        </p:txBody>
      </p:sp>
    </p:spTree>
    <p:extLst>
      <p:ext uri="{BB962C8B-B14F-4D97-AF65-F5344CB8AC3E}">
        <p14:creationId xmlns:p14="http://schemas.microsoft.com/office/powerpoint/2010/main" val="216107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79512" y="260648"/>
            <a:ext cx="8784976" cy="6408712"/>
          </a:xfrm>
        </p:spPr>
        <p:style>
          <a:lnRef idx="2">
            <a:schemeClr val="accent2"/>
          </a:lnRef>
          <a:fillRef idx="1">
            <a:schemeClr val="lt1"/>
          </a:fillRef>
          <a:effectRef idx="0">
            <a:schemeClr val="accent2"/>
          </a:effectRef>
          <a:fontRef idx="minor">
            <a:schemeClr val="dk1"/>
          </a:fontRef>
        </p:style>
        <p:txBody>
          <a:bodyPr>
            <a:noAutofit/>
          </a:bodyPr>
          <a:lstStyle/>
          <a:p>
            <a:r>
              <a:rPr lang="pt-BR" sz="2400" dirty="0">
                <a:solidFill>
                  <a:srgbClr val="FF0000"/>
                </a:solidFill>
              </a:rPr>
              <a:t>O material </a:t>
            </a:r>
            <a:r>
              <a:rPr lang="pt-BR" sz="2400" b="1" dirty="0">
                <a:solidFill>
                  <a:srgbClr val="FF0000"/>
                </a:solidFill>
              </a:rPr>
              <a:t>exclusivo de Mateus ou Lucas</a:t>
            </a:r>
            <a:r>
              <a:rPr lang="pt-BR" sz="2400" dirty="0">
                <a:solidFill>
                  <a:schemeClr val="tx1"/>
                </a:solidFill>
              </a:rPr>
              <a:t> é bastante extenso. Este inclui dois distintos, porém similares factos sobre a genealogia de Jesus, duas narrativas distintas de nascimento, e duas narrativas sobre a ressurreição. Mateus adiciona diversas declarações ao Sermão da Montanha, várias parábolas (incluindo “a parábola do credor incompassivo”, a “parábola das ervas daninhas” e “a parábola dos trabalhadores da vinha”), a profecia do julgamento final (Mateus 25:31-46), e descreve o suicídio de Judas </a:t>
            </a:r>
            <a:r>
              <a:rPr lang="pt-BR" sz="2400" dirty="0" err="1">
                <a:solidFill>
                  <a:schemeClr val="tx1"/>
                </a:solidFill>
              </a:rPr>
              <a:t>Iscariotes</a:t>
            </a:r>
            <a:r>
              <a:rPr lang="pt-BR" sz="2400" dirty="0">
                <a:solidFill>
                  <a:schemeClr val="tx1"/>
                </a:solidFill>
              </a:rPr>
              <a:t>. Lucas também traz múltiplos milagres e parábolas exclusivas (exemplo: A parábola do Bom Samaritano). Muitos detalhes dos últimos dias de Jesus somente podem ser encontrados em Mateus e Lucas. Por exemplo, Mateus é o único evangelho que declara que Jesus entrou em Jerusalém sobre dois animais (Mateus 21:2-7). Mateus é o único evangelho que declara que o túmulo de Jesus foi guardado por soldados. Lucas é o único evangelho que relata que um dos ladrões crucificados próximo a Jesus se arrependeu e recebeu de Jesus a promessa do Paraíso. (Lucas 23:40-43).</a:t>
            </a:r>
          </a:p>
        </p:txBody>
      </p:sp>
    </p:spTree>
    <p:extLst>
      <p:ext uri="{BB962C8B-B14F-4D97-AF65-F5344CB8AC3E}">
        <p14:creationId xmlns:p14="http://schemas.microsoft.com/office/powerpoint/2010/main" val="227912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antuariosagradocoracaodejesus.org/adm/noticias/arquivos/95ae495c150db19ce747b0cdd7188a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9022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164288" y="908720"/>
            <a:ext cx="1872208" cy="1156990"/>
          </a:xfrm>
        </p:spPr>
        <p:txBody>
          <a:bodyPr>
            <a:normAutofit fontScale="90000"/>
          </a:bodyPr>
          <a:lstStyle/>
          <a:p>
            <a:r>
              <a:rPr lang="pt-BR" b="1" dirty="0" smtClean="0"/>
              <a:t>Marcos</a:t>
            </a:r>
            <a:endParaRPr lang="pt-BR" b="1" dirty="0"/>
          </a:p>
        </p:txBody>
      </p:sp>
    </p:spTree>
    <p:extLst>
      <p:ext uri="{BB962C8B-B14F-4D97-AF65-F5344CB8AC3E}">
        <p14:creationId xmlns:p14="http://schemas.microsoft.com/office/powerpoint/2010/main" val="250928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b="1" dirty="0" smtClean="0">
                <a:solidFill>
                  <a:srgbClr val="FF0000"/>
                </a:solidFill>
              </a:rPr>
              <a:t>Quem era Marcos?</a:t>
            </a:r>
            <a:endParaRPr lang="pt-BR" b="1" dirty="0">
              <a:solidFill>
                <a:srgbClr val="FF0000"/>
              </a:solidFill>
            </a:endParaRPr>
          </a:p>
        </p:txBody>
      </p:sp>
      <p:sp>
        <p:nvSpPr>
          <p:cNvPr id="3" name="Espaço Reservado para Conteúdo 2"/>
          <p:cNvSpPr>
            <a:spLocks noGrp="1"/>
          </p:cNvSpPr>
          <p:nvPr>
            <p:ph idx="1"/>
          </p:nvPr>
        </p:nvSpPr>
        <p:spPr>
          <a:xfrm>
            <a:off x="179512" y="1600200"/>
            <a:ext cx="8507288" cy="5069160"/>
          </a:xfrm>
        </p:spPr>
        <p:txBody>
          <a:bodyPr>
            <a:normAutofit fontScale="92500" lnSpcReduction="20000"/>
          </a:bodyPr>
          <a:lstStyle/>
          <a:p>
            <a:r>
              <a:rPr lang="pt-BR" dirty="0"/>
              <a:t>Marcos, identificado com João Marcos, filho de Maria, em cuja casa os cristãos se reuniam para orar (</a:t>
            </a:r>
            <a:r>
              <a:rPr lang="pt-BR" dirty="0" err="1">
                <a:hlinkClick r:id="rId2" tooltip="Act 12"/>
              </a:rPr>
              <a:t>Act</a:t>
            </a:r>
            <a:r>
              <a:rPr lang="pt-BR" dirty="0">
                <a:hlinkClick r:id="rId2" tooltip="Act 12"/>
              </a:rPr>
              <a:t> 12,12</a:t>
            </a:r>
            <a:r>
              <a:rPr lang="pt-BR" dirty="0"/>
              <a:t>). </a:t>
            </a:r>
            <a:endParaRPr lang="pt-BR" dirty="0" smtClean="0"/>
          </a:p>
          <a:p>
            <a:r>
              <a:rPr lang="pt-BR" dirty="0" smtClean="0"/>
              <a:t>Com </a:t>
            </a:r>
            <a:r>
              <a:rPr lang="pt-BR" dirty="0"/>
              <a:t>Barnabé, seu primo, Marcos acompanha Paulo durante algum tempo na primeira viagem missionária (</a:t>
            </a:r>
            <a:r>
              <a:rPr lang="pt-BR" dirty="0" err="1">
                <a:hlinkClick r:id="rId3" tooltip="Act 13"/>
              </a:rPr>
              <a:t>Act</a:t>
            </a:r>
            <a:r>
              <a:rPr lang="pt-BR" dirty="0">
                <a:hlinkClick r:id="rId3" tooltip="Act 13"/>
              </a:rPr>
              <a:t> 13,5.13</a:t>
            </a:r>
            <a:r>
              <a:rPr lang="pt-BR" dirty="0"/>
              <a:t>; </a:t>
            </a:r>
            <a:r>
              <a:rPr lang="pt-BR" dirty="0">
                <a:hlinkClick r:id="rId4" tooltip="Act 15"/>
              </a:rPr>
              <a:t>15,37.39</a:t>
            </a:r>
            <a:r>
              <a:rPr lang="pt-BR" dirty="0"/>
              <a:t>) e depois aparece com ele, prisioneiro em Roma (</a:t>
            </a:r>
            <a:r>
              <a:rPr lang="pt-BR" dirty="0">
                <a:hlinkClick r:id="rId5" tooltip="Cl 4"/>
              </a:rPr>
              <a:t>Cl 4,10</a:t>
            </a:r>
            <a:r>
              <a:rPr lang="pt-BR" dirty="0"/>
              <a:t>). </a:t>
            </a:r>
            <a:endParaRPr lang="pt-BR" dirty="0" smtClean="0"/>
          </a:p>
          <a:p>
            <a:r>
              <a:rPr lang="pt-BR" dirty="0" smtClean="0"/>
              <a:t>Mas </a:t>
            </a:r>
            <a:r>
              <a:rPr lang="pt-BR" dirty="0"/>
              <a:t>liga-se mais a Pedro, que o trata por «meu filho» na saudação final da sua Primeira Carta (</a:t>
            </a:r>
            <a:r>
              <a:rPr lang="pt-BR" dirty="0">
                <a:hlinkClick r:id="rId6" tooltip="1Pe 5"/>
              </a:rPr>
              <a:t>1 </a:t>
            </a:r>
            <a:r>
              <a:rPr lang="pt-BR" dirty="0" err="1">
                <a:hlinkClick r:id="rId6" tooltip="1Pe 5"/>
              </a:rPr>
              <a:t>Pe</a:t>
            </a:r>
            <a:r>
              <a:rPr lang="pt-BR" dirty="0">
                <a:hlinkClick r:id="rId6" tooltip="1Pe 5"/>
              </a:rPr>
              <a:t> 5,13</a:t>
            </a:r>
            <a:r>
              <a:rPr lang="pt-BR" dirty="0"/>
              <a:t>). Marcos terá escrito o Evangelho pouco antes da destruição de Jerusalém, que aconteceu no ano 70.</a:t>
            </a:r>
          </a:p>
        </p:txBody>
      </p:sp>
    </p:spTree>
    <p:extLst>
      <p:ext uri="{BB962C8B-B14F-4D97-AF65-F5344CB8AC3E}">
        <p14:creationId xmlns:p14="http://schemas.microsoft.com/office/powerpoint/2010/main" val="188987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052736"/>
            <a:ext cx="8712968" cy="5688632"/>
          </a:xfrm>
        </p:spPr>
        <p:txBody>
          <a:bodyPr>
            <a:normAutofit fontScale="92500" lnSpcReduction="10000"/>
          </a:bodyPr>
          <a:lstStyle/>
          <a:p>
            <a:r>
              <a:rPr lang="pt-BR" dirty="0"/>
              <a:t>Marcos, ou João Marcos, era judeu, da tribo de Levi, filho de Maria de Jerusalém, e, segundo os historiadores, teria sido batizado pelo próprio são Pedro, fazendo parte de uma das primeiras famílias cristãs de Jerusalém. </a:t>
            </a:r>
            <a:endParaRPr lang="pt-BR" dirty="0" smtClean="0"/>
          </a:p>
          <a:p>
            <a:r>
              <a:rPr lang="pt-BR" dirty="0" smtClean="0"/>
              <a:t>Ainda </a:t>
            </a:r>
            <a:r>
              <a:rPr lang="pt-BR" dirty="0"/>
              <a:t>menino, viu sua casa tornar-se um ponto de encontro e reunião dos apóstolos e cristãos primitivos. </a:t>
            </a:r>
            <a:endParaRPr lang="pt-BR" dirty="0" smtClean="0"/>
          </a:p>
          <a:p>
            <a:r>
              <a:rPr lang="pt-BR" dirty="0" smtClean="0"/>
              <a:t>Foi </a:t>
            </a:r>
            <a:r>
              <a:rPr lang="pt-BR" dirty="0"/>
              <a:t>na sua casa, aliás, que Cristo celebrou a última ceia, quando instituiu a eucaristia, e foi nela, também, que os apóstolos receberam a visita do Espírito Santo, após a ressurreição.</a:t>
            </a:r>
          </a:p>
        </p:txBody>
      </p:sp>
      <p:sp>
        <p:nvSpPr>
          <p:cNvPr id="4" name="Título 1"/>
          <p:cNvSpPr>
            <a:spLocks noGrp="1"/>
          </p:cNvSpPr>
          <p:nvPr>
            <p:ph type="title"/>
          </p:nvPr>
        </p:nvSpPr>
        <p:spPr>
          <a:xfrm>
            <a:off x="457200" y="274638"/>
            <a:ext cx="8229600" cy="562074"/>
          </a:xfrm>
        </p:spPr>
        <p:txBody>
          <a:bodyPr>
            <a:normAutofit fontScale="90000"/>
          </a:bodyPr>
          <a:lstStyle/>
          <a:p>
            <a:r>
              <a:rPr lang="pt-BR" b="1" dirty="0" smtClean="0">
                <a:solidFill>
                  <a:srgbClr val="FF0000"/>
                </a:solidFill>
              </a:rPr>
              <a:t>Quem era Marcos?</a:t>
            </a:r>
            <a:endParaRPr lang="pt-BR" b="1" dirty="0">
              <a:solidFill>
                <a:srgbClr val="FF0000"/>
              </a:solidFill>
            </a:endParaRPr>
          </a:p>
        </p:txBody>
      </p:sp>
    </p:spTree>
    <p:extLst>
      <p:ext uri="{BB962C8B-B14F-4D97-AF65-F5344CB8AC3E}">
        <p14:creationId xmlns:p14="http://schemas.microsoft.com/office/powerpoint/2010/main" val="29544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229600" cy="5400600"/>
          </a:xfrm>
        </p:spPr>
        <p:txBody>
          <a:bodyPr>
            <a:normAutofit fontScale="92500" lnSpcReduction="20000"/>
          </a:bodyPr>
          <a:lstStyle/>
          <a:p>
            <a:r>
              <a:rPr lang="pt-BR" dirty="0"/>
              <a:t>Mais tarde, Marcos acompanhou são Pedro a Roma, quando o jovem começou, então, a preparar o segundo evangelho. Nessa piedosa cidade, prestou serviço também a são Paulo, em sua primeira prisão. </a:t>
            </a:r>
            <a:endParaRPr lang="pt-BR" dirty="0" smtClean="0"/>
          </a:p>
          <a:p>
            <a:r>
              <a:rPr lang="pt-BR" dirty="0" smtClean="0"/>
              <a:t>Tanto </a:t>
            </a:r>
            <a:r>
              <a:rPr lang="pt-BR" dirty="0"/>
              <a:t>que, quando foi preso pela segunda vez, Paulo escreveu a Timóteo e pediu que este trouxesse seu colaborador, no caso, Marcos, a Roma, para ajudá-lo no apostolado</a:t>
            </a:r>
            <a:r>
              <a:rPr lang="pt-BR" dirty="0" smtClean="0"/>
              <a:t>.</a:t>
            </a:r>
          </a:p>
          <a:p>
            <a:r>
              <a:rPr lang="pt-BR" dirty="0"/>
              <a:t>Ele escreveu o Evangelho a pedido dos fiéis romanos e segundo os ensinamentos que possuía de são Pedro, em pessoa. O qual, além de aprová-lo, ordenou sua leitura nas igrejas.</a:t>
            </a:r>
            <a:br>
              <a:rPr lang="pt-BR" dirty="0"/>
            </a:br>
            <a:endParaRPr lang="pt-BR" dirty="0"/>
          </a:p>
        </p:txBody>
      </p:sp>
      <p:sp>
        <p:nvSpPr>
          <p:cNvPr id="4" name="Título 1"/>
          <p:cNvSpPr>
            <a:spLocks noGrp="1"/>
          </p:cNvSpPr>
          <p:nvPr>
            <p:ph type="title"/>
          </p:nvPr>
        </p:nvSpPr>
        <p:spPr>
          <a:xfrm>
            <a:off x="457200" y="274638"/>
            <a:ext cx="8229600" cy="634082"/>
          </a:xfrm>
        </p:spPr>
        <p:txBody>
          <a:bodyPr>
            <a:normAutofit fontScale="90000"/>
          </a:bodyPr>
          <a:lstStyle/>
          <a:p>
            <a:r>
              <a:rPr lang="pt-BR" b="1" dirty="0" smtClean="0">
                <a:solidFill>
                  <a:srgbClr val="FF0000"/>
                </a:solidFill>
              </a:rPr>
              <a:t>Quem era Marcos?</a:t>
            </a:r>
            <a:endParaRPr lang="pt-BR" b="1" dirty="0">
              <a:solidFill>
                <a:srgbClr val="FF0000"/>
              </a:solidFill>
            </a:endParaRPr>
          </a:p>
        </p:txBody>
      </p:sp>
    </p:spTree>
    <p:extLst>
      <p:ext uri="{BB962C8B-B14F-4D97-AF65-F5344CB8AC3E}">
        <p14:creationId xmlns:p14="http://schemas.microsoft.com/office/powerpoint/2010/main" val="18303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229600" cy="4929411"/>
          </a:xfrm>
        </p:spPr>
        <p:txBody>
          <a:bodyPr>
            <a:normAutofit fontScale="92500" lnSpcReduction="20000"/>
          </a:bodyPr>
          <a:lstStyle/>
          <a:p>
            <a:r>
              <a:rPr lang="pt-BR" dirty="0"/>
              <a:t>. Diz a tradição que são Marcos, depois da morte de são Pedro e são Paulo, ainda viajou para pregar no Chipre, na Ásia Menor e no Egito, especialmente na Alexandria, onde fundou uma das igrejas que mais floresceram.</a:t>
            </a:r>
            <a:br>
              <a:rPr lang="pt-BR" dirty="0"/>
            </a:br>
            <a:r>
              <a:rPr lang="pt-BR" dirty="0"/>
              <a:t/>
            </a:r>
            <a:br>
              <a:rPr lang="pt-BR" dirty="0"/>
            </a:br>
            <a:r>
              <a:rPr lang="pt-BR" dirty="0"/>
              <a:t>Ainda segundo a tradição, ele foi martirizado no dia da Páscoa, enquanto celebrava o santo sacrifício da missa. Mais tarde, as suas relíquias foram trasladadas pelos mercadores italianos para Veneza, cidade que é sua guardiã e que tomou são Marcos como padroeiro desde o ano 828.</a:t>
            </a:r>
          </a:p>
        </p:txBody>
      </p:sp>
      <p:sp>
        <p:nvSpPr>
          <p:cNvPr id="4" name="Título 1"/>
          <p:cNvSpPr>
            <a:spLocks noGrp="1"/>
          </p:cNvSpPr>
          <p:nvPr>
            <p:ph type="title"/>
          </p:nvPr>
        </p:nvSpPr>
        <p:spPr>
          <a:xfrm>
            <a:off x="457200" y="274638"/>
            <a:ext cx="8229600" cy="490066"/>
          </a:xfrm>
        </p:spPr>
        <p:txBody>
          <a:bodyPr>
            <a:normAutofit fontScale="90000"/>
          </a:bodyPr>
          <a:lstStyle/>
          <a:p>
            <a:r>
              <a:rPr lang="pt-BR" b="1" dirty="0" smtClean="0">
                <a:solidFill>
                  <a:srgbClr val="FF0000"/>
                </a:solidFill>
              </a:rPr>
              <a:t>Quem era Marcos?</a:t>
            </a:r>
            <a:endParaRPr lang="pt-BR" b="1" dirty="0">
              <a:solidFill>
                <a:srgbClr val="FF0000"/>
              </a:solidFill>
            </a:endParaRPr>
          </a:p>
        </p:txBody>
      </p:sp>
    </p:spTree>
    <p:extLst>
      <p:ext uri="{BB962C8B-B14F-4D97-AF65-F5344CB8AC3E}">
        <p14:creationId xmlns:p14="http://schemas.microsoft.com/office/powerpoint/2010/main" val="140780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260648"/>
            <a:ext cx="8712968" cy="5865515"/>
          </a:xfrm>
        </p:spPr>
        <p:txBody>
          <a:bodyPr/>
          <a:lstStyle/>
          <a:p>
            <a:r>
              <a:rPr lang="pt-BR" b="1" dirty="0" smtClean="0">
                <a:solidFill>
                  <a:srgbClr val="FF0000"/>
                </a:solidFill>
              </a:rPr>
              <a:t>Onde foi escrito? </a:t>
            </a:r>
            <a:r>
              <a:rPr lang="pt-BR" dirty="0" smtClean="0"/>
              <a:t>Em </a:t>
            </a:r>
            <a:r>
              <a:rPr lang="pt-BR" dirty="0"/>
              <a:t>Roma, numa época próxima ao martírio de Pedro (ano 64). </a:t>
            </a:r>
          </a:p>
          <a:p>
            <a:r>
              <a:rPr lang="pt-BR" b="1" dirty="0" smtClean="0">
                <a:solidFill>
                  <a:srgbClr val="FF0000"/>
                </a:solidFill>
              </a:rPr>
              <a:t>Destinatários ?</a:t>
            </a:r>
            <a:r>
              <a:rPr lang="pt-BR" b="1" dirty="0" smtClean="0"/>
              <a:t> </a:t>
            </a:r>
            <a:r>
              <a:rPr lang="pt-BR" dirty="0" smtClean="0"/>
              <a:t>Um </a:t>
            </a:r>
            <a:r>
              <a:rPr lang="pt-BR" dirty="0"/>
              <a:t>grupo de cristãos em Roma, no meio de perseguições. Marcos percebe a necessidade de explicar certos costumes ou usos do judaísmo</a:t>
            </a:r>
            <a:r>
              <a:rPr lang="pt-BR" dirty="0" smtClean="0"/>
              <a:t>.</a:t>
            </a:r>
          </a:p>
          <a:p>
            <a:r>
              <a:rPr lang="pt-BR" b="1" dirty="0" smtClean="0">
                <a:solidFill>
                  <a:srgbClr val="FF0000"/>
                </a:solidFill>
              </a:rPr>
              <a:t>Inicio e fim</a:t>
            </a:r>
            <a:r>
              <a:rPr lang="pt-BR" dirty="0" smtClean="0">
                <a:solidFill>
                  <a:srgbClr val="FF0000"/>
                </a:solidFill>
              </a:rPr>
              <a:t>: </a:t>
            </a:r>
            <a:r>
              <a:rPr lang="pt-BR" dirty="0" smtClean="0"/>
              <a:t>O </a:t>
            </a:r>
            <a:r>
              <a:rPr lang="pt-BR" dirty="0"/>
              <a:t>Evangelho começa com a predicação de </a:t>
            </a:r>
            <a:r>
              <a:rPr lang="pt-BR" b="1" dirty="0"/>
              <a:t>João </a:t>
            </a:r>
            <a:r>
              <a:rPr lang="pt-BR" b="1" dirty="0" smtClean="0"/>
              <a:t>Batista </a:t>
            </a:r>
            <a:r>
              <a:rPr lang="pt-BR" dirty="0"/>
              <a:t>e termina com a mensagem do </a:t>
            </a:r>
            <a:r>
              <a:rPr lang="pt-BR" b="1" dirty="0"/>
              <a:t>anjo </a:t>
            </a:r>
            <a:r>
              <a:rPr lang="pt-BR" dirty="0"/>
              <a:t>no sepulcro vazio. </a:t>
            </a:r>
            <a:endParaRPr lang="pt-BR" dirty="0" smtClean="0"/>
          </a:p>
          <a:p>
            <a:r>
              <a:rPr lang="pt-BR" dirty="0"/>
              <a:t>Os manuscritos mais antigos terminam nesse versículo; os versículos seguintes (16, 9-20) </a:t>
            </a:r>
          </a:p>
          <a:p>
            <a:endParaRPr lang="pt-BR" dirty="0"/>
          </a:p>
        </p:txBody>
      </p:sp>
    </p:spTree>
    <p:extLst>
      <p:ext uri="{BB962C8B-B14F-4D97-AF65-F5344CB8AC3E}">
        <p14:creationId xmlns:p14="http://schemas.microsoft.com/office/powerpoint/2010/main" val="323807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778098"/>
          </a:xfrm>
        </p:spPr>
        <p:txBody>
          <a:bodyPr/>
          <a:lstStyle/>
          <a:p>
            <a:r>
              <a:rPr lang="pt-BR" b="1" dirty="0" smtClean="0">
                <a:solidFill>
                  <a:srgbClr val="FF0000"/>
                </a:solidFill>
              </a:rPr>
              <a:t>Estrutura geográfica</a:t>
            </a:r>
            <a:endParaRPr lang="pt-BR" b="1" dirty="0">
              <a:solidFill>
                <a:srgbClr val="FF0000"/>
              </a:solidFill>
            </a:endParaRPr>
          </a:p>
        </p:txBody>
      </p:sp>
      <p:sp>
        <p:nvSpPr>
          <p:cNvPr id="3" name="Espaço Reservado para Conteúdo 2"/>
          <p:cNvSpPr>
            <a:spLocks noGrp="1"/>
          </p:cNvSpPr>
          <p:nvPr>
            <p:ph idx="1"/>
          </p:nvPr>
        </p:nvSpPr>
        <p:spPr>
          <a:xfrm>
            <a:off x="179512" y="1600200"/>
            <a:ext cx="8784976" cy="4853136"/>
          </a:xfrm>
        </p:spPr>
        <p:txBody>
          <a:bodyPr/>
          <a:lstStyle/>
          <a:p>
            <a:r>
              <a:rPr lang="pt-BR" b="1" dirty="0"/>
              <a:t>I. Preparação do ministério de Jesus</a:t>
            </a:r>
            <a:r>
              <a:rPr lang="pt-BR" dirty="0"/>
              <a:t>: (1,1-13);</a:t>
            </a:r>
          </a:p>
          <a:p>
            <a:r>
              <a:rPr lang="pt-BR" b="1" dirty="0"/>
              <a:t>II. Ministério na Galileia</a:t>
            </a:r>
            <a:r>
              <a:rPr lang="pt-BR" dirty="0"/>
              <a:t>: (1,14-7,23);</a:t>
            </a:r>
          </a:p>
          <a:p>
            <a:r>
              <a:rPr lang="pt-BR" b="1" dirty="0"/>
              <a:t>III. Viagens por Tiro, </a:t>
            </a:r>
            <a:r>
              <a:rPr lang="pt-BR" b="1" dirty="0" err="1"/>
              <a:t>Sídon</a:t>
            </a:r>
            <a:r>
              <a:rPr lang="pt-BR" b="1" dirty="0"/>
              <a:t> e a </a:t>
            </a:r>
            <a:r>
              <a:rPr lang="pt-BR" b="1" dirty="0" err="1"/>
              <a:t>Decápole</a:t>
            </a:r>
            <a:r>
              <a:rPr lang="pt-BR" dirty="0"/>
              <a:t>: (7,24-10,52</a:t>
            </a:r>
            <a:r>
              <a:rPr lang="pt-BR" dirty="0" smtClean="0"/>
              <a:t>) –fora da Galileia);</a:t>
            </a:r>
            <a:endParaRPr lang="pt-BR" dirty="0"/>
          </a:p>
          <a:p>
            <a:r>
              <a:rPr lang="pt-BR" b="1" dirty="0"/>
              <a:t>IV. Ministério em Jerusalém</a:t>
            </a:r>
            <a:r>
              <a:rPr lang="pt-BR" dirty="0"/>
              <a:t>: (11,1-13,37);</a:t>
            </a:r>
          </a:p>
          <a:p>
            <a:r>
              <a:rPr lang="pt-BR" b="1" dirty="0"/>
              <a:t>V. Paixão e Ressurreição de Jesus</a:t>
            </a:r>
            <a:r>
              <a:rPr lang="pt-BR" dirty="0"/>
              <a:t>: (14,1-16,20).</a:t>
            </a:r>
          </a:p>
          <a:p>
            <a:endParaRPr lang="pt-BR" dirty="0"/>
          </a:p>
        </p:txBody>
      </p:sp>
    </p:spTree>
    <p:extLst>
      <p:ext uri="{BB962C8B-B14F-4D97-AF65-F5344CB8AC3E}">
        <p14:creationId xmlns:p14="http://schemas.microsoft.com/office/powerpoint/2010/main" val="199529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1143000"/>
          </a:xfrm>
        </p:spPr>
        <p:txBody>
          <a:bodyPr/>
          <a:lstStyle/>
          <a:p>
            <a:r>
              <a:rPr lang="pt-BR" b="1" dirty="0" smtClean="0">
                <a:solidFill>
                  <a:srgbClr val="FF0000"/>
                </a:solidFill>
              </a:rPr>
              <a:t>Transmissão primitiva</a:t>
            </a:r>
            <a:endParaRPr lang="pt-BR" b="1" dirty="0">
              <a:solidFill>
                <a:srgbClr val="FF0000"/>
              </a:solidFill>
            </a:endParaRPr>
          </a:p>
        </p:txBody>
      </p:sp>
      <p:sp>
        <p:nvSpPr>
          <p:cNvPr id="3" name="Espaço Reservado para Conteúdo 2"/>
          <p:cNvSpPr>
            <a:spLocks noGrp="1"/>
          </p:cNvSpPr>
          <p:nvPr>
            <p:ph idx="1"/>
          </p:nvPr>
        </p:nvSpPr>
        <p:spPr>
          <a:xfrm>
            <a:off x="251520" y="1600200"/>
            <a:ext cx="8784976" cy="5069160"/>
          </a:xfrm>
        </p:spPr>
        <p:txBody>
          <a:bodyPr>
            <a:normAutofit lnSpcReduction="10000"/>
          </a:bodyPr>
          <a:lstStyle/>
          <a:p>
            <a:r>
              <a:rPr lang="pt-BR" dirty="0" smtClean="0"/>
              <a:t>Transmissão oral = </a:t>
            </a:r>
            <a:r>
              <a:rPr lang="pt-BR" dirty="0" err="1" smtClean="0"/>
              <a:t>quérigma</a:t>
            </a:r>
            <a:r>
              <a:rPr lang="pt-BR" dirty="0" smtClean="0"/>
              <a:t> = anuncio da morte redentora e ressurreição de Jesus, pregado pelos Apóstolos, dirigido primeiro aos judeus e depois aos pagãos. </a:t>
            </a:r>
          </a:p>
          <a:p>
            <a:r>
              <a:rPr lang="pt-BR" dirty="0" smtClean="0">
                <a:solidFill>
                  <a:srgbClr val="0070C0"/>
                </a:solidFill>
              </a:rPr>
              <a:t>O resumo da catequese </a:t>
            </a:r>
            <a:r>
              <a:rPr lang="pt-BR" dirty="0" err="1" smtClean="0">
                <a:solidFill>
                  <a:srgbClr val="0070C0"/>
                </a:solidFill>
              </a:rPr>
              <a:t>pre</a:t>
            </a:r>
            <a:r>
              <a:rPr lang="pt-BR" dirty="0" smtClean="0">
                <a:solidFill>
                  <a:srgbClr val="0070C0"/>
                </a:solidFill>
              </a:rPr>
              <a:t>-batismal: At 10,37-43                                  			Estrutura do Evangelho de Marcos</a:t>
            </a:r>
          </a:p>
          <a:p>
            <a:r>
              <a:rPr lang="pt-BR" dirty="0" smtClean="0"/>
              <a:t>Batismo dado por João</a:t>
            </a:r>
          </a:p>
          <a:p>
            <a:r>
              <a:rPr lang="pt-BR" dirty="0" smtClean="0"/>
              <a:t>Atividade taumatúrgico de Cristo na terra dos judeus</a:t>
            </a:r>
          </a:p>
          <a:p>
            <a:r>
              <a:rPr lang="pt-BR" dirty="0" smtClean="0"/>
              <a:t>Sua crucifixão seguida sua ressurreição.</a:t>
            </a:r>
            <a:endParaRPr lang="pt-BR" dirty="0"/>
          </a:p>
        </p:txBody>
      </p:sp>
      <p:sp>
        <p:nvSpPr>
          <p:cNvPr id="4" name="Seta para a direita 3"/>
          <p:cNvSpPr/>
          <p:nvPr/>
        </p:nvSpPr>
        <p:spPr>
          <a:xfrm>
            <a:off x="1979712" y="3933056"/>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1471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solidFill>
                  <a:srgbClr val="FF0000"/>
                </a:solidFill>
              </a:rPr>
              <a:t>A </a:t>
            </a:r>
            <a:r>
              <a:rPr lang="pt-BR" dirty="0" err="1" smtClean="0">
                <a:solidFill>
                  <a:srgbClr val="FF0000"/>
                </a:solidFill>
              </a:rPr>
              <a:t>cristologia</a:t>
            </a:r>
            <a:r>
              <a:rPr lang="pt-BR" dirty="0" smtClean="0">
                <a:solidFill>
                  <a:srgbClr val="FF0000"/>
                </a:solidFill>
              </a:rPr>
              <a:t> do Evangelho</a:t>
            </a:r>
            <a:endParaRPr lang="pt-BR" dirty="0">
              <a:solidFill>
                <a:srgbClr val="FF0000"/>
              </a:solidFill>
            </a:endParaRPr>
          </a:p>
        </p:txBody>
      </p:sp>
      <p:sp>
        <p:nvSpPr>
          <p:cNvPr id="3" name="Espaço Reservado para Conteúdo 2"/>
          <p:cNvSpPr>
            <a:spLocks noGrp="1"/>
          </p:cNvSpPr>
          <p:nvPr>
            <p:ph idx="4294967295"/>
          </p:nvPr>
        </p:nvSpPr>
        <p:spPr>
          <a:xfrm>
            <a:off x="395536" y="1268760"/>
            <a:ext cx="8229600" cy="3629025"/>
          </a:xfrm>
        </p:spPr>
        <p:txBody>
          <a:bodyPr>
            <a:normAutofit/>
          </a:bodyPr>
          <a:lstStyle/>
          <a:p>
            <a:r>
              <a:rPr lang="pt-BR" sz="2800" dirty="0" smtClean="0"/>
              <a:t>Jesus </a:t>
            </a:r>
            <a:r>
              <a:rPr lang="pt-BR" sz="2800" dirty="0"/>
              <a:t>de Nazaré é verdadeiramente </a:t>
            </a:r>
            <a:r>
              <a:rPr lang="pt-BR" sz="2800" b="1" dirty="0"/>
              <a:t>o Messias </a:t>
            </a:r>
            <a:r>
              <a:rPr lang="pt-BR" sz="2800" dirty="0"/>
              <a:t>que, com a sua Morte e Ressurreição, demonstrou ser verdadeiramente </a:t>
            </a:r>
            <a:r>
              <a:rPr lang="pt-BR" sz="2800" b="1" dirty="0"/>
              <a:t>o Filho de Deus </a:t>
            </a:r>
            <a:r>
              <a:rPr lang="pt-BR" sz="2800" dirty="0"/>
              <a:t>(15,39) que a todos possibilita a salvação. «Pois também o Filho do Homem não veio para ser servido, mas para servir e dar a sua vida em resgate por todos» (10,45).</a:t>
            </a:r>
          </a:p>
          <a:p>
            <a:endParaRPr lang="pt-BR" sz="2800" dirty="0"/>
          </a:p>
        </p:txBody>
      </p:sp>
      <p:sp>
        <p:nvSpPr>
          <p:cNvPr id="4" name="CaixaDeTexto 3"/>
          <p:cNvSpPr txBox="1"/>
          <p:nvPr/>
        </p:nvSpPr>
        <p:spPr>
          <a:xfrm>
            <a:off x="539552" y="4149080"/>
            <a:ext cx="8496944" cy="2246769"/>
          </a:xfrm>
          <a:prstGeom prst="rect">
            <a:avLst/>
          </a:prstGeom>
          <a:noFill/>
        </p:spPr>
        <p:txBody>
          <a:bodyPr wrap="square" rtlCol="0">
            <a:spAutoFit/>
          </a:bodyPr>
          <a:lstStyle/>
          <a:p>
            <a:r>
              <a:rPr lang="pt-BR" sz="2800" dirty="0" smtClean="0">
                <a:solidFill>
                  <a:srgbClr val="FF0000"/>
                </a:solidFill>
              </a:rPr>
              <a:t>O segredo Messiânico: </a:t>
            </a:r>
            <a:r>
              <a:rPr lang="pt-BR" sz="2800" dirty="0" smtClean="0"/>
              <a:t>Jesus impõe tanto aos espíritos impuros (1,25.34;3,11-12</a:t>
            </a:r>
          </a:p>
          <a:p>
            <a:r>
              <a:rPr lang="pt-BR" sz="2800" dirty="0" smtClean="0"/>
              <a:t>Como aos discípulos depois da transfiguração 9,9</a:t>
            </a:r>
          </a:p>
          <a:p>
            <a:r>
              <a:rPr lang="pt-BR" sz="2800" dirty="0" smtClean="0"/>
              <a:t>Como também às pessoas que ele cura: 1,44; 5,43; 7,36; 8,26. </a:t>
            </a:r>
            <a:endParaRPr lang="pt-BR" sz="2800" dirty="0"/>
          </a:p>
        </p:txBody>
      </p:sp>
    </p:spTree>
    <p:extLst>
      <p:ext uri="{BB962C8B-B14F-4D97-AF65-F5344CB8AC3E}">
        <p14:creationId xmlns:p14="http://schemas.microsoft.com/office/powerpoint/2010/main" val="234177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b="1" dirty="0" smtClean="0">
                <a:solidFill>
                  <a:srgbClr val="FF0000"/>
                </a:solidFill>
              </a:rPr>
              <a:t/>
            </a:r>
            <a:br>
              <a:rPr lang="pt-BR" b="1" dirty="0" smtClean="0">
                <a:solidFill>
                  <a:srgbClr val="FF0000"/>
                </a:solidFill>
              </a:rPr>
            </a:br>
            <a:r>
              <a:rPr lang="pt-BR" b="1" dirty="0" smtClean="0">
                <a:solidFill>
                  <a:srgbClr val="FF0000"/>
                </a:solidFill>
              </a:rPr>
              <a:t>Estrutura do Texto:</a:t>
            </a:r>
            <a:br>
              <a:rPr lang="pt-BR"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p:txBody>
          <a:bodyPr>
            <a:normAutofit fontScale="92500"/>
          </a:bodyPr>
          <a:lstStyle/>
          <a:p>
            <a:pPr marL="0" indent="0">
              <a:buNone/>
            </a:pPr>
            <a:r>
              <a:rPr lang="pt-BR" sz="3600" dirty="0" smtClean="0">
                <a:solidFill>
                  <a:srgbClr val="FF0000"/>
                </a:solidFill>
              </a:rPr>
              <a:t>1 parte:  </a:t>
            </a:r>
            <a:r>
              <a:rPr lang="pt-BR" sz="3600" dirty="0" smtClean="0">
                <a:solidFill>
                  <a:srgbClr val="0070C0"/>
                </a:solidFill>
              </a:rPr>
              <a:t>Mc 1,2-9,10:  </a:t>
            </a:r>
            <a:r>
              <a:rPr lang="pt-BR" b="1" dirty="0" smtClean="0">
                <a:solidFill>
                  <a:srgbClr val="C00000"/>
                </a:solidFill>
              </a:rPr>
              <a:t>A pergunta: Quem é ele?</a:t>
            </a:r>
          </a:p>
          <a:p>
            <a:pPr marL="0" indent="0">
              <a:buNone/>
            </a:pPr>
            <a:r>
              <a:rPr lang="pt-BR" dirty="0"/>
              <a:t>Pedro responderá por si e pelos outros, de forma </a:t>
            </a:r>
            <a:r>
              <a:rPr lang="pt-BR" dirty="0" smtClean="0"/>
              <a:t>direta </a:t>
            </a:r>
            <a:r>
              <a:rPr lang="pt-BR" dirty="0"/>
              <a:t>e categórica: «</a:t>
            </a:r>
            <a:r>
              <a:rPr lang="pt-BR" b="1" dirty="0"/>
              <a:t>Tu és o Messias</a:t>
            </a:r>
            <a:r>
              <a:rPr lang="pt-BR" dirty="0"/>
              <a:t>!» (8,29). </a:t>
            </a:r>
            <a:endParaRPr lang="pt-BR" dirty="0" smtClean="0"/>
          </a:p>
          <a:p>
            <a:pPr marL="0" indent="0">
              <a:buNone/>
            </a:pPr>
            <a:r>
              <a:rPr lang="pt-BR" sz="3600" dirty="0" smtClean="0">
                <a:solidFill>
                  <a:srgbClr val="FF0000"/>
                </a:solidFill>
              </a:rPr>
              <a:t>2 parte:</a:t>
            </a:r>
            <a:r>
              <a:rPr lang="pt-BR" sz="3600" dirty="0" smtClean="0">
                <a:solidFill>
                  <a:srgbClr val="0070C0"/>
                </a:solidFill>
              </a:rPr>
              <a:t> </a:t>
            </a:r>
            <a:r>
              <a:rPr lang="pt-BR" sz="3600" dirty="0">
                <a:solidFill>
                  <a:srgbClr val="0070C0"/>
                </a:solidFill>
              </a:rPr>
              <a:t>(</a:t>
            </a:r>
            <a:r>
              <a:rPr lang="pt-BR" sz="3600" dirty="0" smtClean="0">
                <a:solidFill>
                  <a:srgbClr val="0070C0"/>
                </a:solidFill>
              </a:rPr>
              <a:t>9,14-16,8)</a:t>
            </a:r>
            <a:r>
              <a:rPr lang="pt-BR" dirty="0" smtClean="0">
                <a:solidFill>
                  <a:srgbClr val="0070C0"/>
                </a:solidFill>
              </a:rPr>
              <a:t>: </a:t>
            </a:r>
            <a:r>
              <a:rPr lang="pt-BR" dirty="0"/>
              <a:t>) nos orienta pouco a pouco para a morte de Jesus, mas culmina na profissão de fé do centurião: “Verdadeiramente este homem era filho de Deus” (15,39), confirmada pela descoberta do túmulo vazio, prova da ressurreição de Jesus. </a:t>
            </a:r>
          </a:p>
        </p:txBody>
      </p:sp>
    </p:spTree>
    <p:extLst>
      <p:ext uri="{BB962C8B-B14F-4D97-AF65-F5344CB8AC3E}">
        <p14:creationId xmlns:p14="http://schemas.microsoft.com/office/powerpoint/2010/main" val="212373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5328592" cy="706090"/>
          </a:xfrm>
        </p:spPr>
        <p:txBody>
          <a:bodyPr>
            <a:normAutofit fontScale="90000"/>
          </a:bodyPr>
          <a:lstStyle/>
          <a:p>
            <a:r>
              <a:rPr lang="pt-BR" b="1" dirty="0">
                <a:solidFill>
                  <a:srgbClr val="0070C0"/>
                </a:solidFill>
              </a:rPr>
              <a:t>A estrutura </a:t>
            </a:r>
            <a:r>
              <a:rPr lang="pt-BR" b="1" dirty="0" smtClean="0">
                <a:solidFill>
                  <a:srgbClr val="0070C0"/>
                </a:solidFill>
              </a:rPr>
              <a:t>da 1ª parte</a:t>
            </a:r>
            <a:br>
              <a:rPr lang="pt-BR" b="1" dirty="0" smtClean="0">
                <a:solidFill>
                  <a:srgbClr val="0070C0"/>
                </a:solidFill>
              </a:rPr>
            </a:br>
            <a:r>
              <a:rPr lang="pt-BR" sz="3600" b="1" dirty="0" smtClean="0">
                <a:solidFill>
                  <a:srgbClr val="FF0000"/>
                </a:solidFill>
              </a:rPr>
              <a:t>Jesus, o Messias </a:t>
            </a:r>
            <a:endParaRPr lang="pt-BR" sz="3600" b="1" dirty="0">
              <a:solidFill>
                <a:srgbClr val="FF0000"/>
              </a:solidFill>
            </a:endParaRPr>
          </a:p>
        </p:txBody>
      </p:sp>
      <p:sp>
        <p:nvSpPr>
          <p:cNvPr id="3" name="Espaço Reservado para Conteúdo 2"/>
          <p:cNvSpPr>
            <a:spLocks noGrp="1"/>
          </p:cNvSpPr>
          <p:nvPr>
            <p:ph idx="1"/>
          </p:nvPr>
        </p:nvSpPr>
        <p:spPr>
          <a:xfrm>
            <a:off x="251520" y="1412776"/>
            <a:ext cx="8712968" cy="5688632"/>
          </a:xfrm>
        </p:spPr>
        <p:txBody>
          <a:bodyPr>
            <a:normAutofit fontScale="55000" lnSpcReduction="20000"/>
          </a:bodyPr>
          <a:lstStyle/>
          <a:p>
            <a:pPr>
              <a:lnSpc>
                <a:spcPct val="120000"/>
              </a:lnSpc>
            </a:pPr>
            <a:r>
              <a:rPr lang="pt-BR" sz="3800" b="1" dirty="0">
                <a:solidFill>
                  <a:srgbClr val="0070C0"/>
                </a:solidFill>
              </a:rPr>
              <a:t>A) Testemunho do Batista: 1,2-8</a:t>
            </a:r>
            <a:r>
              <a:rPr lang="pt-BR" sz="3800" dirty="0"/>
              <a:t/>
            </a:r>
            <a:br>
              <a:rPr lang="pt-BR" sz="3800" dirty="0"/>
            </a:br>
            <a:r>
              <a:rPr lang="pt-BR" sz="3800" dirty="0"/>
              <a:t>Batismo de Cristo: </a:t>
            </a:r>
            <a:r>
              <a:rPr lang="pt-BR" sz="3800" dirty="0" smtClean="0"/>
              <a:t>1,9-11 [</a:t>
            </a:r>
            <a:r>
              <a:rPr lang="pt-BR" sz="3800" dirty="0"/>
              <a:t>Ensinamento e exorcismos: 1;21-39]</a:t>
            </a:r>
            <a:br>
              <a:rPr lang="pt-BR" sz="3800" dirty="0"/>
            </a:br>
            <a:r>
              <a:rPr lang="pt-BR" sz="3800" b="1" dirty="0">
                <a:solidFill>
                  <a:srgbClr val="00B050"/>
                </a:solidFill>
              </a:rPr>
              <a:t>B) Controvérsia com os fariseus: 2,1-3,6</a:t>
            </a:r>
            <a:br>
              <a:rPr lang="pt-BR" sz="3800" b="1" dirty="0">
                <a:solidFill>
                  <a:srgbClr val="00B050"/>
                </a:solidFill>
              </a:rPr>
            </a:br>
            <a:r>
              <a:rPr lang="pt-BR" sz="3800" b="1" dirty="0"/>
              <a:t>C) Chamado dos Doze: 3,13-19</a:t>
            </a:r>
            <a:r>
              <a:rPr lang="pt-BR" sz="3800" dirty="0"/>
              <a:t/>
            </a:r>
            <a:br>
              <a:rPr lang="pt-BR" sz="3800" dirty="0"/>
            </a:br>
            <a:r>
              <a:rPr lang="pt-BR" sz="3800" b="1" dirty="0">
                <a:solidFill>
                  <a:srgbClr val="C00000"/>
                </a:solidFill>
              </a:rPr>
              <a:t>D) Incredulidade da família de Jesus: </a:t>
            </a:r>
            <a:r>
              <a:rPr lang="pt-BR" sz="3800" b="1" dirty="0" smtClean="0">
                <a:solidFill>
                  <a:srgbClr val="C00000"/>
                </a:solidFill>
              </a:rPr>
              <a:t>3;20-35</a:t>
            </a:r>
          </a:p>
          <a:p>
            <a:pPr marL="0" indent="0">
              <a:lnSpc>
                <a:spcPct val="120000"/>
              </a:lnSpc>
              <a:buNone/>
            </a:pPr>
            <a:r>
              <a:rPr lang="pt-BR" sz="3800" b="1" dirty="0" smtClean="0"/>
              <a:t>E</a:t>
            </a:r>
            <a:r>
              <a:rPr lang="pt-BR" sz="3800" b="1" dirty="0"/>
              <a:t>) Ensinamento e exorcismos: </a:t>
            </a:r>
            <a:r>
              <a:rPr lang="pt-BR" sz="3800" b="1" dirty="0" smtClean="0"/>
              <a:t>4,1-5,43</a:t>
            </a:r>
          </a:p>
          <a:p>
            <a:pPr marL="0" indent="0">
              <a:lnSpc>
                <a:spcPct val="120000"/>
              </a:lnSpc>
              <a:buNone/>
            </a:pPr>
            <a:r>
              <a:rPr lang="pt-BR" sz="3800" b="1" dirty="0" smtClean="0">
                <a:solidFill>
                  <a:srgbClr val="C00000"/>
                </a:solidFill>
              </a:rPr>
              <a:t>D</a:t>
            </a:r>
            <a:r>
              <a:rPr lang="pt-BR" sz="3800" b="1" dirty="0">
                <a:solidFill>
                  <a:srgbClr val="C00000"/>
                </a:solidFill>
              </a:rPr>
              <a:t>’) Incredulidade dos conterrâneos de Jesus: 6,1-6</a:t>
            </a:r>
            <a:r>
              <a:rPr lang="pt-BR" sz="3800" dirty="0"/>
              <a:t/>
            </a:r>
            <a:br>
              <a:rPr lang="pt-BR" sz="3800" dirty="0"/>
            </a:br>
            <a:r>
              <a:rPr lang="pt-BR" sz="3800" b="1" dirty="0"/>
              <a:t>C’) Missão dos Doze: </a:t>
            </a:r>
            <a:r>
              <a:rPr lang="pt-BR" sz="3800" b="1" dirty="0" smtClean="0"/>
              <a:t>6,7-13,30  [</a:t>
            </a:r>
            <a:r>
              <a:rPr lang="pt-BR" sz="3800" b="1" dirty="0"/>
              <a:t>Multiplicação dos pães; </a:t>
            </a:r>
            <a:r>
              <a:rPr lang="pt-BR" sz="2900" b="1" dirty="0"/>
              <a:t>6,34-44]</a:t>
            </a:r>
            <a:r>
              <a:rPr lang="pt-BR" sz="3800" dirty="0"/>
              <a:t/>
            </a:r>
            <a:br>
              <a:rPr lang="pt-BR" sz="3800" dirty="0"/>
            </a:br>
            <a:r>
              <a:rPr lang="pt-BR" sz="3800" b="1" dirty="0">
                <a:solidFill>
                  <a:srgbClr val="00B050"/>
                </a:solidFill>
              </a:rPr>
              <a:t>B’) </a:t>
            </a:r>
            <a:r>
              <a:rPr lang="pt-BR" b="1" dirty="0">
                <a:solidFill>
                  <a:srgbClr val="00B050"/>
                </a:solidFill>
              </a:rPr>
              <a:t>Hostilidade dos fariseus: </a:t>
            </a:r>
            <a:r>
              <a:rPr lang="pt-BR" sz="2600" b="1" dirty="0">
                <a:solidFill>
                  <a:srgbClr val="00B050"/>
                </a:solidFill>
              </a:rPr>
              <a:t>7,5-13; </a:t>
            </a:r>
            <a:r>
              <a:rPr lang="pt-BR" sz="2600" b="1" dirty="0" smtClean="0">
                <a:solidFill>
                  <a:srgbClr val="00B050"/>
                </a:solidFill>
              </a:rPr>
              <a:t>8,11-13 </a:t>
            </a:r>
            <a:r>
              <a:rPr lang="pt-BR" sz="2600" dirty="0" smtClean="0"/>
              <a:t> </a:t>
            </a:r>
            <a:r>
              <a:rPr lang="pt-BR" dirty="0" smtClean="0"/>
              <a:t>Os </a:t>
            </a:r>
            <a:r>
              <a:rPr lang="pt-BR" dirty="0"/>
              <a:t>pagãos chamados à salvação: </a:t>
            </a:r>
            <a:r>
              <a:rPr lang="pt-BR" sz="2600" dirty="0"/>
              <a:t>7,14-8,9</a:t>
            </a:r>
            <a:r>
              <a:rPr lang="pt-BR" sz="3800" dirty="0"/>
              <a:t/>
            </a:r>
            <a:br>
              <a:rPr lang="pt-BR" sz="3800" dirty="0"/>
            </a:br>
            <a:r>
              <a:rPr lang="pt-BR" sz="3800" b="1" dirty="0">
                <a:solidFill>
                  <a:srgbClr val="0070C0"/>
                </a:solidFill>
              </a:rPr>
              <a:t>A’) Profissão de fé de Pedro: </a:t>
            </a:r>
            <a:r>
              <a:rPr lang="pt-BR" sz="3800" b="1" dirty="0" smtClean="0">
                <a:solidFill>
                  <a:srgbClr val="0070C0"/>
                </a:solidFill>
              </a:rPr>
              <a:t>8,27-30</a:t>
            </a:r>
          </a:p>
          <a:p>
            <a:pPr marL="0" indent="0">
              <a:lnSpc>
                <a:spcPct val="120000"/>
              </a:lnSpc>
              <a:buNone/>
            </a:pPr>
            <a:r>
              <a:rPr lang="pt-BR" sz="3800" b="1" dirty="0">
                <a:solidFill>
                  <a:srgbClr val="FF0000"/>
                </a:solidFill>
              </a:rPr>
              <a:t>A primeira parte (1, 1 – 8, 30) termina com a confissão de Pedro, quando Jesus pergunta: “E vós, quem dizeis que Eu sou?”, Pedro responde “Tu és o Messias” (8, 29).</a:t>
            </a:r>
            <a:r>
              <a:rPr lang="pt-BR" sz="3800" dirty="0"/>
              <a:t/>
            </a:r>
            <a:br>
              <a:rPr lang="pt-BR" sz="3800" dirty="0"/>
            </a:br>
            <a:r>
              <a:rPr lang="pt-BR" sz="3800" dirty="0" smtClean="0"/>
              <a:t>                         </a:t>
            </a:r>
          </a:p>
          <a:p>
            <a:pPr marL="0" indent="0">
              <a:lnSpc>
                <a:spcPct val="120000"/>
              </a:lnSpc>
              <a:buNone/>
            </a:pPr>
            <a:r>
              <a:rPr lang="pt-BR" sz="3800" dirty="0" smtClean="0"/>
              <a:t>   </a:t>
            </a:r>
            <a:r>
              <a:rPr lang="pt-BR" sz="3800" b="1" dirty="0" smtClean="0"/>
              <a:t>Transfiguração</a:t>
            </a:r>
            <a:r>
              <a:rPr lang="pt-BR" sz="3800" b="1" dirty="0"/>
              <a:t>: 9,2-10</a:t>
            </a:r>
          </a:p>
          <a:p>
            <a:pPr marL="0" indent="0">
              <a:buNone/>
            </a:pPr>
            <a:endParaRPr lang="pt-BR" dirty="0"/>
          </a:p>
        </p:txBody>
      </p:sp>
      <p:sp>
        <p:nvSpPr>
          <p:cNvPr id="4" name="Título 1"/>
          <p:cNvSpPr txBox="1">
            <a:spLocks/>
          </p:cNvSpPr>
          <p:nvPr/>
        </p:nvSpPr>
        <p:spPr>
          <a:xfrm>
            <a:off x="5465941" y="213353"/>
            <a:ext cx="3672408" cy="52663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89860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554960" cy="706090"/>
          </a:xfrm>
        </p:spPr>
        <p:txBody>
          <a:bodyPr>
            <a:normAutofit fontScale="90000"/>
          </a:bodyPr>
          <a:lstStyle/>
          <a:p>
            <a:r>
              <a:rPr lang="pt-BR" b="1" dirty="0" smtClean="0">
                <a:solidFill>
                  <a:srgbClr val="0070C0"/>
                </a:solidFill>
              </a:rPr>
              <a:t>2ª parte</a:t>
            </a:r>
            <a:br>
              <a:rPr lang="pt-BR" b="1" dirty="0" smtClean="0">
                <a:solidFill>
                  <a:srgbClr val="0070C0"/>
                </a:solidFill>
              </a:rPr>
            </a:br>
            <a:r>
              <a:rPr lang="pt-BR" b="1" dirty="0" err="1" smtClean="0">
                <a:solidFill>
                  <a:srgbClr val="0070C0"/>
                </a:solidFill>
              </a:rPr>
              <a:t>Jesus,o</a:t>
            </a:r>
            <a:r>
              <a:rPr lang="pt-BR" b="1" dirty="0" smtClean="0">
                <a:solidFill>
                  <a:srgbClr val="0070C0"/>
                </a:solidFill>
              </a:rPr>
              <a:t> Filho de Deus</a:t>
            </a:r>
            <a:endParaRPr lang="pt-BR" b="1" dirty="0">
              <a:solidFill>
                <a:srgbClr val="0070C0"/>
              </a:solidFill>
            </a:endParaRPr>
          </a:p>
        </p:txBody>
      </p:sp>
      <p:sp>
        <p:nvSpPr>
          <p:cNvPr id="3" name="Espaço Reservado para Conteúdo 2"/>
          <p:cNvSpPr>
            <a:spLocks noGrp="1"/>
          </p:cNvSpPr>
          <p:nvPr>
            <p:ph idx="1"/>
          </p:nvPr>
        </p:nvSpPr>
        <p:spPr>
          <a:xfrm>
            <a:off x="179512" y="1412776"/>
            <a:ext cx="8856984" cy="5184576"/>
          </a:xfrm>
        </p:spPr>
        <p:txBody>
          <a:bodyPr>
            <a:noAutofit/>
          </a:bodyPr>
          <a:lstStyle/>
          <a:p>
            <a:pPr marL="0" indent="0">
              <a:buNone/>
            </a:pPr>
            <a:r>
              <a:rPr lang="pt-BR" sz="2800" dirty="0" smtClean="0"/>
              <a:t> </a:t>
            </a:r>
            <a:r>
              <a:rPr lang="pt-BR" sz="2800" dirty="0"/>
              <a:t>A </a:t>
            </a:r>
            <a:r>
              <a:rPr lang="pt-BR" sz="2800" dirty="0" smtClean="0"/>
              <a:t>2ª </a:t>
            </a:r>
            <a:r>
              <a:rPr lang="pt-BR" sz="2800" dirty="0"/>
              <a:t>parte (8, 31 – 16, 8) termina também com uma confissão. </a:t>
            </a:r>
            <a:endParaRPr lang="pt-BR" sz="2800" dirty="0" smtClean="0"/>
          </a:p>
          <a:p>
            <a:pPr marL="0" indent="0">
              <a:buNone/>
            </a:pPr>
            <a:r>
              <a:rPr lang="pt-BR" sz="2800" dirty="0" smtClean="0"/>
              <a:t>Desta </a:t>
            </a:r>
            <a:r>
              <a:rPr lang="pt-BR" sz="2800" dirty="0"/>
              <a:t>vez é </a:t>
            </a:r>
            <a:r>
              <a:rPr lang="pt-BR" sz="2800" b="1" dirty="0"/>
              <a:t>o centurião,</a:t>
            </a:r>
            <a:r>
              <a:rPr lang="pt-BR" sz="2800" dirty="0"/>
              <a:t> um pagão que está ao pé da cruz que, quando Jesus morre, diz: “</a:t>
            </a:r>
            <a:r>
              <a:rPr lang="pt-BR" sz="2800" b="1" dirty="0"/>
              <a:t>Verdadeiramente este homem era Filho de Deu</a:t>
            </a:r>
            <a:r>
              <a:rPr lang="pt-BR" sz="2800" dirty="0"/>
              <a:t>s” (15, 39</a:t>
            </a:r>
            <a:r>
              <a:rPr lang="pt-BR" sz="2800" dirty="0" smtClean="0"/>
              <a:t>).</a:t>
            </a:r>
          </a:p>
          <a:p>
            <a:pPr marL="0" indent="0">
              <a:buNone/>
            </a:pPr>
            <a:r>
              <a:rPr lang="pt-BR" sz="2800" dirty="0" smtClean="0"/>
              <a:t>As </a:t>
            </a:r>
            <a:r>
              <a:rPr lang="pt-BR" sz="2800" dirty="0"/>
              <a:t>duas confissões correspondem aos dois títulos que se dão a Jesus no início do Evangelho: </a:t>
            </a:r>
            <a:endParaRPr lang="pt-BR" sz="2800" dirty="0" smtClean="0"/>
          </a:p>
          <a:p>
            <a:pPr marL="0" indent="0">
              <a:buNone/>
            </a:pPr>
            <a:r>
              <a:rPr lang="pt-BR" sz="2800" dirty="0" smtClean="0"/>
              <a:t>“</a:t>
            </a:r>
            <a:r>
              <a:rPr lang="pt-BR" sz="2800" dirty="0"/>
              <a:t>Jesus, Messias, Filho de Deus” (1, 1). </a:t>
            </a:r>
            <a:endParaRPr lang="pt-BR" sz="2800" dirty="0" smtClean="0"/>
          </a:p>
          <a:p>
            <a:pPr marL="0" indent="0">
              <a:buNone/>
            </a:pPr>
            <a:r>
              <a:rPr lang="pt-BR" sz="2800" dirty="0" smtClean="0"/>
              <a:t>1ª </a:t>
            </a:r>
            <a:r>
              <a:rPr lang="pt-BR" sz="2800" dirty="0"/>
              <a:t>Confissão: “…Messias” (8, 29); </a:t>
            </a:r>
            <a:endParaRPr lang="pt-BR" sz="2800" dirty="0" smtClean="0"/>
          </a:p>
          <a:p>
            <a:pPr marL="0" indent="0">
              <a:buNone/>
            </a:pPr>
            <a:r>
              <a:rPr lang="pt-BR" sz="2800" dirty="0" smtClean="0"/>
              <a:t>2ª </a:t>
            </a:r>
            <a:r>
              <a:rPr lang="pt-BR" sz="2800" dirty="0"/>
              <a:t>Confissão “…Filho de Deus” (15, 39).</a:t>
            </a:r>
            <a:br>
              <a:rPr lang="pt-BR" sz="2800" dirty="0"/>
            </a:br>
            <a:endParaRPr lang="pt-BR" sz="2800" dirty="0"/>
          </a:p>
        </p:txBody>
      </p:sp>
      <p:sp>
        <p:nvSpPr>
          <p:cNvPr id="4" name="Título 1"/>
          <p:cNvSpPr txBox="1">
            <a:spLocks/>
          </p:cNvSpPr>
          <p:nvPr/>
        </p:nvSpPr>
        <p:spPr>
          <a:xfrm>
            <a:off x="5465941" y="213353"/>
            <a:ext cx="3672408" cy="52663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373456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229600" cy="778098"/>
          </a:xfrm>
        </p:spPr>
        <p:txBody>
          <a:bodyPr>
            <a:normAutofit/>
          </a:bodyPr>
          <a:lstStyle/>
          <a:p>
            <a:r>
              <a:rPr lang="pt-BR" b="1" dirty="0" smtClean="0">
                <a:solidFill>
                  <a:srgbClr val="FF0000"/>
                </a:solidFill>
              </a:rPr>
              <a:t>Teologia de Marcos</a:t>
            </a:r>
            <a:endParaRPr lang="pt-BR" b="1" dirty="0">
              <a:solidFill>
                <a:srgbClr val="FF0000"/>
              </a:solidFill>
            </a:endParaRPr>
          </a:p>
        </p:txBody>
      </p:sp>
      <p:sp>
        <p:nvSpPr>
          <p:cNvPr id="3" name="Espaço Reservado para Conteúdo 2"/>
          <p:cNvSpPr>
            <a:spLocks noGrp="1"/>
          </p:cNvSpPr>
          <p:nvPr>
            <p:ph idx="1"/>
          </p:nvPr>
        </p:nvSpPr>
        <p:spPr>
          <a:xfrm>
            <a:off x="467544" y="1412776"/>
            <a:ext cx="8229600" cy="4525963"/>
          </a:xfrm>
        </p:spPr>
        <p:txBody>
          <a:bodyPr/>
          <a:lstStyle/>
          <a:p>
            <a:r>
              <a:rPr lang="pt-BR" dirty="0"/>
              <a:t>Toda a obra está enquadrada pelas proclamações de que Jesus é o Filho de Deus: </a:t>
            </a:r>
            <a:endParaRPr lang="pt-BR" dirty="0" smtClean="0"/>
          </a:p>
          <a:p>
            <a:r>
              <a:rPr lang="pt-BR" b="1" dirty="0" smtClean="0"/>
              <a:t>no </a:t>
            </a:r>
            <a:r>
              <a:rPr lang="pt-BR" b="1" dirty="0"/>
              <a:t>começo </a:t>
            </a:r>
            <a:r>
              <a:rPr lang="pt-BR" b="1" dirty="0">
                <a:solidFill>
                  <a:srgbClr val="00B050"/>
                </a:solidFill>
              </a:rPr>
              <a:t>(1, 11) </a:t>
            </a:r>
            <a:r>
              <a:rPr lang="pt-BR" dirty="0"/>
              <a:t>Deus diz (a Jesus</a:t>
            </a:r>
            <a:r>
              <a:rPr lang="pt-BR" dirty="0" smtClean="0"/>
              <a:t>):</a:t>
            </a:r>
          </a:p>
          <a:p>
            <a:r>
              <a:rPr lang="pt-BR" dirty="0" smtClean="0"/>
              <a:t> </a:t>
            </a:r>
            <a:r>
              <a:rPr lang="pt-BR" b="1" dirty="0">
                <a:solidFill>
                  <a:srgbClr val="0070C0"/>
                </a:solidFill>
              </a:rPr>
              <a:t>“Tu és o meu Filho muito amado…”; </a:t>
            </a:r>
            <a:endParaRPr lang="pt-BR" b="1" dirty="0" smtClean="0">
              <a:solidFill>
                <a:srgbClr val="0070C0"/>
              </a:solidFill>
            </a:endParaRPr>
          </a:p>
          <a:p>
            <a:r>
              <a:rPr lang="pt-BR" b="1" dirty="0" smtClean="0"/>
              <a:t>no </a:t>
            </a:r>
            <a:r>
              <a:rPr lang="pt-BR" b="1" dirty="0"/>
              <a:t>meio </a:t>
            </a:r>
            <a:r>
              <a:rPr lang="pt-BR" b="1" dirty="0">
                <a:solidFill>
                  <a:srgbClr val="00B050"/>
                </a:solidFill>
              </a:rPr>
              <a:t>(9, 7) </a:t>
            </a:r>
            <a:r>
              <a:rPr lang="pt-BR" dirty="0"/>
              <a:t>Deus diz (aos homens): </a:t>
            </a:r>
            <a:endParaRPr lang="pt-BR" dirty="0" smtClean="0"/>
          </a:p>
          <a:p>
            <a:r>
              <a:rPr lang="pt-BR" b="1" dirty="0" smtClean="0">
                <a:solidFill>
                  <a:srgbClr val="0070C0"/>
                </a:solidFill>
              </a:rPr>
              <a:t>“</a:t>
            </a:r>
            <a:r>
              <a:rPr lang="pt-BR" b="1" dirty="0">
                <a:solidFill>
                  <a:srgbClr val="0070C0"/>
                </a:solidFill>
              </a:rPr>
              <a:t>Este é o meu Filho muito amado…”; </a:t>
            </a:r>
            <a:endParaRPr lang="pt-BR" b="1" dirty="0" smtClean="0">
              <a:solidFill>
                <a:srgbClr val="0070C0"/>
              </a:solidFill>
            </a:endParaRPr>
          </a:p>
          <a:p>
            <a:r>
              <a:rPr lang="pt-BR" b="1" dirty="0" smtClean="0"/>
              <a:t>no </a:t>
            </a:r>
            <a:r>
              <a:rPr lang="pt-BR" b="1" dirty="0"/>
              <a:t>fim </a:t>
            </a:r>
            <a:r>
              <a:rPr lang="pt-BR" b="1" dirty="0">
                <a:solidFill>
                  <a:srgbClr val="00B050"/>
                </a:solidFill>
              </a:rPr>
              <a:t>(15, 39) </a:t>
            </a:r>
            <a:r>
              <a:rPr lang="pt-BR" dirty="0"/>
              <a:t>um homem (o centurião) diz: </a:t>
            </a:r>
            <a:r>
              <a:rPr lang="pt-BR" dirty="0">
                <a:solidFill>
                  <a:srgbClr val="0070C0"/>
                </a:solidFill>
              </a:rPr>
              <a:t>“</a:t>
            </a:r>
            <a:r>
              <a:rPr lang="pt-BR" b="1" dirty="0">
                <a:solidFill>
                  <a:srgbClr val="0070C0"/>
                </a:solidFill>
              </a:rPr>
              <a:t>Este Homem era Filho de Deus…”.</a:t>
            </a:r>
          </a:p>
        </p:txBody>
      </p:sp>
    </p:spTree>
    <p:extLst>
      <p:ext uri="{BB962C8B-B14F-4D97-AF65-F5344CB8AC3E}">
        <p14:creationId xmlns:p14="http://schemas.microsoft.com/office/powerpoint/2010/main" val="22921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Teologia de Marcos</a:t>
            </a:r>
            <a:endParaRPr lang="pt-BR" b="1" dirty="0">
              <a:solidFill>
                <a:srgbClr val="FF0000"/>
              </a:solidFill>
            </a:endParaRPr>
          </a:p>
        </p:txBody>
      </p:sp>
      <p:sp>
        <p:nvSpPr>
          <p:cNvPr id="3" name="Espaço Reservado para Conteúdo 2"/>
          <p:cNvSpPr>
            <a:spLocks noGrp="1"/>
          </p:cNvSpPr>
          <p:nvPr>
            <p:ph idx="1"/>
          </p:nvPr>
        </p:nvSpPr>
        <p:spPr>
          <a:xfrm>
            <a:off x="457200" y="1600200"/>
            <a:ext cx="8229600" cy="5141168"/>
          </a:xfrm>
        </p:spPr>
        <p:txBody>
          <a:bodyPr/>
          <a:lstStyle/>
          <a:p>
            <a:r>
              <a:rPr lang="pt-BR" b="1" dirty="0" smtClean="0"/>
              <a:t>Revelar o “Filho de Deus” escondido no “filho do homem</a:t>
            </a:r>
            <a:r>
              <a:rPr lang="pt-BR" sz="2800" b="1" dirty="0" smtClean="0"/>
              <a:t>”.</a:t>
            </a:r>
            <a:r>
              <a:rPr lang="pt-BR" b="1" dirty="0" smtClean="0"/>
              <a:t> </a:t>
            </a:r>
            <a:r>
              <a:rPr lang="pt-BR" sz="2800" dirty="0" smtClean="0"/>
              <a:t>Deste </a:t>
            </a:r>
            <a:r>
              <a:rPr lang="pt-BR" sz="2800" dirty="0"/>
              <a:t>modo, a pessoa de Jesus torna-se misteriosa: porque encerra em si, conjuntamente, um homem verdadeiro e um Deus verdadeiro. </a:t>
            </a:r>
            <a:endParaRPr lang="pt-BR" sz="2800" dirty="0" smtClean="0"/>
          </a:p>
          <a:p>
            <a:r>
              <a:rPr lang="pt-BR" dirty="0" smtClean="0"/>
              <a:t>Na 1ª parte, dirigida às necessidades do povo e na 2ª parte aos Apóstolos;</a:t>
            </a:r>
            <a:r>
              <a:rPr lang="pt-BR" dirty="0"/>
              <a:t> </a:t>
            </a:r>
            <a:endParaRPr lang="pt-BR" sz="2400" dirty="0"/>
          </a:p>
          <a:p>
            <a:r>
              <a:rPr lang="pt-BR" sz="2400" dirty="0" smtClean="0"/>
              <a:t> </a:t>
            </a:r>
            <a:r>
              <a:rPr lang="pt-BR" sz="2800" dirty="0"/>
              <a:t>revelando-lhes progressivamente o plano da salvação (10,29-30.42-45) e introduzindo-os na intimidade do Pai (11,22-26).</a:t>
            </a:r>
          </a:p>
          <a:p>
            <a:endParaRPr lang="pt-BR" dirty="0" smtClean="0"/>
          </a:p>
          <a:p>
            <a:endParaRPr lang="pt-BR" dirty="0"/>
          </a:p>
        </p:txBody>
      </p:sp>
    </p:spTree>
    <p:extLst>
      <p:ext uri="{BB962C8B-B14F-4D97-AF65-F5344CB8AC3E}">
        <p14:creationId xmlns:p14="http://schemas.microsoft.com/office/powerpoint/2010/main" val="3976488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12776"/>
            <a:ext cx="8229600" cy="5328592"/>
          </a:xfrm>
        </p:spPr>
        <p:txBody>
          <a:bodyPr>
            <a:normAutofit fontScale="92500" lnSpcReduction="20000"/>
          </a:bodyPr>
          <a:lstStyle/>
          <a:p>
            <a:r>
              <a:rPr lang="pt-BR" b="1" dirty="0" smtClean="0">
                <a:solidFill>
                  <a:srgbClr val="0070C0"/>
                </a:solidFill>
              </a:rPr>
              <a:t>Quem é Jesus? </a:t>
            </a:r>
            <a:r>
              <a:rPr lang="pt-BR" dirty="0"/>
              <a:t>“Princípio do Evangelho de Jesus Cristo, </a:t>
            </a:r>
            <a:r>
              <a:rPr lang="pt-BR" b="1" dirty="0"/>
              <a:t>filho de Deus</a:t>
            </a:r>
            <a:r>
              <a:rPr lang="pt-BR" dirty="0" smtClean="0"/>
              <a:t>”. 1, 1</a:t>
            </a:r>
            <a:endParaRPr lang="pt-BR" dirty="0"/>
          </a:p>
          <a:p>
            <a:r>
              <a:rPr lang="pt-BR" dirty="0" smtClean="0"/>
              <a:t>Desde </a:t>
            </a:r>
            <a:r>
              <a:rPr lang="pt-BR" dirty="0"/>
              <a:t>o início da sua pregação (1,14), arrasta as multidões atrás de si e alguns discípulos seguem-no (1,16-22). </a:t>
            </a:r>
            <a:endParaRPr lang="pt-BR" dirty="0" smtClean="0"/>
          </a:p>
          <a:p>
            <a:r>
              <a:rPr lang="pt-BR" dirty="0" smtClean="0"/>
              <a:t>Após </a:t>
            </a:r>
            <a:r>
              <a:rPr lang="pt-BR" dirty="0"/>
              <a:t>a escolha dos Doze (3,13-19), começa a haver uma certa separação entre este grupo mais íntimo e as multidões. </a:t>
            </a:r>
            <a:endParaRPr lang="pt-BR" dirty="0" smtClean="0"/>
          </a:p>
          <a:p>
            <a:r>
              <a:rPr lang="pt-BR" dirty="0" smtClean="0"/>
              <a:t>Todos </a:t>
            </a:r>
            <a:r>
              <a:rPr lang="pt-BR" dirty="0"/>
              <a:t>seguem Jesus, mas de modos diferentes. </a:t>
            </a:r>
            <a:endParaRPr lang="pt-BR" dirty="0" smtClean="0"/>
          </a:p>
          <a:p>
            <a:r>
              <a:rPr lang="pt-BR" dirty="0" smtClean="0"/>
              <a:t>Este </a:t>
            </a:r>
            <a:r>
              <a:rPr lang="pt-BR" dirty="0"/>
              <a:t>seguimento exige esforço e capacidade de abertura ao divino, que se manifesta em Jesus de forma velada e </a:t>
            </a:r>
            <a:r>
              <a:rPr lang="pt-BR" dirty="0" smtClean="0"/>
              <a:t>indireta </a:t>
            </a:r>
            <a:r>
              <a:rPr lang="pt-BR" dirty="0"/>
              <a:t>através dos milagres que Ele realiza.</a:t>
            </a:r>
          </a:p>
        </p:txBody>
      </p:sp>
      <p:sp>
        <p:nvSpPr>
          <p:cNvPr id="4" name="Título 1"/>
          <p:cNvSpPr>
            <a:spLocks noGrp="1"/>
          </p:cNvSpPr>
          <p:nvPr>
            <p:ph type="title"/>
          </p:nvPr>
        </p:nvSpPr>
        <p:spPr>
          <a:xfrm>
            <a:off x="457200" y="274638"/>
            <a:ext cx="8229600" cy="706090"/>
          </a:xfrm>
        </p:spPr>
        <p:txBody>
          <a:bodyPr>
            <a:normAutofit fontScale="90000"/>
          </a:body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196474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229600" cy="5544616"/>
          </a:xfrm>
        </p:spPr>
        <p:txBody>
          <a:bodyPr>
            <a:normAutofit fontScale="85000" lnSpcReduction="10000"/>
          </a:bodyPr>
          <a:lstStyle/>
          <a:p>
            <a:r>
              <a:rPr lang="pt-BR" dirty="0">
                <a:solidFill>
                  <a:srgbClr val="FF0000"/>
                </a:solidFill>
              </a:rPr>
              <a:t>Porque a pessoa de Jesus é essencialmente misteriosa</a:t>
            </a:r>
            <a:r>
              <a:rPr lang="pt-BR" dirty="0"/>
              <a:t>, para o seguir, o discípulo precisa de uma fé a toda a prova: sente-se tentado a abandoná-lo, vendo nele apenas o carpinteiro de Nazaré. </a:t>
            </a:r>
            <a:endParaRPr lang="pt-BR" dirty="0" smtClean="0"/>
          </a:p>
          <a:p>
            <a:r>
              <a:rPr lang="pt-BR" dirty="0" smtClean="0"/>
              <a:t>Por </a:t>
            </a:r>
            <a:r>
              <a:rPr lang="pt-BR" dirty="0"/>
              <a:t>isso, </a:t>
            </a:r>
            <a:r>
              <a:rPr lang="pt-BR" dirty="0">
                <a:solidFill>
                  <a:srgbClr val="FF0000"/>
                </a:solidFill>
              </a:rPr>
              <a:t>Jesus é também um incompreendido</a:t>
            </a:r>
            <a:r>
              <a:rPr lang="pt-BR" dirty="0"/>
              <a:t>: os seus familiares pensam que Ele os trocou por uma outra família (3,20-21.31-35); os doutores da Lei e os fariseus não aceitam a sua interpretação da Lei (2,23-28; 3,22-30); os chefes do povo e dos sacerdotes </a:t>
            </a:r>
            <a:r>
              <a:rPr lang="pt-BR" dirty="0" err="1"/>
              <a:t>vêem-no</a:t>
            </a:r>
            <a:r>
              <a:rPr lang="pt-BR" dirty="0"/>
              <a:t> como um revolucionário perigoso para o seu “status quo” (11,27-33). </a:t>
            </a:r>
            <a:endParaRPr lang="pt-BR" dirty="0" smtClean="0"/>
          </a:p>
          <a:p>
            <a:r>
              <a:rPr lang="pt-BR" dirty="0" smtClean="0"/>
              <a:t>Daí </a:t>
            </a:r>
            <a:r>
              <a:rPr lang="pt-BR" dirty="0"/>
              <a:t>que, desde o início deste Evangelho, se desenhe o destino de Jesus: a morte (3,1-6; 14,1-2).</a:t>
            </a:r>
          </a:p>
          <a:p>
            <a:endParaRPr lang="pt-BR" dirty="0"/>
          </a:p>
        </p:txBody>
      </p:sp>
      <p:sp>
        <p:nvSpPr>
          <p:cNvPr id="5" name="Título 1"/>
          <p:cNvSpPr>
            <a:spLocks noGrp="1"/>
          </p:cNvSpPr>
          <p:nvPr>
            <p:ph type="title"/>
          </p:nvPr>
        </p:nvSpPr>
        <p:spPr>
          <a:xfrm>
            <a:off x="683568" y="274638"/>
            <a:ext cx="8003232" cy="634082"/>
          </a:xfrm>
        </p:spPr>
        <p:txBody>
          <a:bodyPr>
            <a:normAutofit fontScale="90000"/>
          </a:body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322057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620688"/>
            <a:ext cx="8964488" cy="6237312"/>
          </a:xfrm>
        </p:spPr>
        <p:txBody>
          <a:bodyPr>
            <a:noAutofit/>
          </a:bodyPr>
          <a:lstStyle/>
          <a:p>
            <a:pPr>
              <a:lnSpc>
                <a:spcPct val="170000"/>
              </a:lnSpc>
            </a:pPr>
            <a:r>
              <a:rPr lang="pt-BR" sz="2400" dirty="0"/>
              <a:t>À medida que Marcos apresenta Jesus, coloca detalhes que revelam o </a:t>
            </a:r>
            <a:r>
              <a:rPr lang="pt-BR" sz="2400" b="1" dirty="0"/>
              <a:t>seu aspecto humano:</a:t>
            </a:r>
            <a:br>
              <a:rPr lang="pt-BR" sz="2400" b="1" dirty="0"/>
            </a:br>
            <a:r>
              <a:rPr lang="pt-BR" sz="2400" dirty="0" smtClean="0"/>
              <a:t>1 </a:t>
            </a:r>
            <a:r>
              <a:rPr lang="pt-BR" sz="2400" dirty="0"/>
              <a:t>– Jesus olha com indignação e magoado (3, 5)</a:t>
            </a:r>
            <a:br>
              <a:rPr lang="pt-BR" sz="2400" dirty="0"/>
            </a:br>
            <a:r>
              <a:rPr lang="pt-BR" sz="2400" dirty="0"/>
              <a:t>2 – Pergunta para saber (5, 30-32; 9, 16.21.33; etc.)</a:t>
            </a:r>
            <a:br>
              <a:rPr lang="pt-BR" sz="2400" dirty="0"/>
            </a:br>
            <a:r>
              <a:rPr lang="pt-BR" sz="2400" dirty="0"/>
              <a:t>3 – Admira-se (6, 6)</a:t>
            </a:r>
            <a:br>
              <a:rPr lang="pt-BR" sz="2400" dirty="0"/>
            </a:br>
            <a:r>
              <a:rPr lang="pt-BR" sz="2400" dirty="0"/>
              <a:t>4 – Suspira (8, 12)</a:t>
            </a:r>
            <a:br>
              <a:rPr lang="pt-BR" sz="2400" dirty="0"/>
            </a:br>
            <a:r>
              <a:rPr lang="pt-BR" sz="2400" dirty="0"/>
              <a:t>5 – Indigna-se (10, 14)</a:t>
            </a:r>
            <a:br>
              <a:rPr lang="pt-BR" sz="2400" dirty="0"/>
            </a:br>
            <a:r>
              <a:rPr lang="pt-BR" sz="2400" dirty="0"/>
              <a:t>6 – Abraça as crianças (10, 16)</a:t>
            </a:r>
            <a:br>
              <a:rPr lang="pt-BR" sz="2400" dirty="0"/>
            </a:br>
            <a:r>
              <a:rPr lang="pt-BR" sz="2400" dirty="0"/>
              <a:t>7 – Olha com carinho (10, 21)</a:t>
            </a:r>
            <a:br>
              <a:rPr lang="pt-BR" sz="2400" dirty="0"/>
            </a:br>
            <a:r>
              <a:rPr lang="pt-BR" sz="2400" dirty="0"/>
              <a:t>8 – Tem fome (11, 12)</a:t>
            </a:r>
            <a:r>
              <a:rPr lang="pt-BR" sz="1400" dirty="0"/>
              <a:t/>
            </a:r>
            <a:br>
              <a:rPr lang="pt-BR" sz="1400" dirty="0"/>
            </a:br>
            <a:r>
              <a:rPr lang="pt-BR" sz="1400" dirty="0"/>
              <a:t/>
            </a:r>
            <a:br>
              <a:rPr lang="pt-BR" sz="1400" dirty="0"/>
            </a:br>
            <a:endParaRPr lang="pt-BR" sz="1400" dirty="0"/>
          </a:p>
        </p:txBody>
      </p:sp>
      <p:sp>
        <p:nvSpPr>
          <p:cNvPr id="4" name="Título 1"/>
          <p:cNvSpPr txBox="1">
            <a:spLocks noGrp="1"/>
          </p:cNvSpPr>
          <p:nvPr>
            <p:ph type="title"/>
          </p:nvPr>
        </p:nvSpPr>
        <p:spPr>
          <a:xfrm>
            <a:off x="5364088" y="260648"/>
            <a:ext cx="3757250" cy="50405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b="1" dirty="0" smtClean="0">
                <a:solidFill>
                  <a:srgbClr val="FF0000"/>
                </a:solidFill>
              </a:rPr>
              <a:t>Teologia de Marcos</a:t>
            </a:r>
            <a:endParaRPr lang="pt-BR" sz="3200" b="1" dirty="0">
              <a:solidFill>
                <a:srgbClr val="FF0000"/>
              </a:solidFill>
            </a:endParaRPr>
          </a:p>
        </p:txBody>
      </p:sp>
      <p:sp>
        <p:nvSpPr>
          <p:cNvPr id="5" name="Título 1"/>
          <p:cNvSpPr txBox="1">
            <a:spLocks/>
          </p:cNvSpPr>
          <p:nvPr/>
        </p:nvSpPr>
        <p:spPr>
          <a:xfrm>
            <a:off x="179512" y="188640"/>
            <a:ext cx="5904656" cy="57606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rgbClr val="FF0000"/>
                </a:solidFill>
              </a:rPr>
              <a:t>1ª parte</a:t>
            </a:r>
            <a:endParaRPr lang="pt-BR" b="1" dirty="0">
              <a:solidFill>
                <a:srgbClr val="FF0000"/>
              </a:solidFill>
            </a:endParaRPr>
          </a:p>
        </p:txBody>
      </p:sp>
    </p:spTree>
    <p:extLst>
      <p:ext uri="{BB962C8B-B14F-4D97-AF65-F5344CB8AC3E}">
        <p14:creationId xmlns:p14="http://schemas.microsoft.com/office/powerpoint/2010/main" val="69027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88640"/>
            <a:ext cx="8784976" cy="6480720"/>
          </a:xfrm>
        </p:spPr>
        <p:txBody>
          <a:bodyPr>
            <a:noAutofit/>
          </a:bodyPr>
          <a:lstStyle/>
          <a:p>
            <a:pPr marL="0" indent="0">
              <a:lnSpc>
                <a:spcPct val="150000"/>
              </a:lnSpc>
              <a:buNone/>
            </a:pPr>
            <a:r>
              <a:rPr lang="pt-BR" sz="2800" dirty="0"/>
              <a:t>- Aqueles que presenciam um milagre, juntam-se para matá-lo (3, 6)</a:t>
            </a:r>
            <a:br>
              <a:rPr lang="pt-BR" sz="2800" dirty="0"/>
            </a:br>
            <a:r>
              <a:rPr lang="pt-BR" sz="2800" dirty="0"/>
              <a:t>- Os seus parentes vão buscá-lo, porque pensam que está fora de si (3, 21)</a:t>
            </a:r>
            <a:br>
              <a:rPr lang="pt-BR" sz="2800" dirty="0"/>
            </a:br>
            <a:r>
              <a:rPr lang="pt-BR" sz="2800" dirty="0"/>
              <a:t>- Os escribas dizem que está possuído por um demónio </a:t>
            </a:r>
            <a:r>
              <a:rPr lang="pt-BR" sz="1600" dirty="0"/>
              <a:t>(3, 22)</a:t>
            </a:r>
            <a:r>
              <a:rPr lang="pt-BR" sz="2800" dirty="0"/>
              <a:t/>
            </a:r>
            <a:br>
              <a:rPr lang="pt-BR" sz="2800" dirty="0"/>
            </a:br>
            <a:r>
              <a:rPr lang="pt-BR" sz="2800" dirty="0"/>
              <a:t>- Os discípulos reprovam-no (4, 39)</a:t>
            </a:r>
            <a:br>
              <a:rPr lang="pt-BR" sz="2800" dirty="0"/>
            </a:br>
            <a:r>
              <a:rPr lang="pt-BR" sz="2800" dirty="0"/>
              <a:t>- Os discípulos não têm fé (4, 40; 6, 52; 8, 17-21)</a:t>
            </a:r>
            <a:br>
              <a:rPr lang="pt-BR" sz="2800" dirty="0"/>
            </a:br>
            <a:r>
              <a:rPr lang="pt-BR" sz="2800" dirty="0"/>
              <a:t>- As pessoas troçam de Jesus (5, 40)</a:t>
            </a:r>
            <a:br>
              <a:rPr lang="pt-BR" sz="2800" dirty="0"/>
            </a:br>
            <a:r>
              <a:rPr lang="pt-BR" sz="2800" dirty="0"/>
              <a:t>- Aqueles que o conhecem escandalizam-se dele (6, 3)</a:t>
            </a:r>
            <a:br>
              <a:rPr lang="pt-BR" sz="2800" dirty="0"/>
            </a:br>
            <a:endParaRPr lang="pt-BR" sz="2800" dirty="0"/>
          </a:p>
        </p:txBody>
      </p:sp>
    </p:spTree>
    <p:extLst>
      <p:ext uri="{BB962C8B-B14F-4D97-AF65-F5344CB8AC3E}">
        <p14:creationId xmlns:p14="http://schemas.microsoft.com/office/powerpoint/2010/main" val="71016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84976" cy="850106"/>
          </a:xfrm>
        </p:spPr>
        <p:txBody>
          <a:bodyPr>
            <a:normAutofit fontScale="90000"/>
          </a:bodyPr>
          <a:lstStyle/>
          <a:p>
            <a:r>
              <a:rPr lang="pt-BR" b="1" dirty="0" smtClean="0">
                <a:solidFill>
                  <a:srgbClr val="FF0000"/>
                </a:solidFill>
              </a:rPr>
              <a:t/>
            </a:r>
            <a:br>
              <a:rPr lang="pt-BR" b="1" dirty="0" smtClean="0">
                <a:solidFill>
                  <a:srgbClr val="FF0000"/>
                </a:solidFill>
              </a:rPr>
            </a:br>
            <a:r>
              <a:rPr lang="pt-BR" b="1" dirty="0" smtClean="0">
                <a:solidFill>
                  <a:srgbClr val="FF0000"/>
                </a:solidFill>
              </a:rPr>
              <a:t>Evangelhos : “Memórias dos Apóstolos”</a:t>
            </a:r>
            <a:br>
              <a:rPr lang="pt-BR"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a:xfrm>
            <a:off x="179512" y="1124744"/>
            <a:ext cx="8712968" cy="4061048"/>
          </a:xfrm>
        </p:spPr>
        <p:txBody>
          <a:bodyPr/>
          <a:lstStyle/>
          <a:p>
            <a:r>
              <a:rPr lang="pt-BR" dirty="0" smtClean="0">
                <a:effectLst>
                  <a:outerShdw blurRad="38100" dist="38100" dir="2700000" algn="tl">
                    <a:srgbClr val="000000">
                      <a:alpha val="43137"/>
                    </a:srgbClr>
                  </a:outerShdw>
                </a:effectLst>
              </a:rPr>
              <a:t>São Justino (150):</a:t>
            </a:r>
            <a:r>
              <a:rPr lang="pt-BR" dirty="0">
                <a:effectLst>
                  <a:outerShdw blurRad="38100" dist="38100" dir="2700000" algn="tl">
                    <a:srgbClr val="000000">
                      <a:alpha val="43137"/>
                    </a:srgbClr>
                  </a:outerShdw>
                </a:effectLst>
              </a:rPr>
              <a:t> </a:t>
            </a:r>
            <a:endParaRPr lang="pt-BR" dirty="0" smtClean="0">
              <a:effectLst>
                <a:outerShdw blurRad="38100" dist="38100" dir="2700000" algn="tl">
                  <a:srgbClr val="000000">
                    <a:alpha val="43137"/>
                  </a:srgbClr>
                </a:outerShdw>
              </a:effectLst>
            </a:endParaRPr>
          </a:p>
          <a:p>
            <a:pPr marL="0" indent="0">
              <a:buNone/>
            </a:pPr>
            <a:endParaRPr lang="pt-BR" sz="1800" dirty="0">
              <a:effectLst>
                <a:outerShdw blurRad="38100" dist="38100" dir="2700000" algn="tl">
                  <a:srgbClr val="000000">
                    <a:alpha val="43137"/>
                  </a:srgbClr>
                </a:outerShdw>
              </a:effectLst>
            </a:endParaRPr>
          </a:p>
          <a:p>
            <a:pPr marL="0" indent="0">
              <a:buNone/>
            </a:pPr>
            <a:r>
              <a:rPr lang="pt-BR" dirty="0" smtClean="0"/>
              <a:t>“</a:t>
            </a:r>
            <a:r>
              <a:rPr lang="pt-BR" dirty="0"/>
              <a:t>No dia que se chama do sol (era o modo dos pagãos chamarem o domingo) celebra-se a reunião dos que moram nas cidades ou nos campos e ali se </a:t>
            </a:r>
            <a:r>
              <a:rPr lang="pt-BR" dirty="0" err="1"/>
              <a:t>lêem</a:t>
            </a:r>
            <a:r>
              <a:rPr lang="pt-BR" dirty="0"/>
              <a:t>, quanto o tempo permite, </a:t>
            </a:r>
            <a:r>
              <a:rPr lang="pt-BR" b="1" dirty="0"/>
              <a:t>as Memórias dos </a:t>
            </a:r>
            <a:r>
              <a:rPr lang="pt-BR" b="1" dirty="0" smtClean="0"/>
              <a:t>Apóstolos</a:t>
            </a:r>
            <a:r>
              <a:rPr lang="pt-BR" dirty="0" smtClean="0"/>
              <a:t> </a:t>
            </a:r>
            <a:r>
              <a:rPr lang="pt-BR" dirty="0"/>
              <a:t>ou os escritos dos profetas (quer dizer, o Antigo Testamento)”.</a:t>
            </a:r>
          </a:p>
        </p:txBody>
      </p:sp>
      <p:sp>
        <p:nvSpPr>
          <p:cNvPr id="4" name="Retângulo 3"/>
          <p:cNvSpPr/>
          <p:nvPr/>
        </p:nvSpPr>
        <p:spPr>
          <a:xfrm>
            <a:off x="395536" y="5389686"/>
            <a:ext cx="8352928" cy="830997"/>
          </a:xfrm>
          <a:prstGeom prst="rect">
            <a:avLst/>
          </a:prstGeom>
        </p:spPr>
        <p:txBody>
          <a:bodyPr wrap="square">
            <a:spAutoFit/>
          </a:bodyPr>
          <a:lstStyle/>
          <a:p>
            <a:r>
              <a:rPr lang="pt-BR" sz="2400" b="1" dirty="0" smtClean="0">
                <a:solidFill>
                  <a:srgbClr val="0070C0"/>
                </a:solidFill>
              </a:rPr>
              <a:t>Somente no final do século II e início do século III, estes quatros escritos passaram a se chamar “evangelhos” (no plural). </a:t>
            </a:r>
            <a:endParaRPr lang="pt-BR" sz="2400" b="1" dirty="0">
              <a:solidFill>
                <a:srgbClr val="0070C0"/>
              </a:solidFill>
            </a:endParaRPr>
          </a:p>
        </p:txBody>
      </p:sp>
    </p:spTree>
    <p:extLst>
      <p:ext uri="{BB962C8B-B14F-4D97-AF65-F5344CB8AC3E}">
        <p14:creationId xmlns:p14="http://schemas.microsoft.com/office/powerpoint/2010/main" val="3176538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264696"/>
          </a:xfrm>
        </p:spPr>
        <p:txBody>
          <a:bodyPr>
            <a:normAutofit/>
          </a:bodyPr>
          <a:lstStyle/>
          <a:p>
            <a:r>
              <a:rPr lang="pt-BR" dirty="0"/>
              <a:t>Jesus disse: “Um profeta só é desprezado na sua pátria, entre os seus parentes e em sua casa”; a passagem continua: “E não pôde fazer ali milagre algum. </a:t>
            </a:r>
            <a:endParaRPr lang="pt-BR" dirty="0" smtClean="0"/>
          </a:p>
          <a:p>
            <a:r>
              <a:rPr lang="pt-BR" dirty="0" smtClean="0"/>
              <a:t>Apenas </a:t>
            </a:r>
            <a:r>
              <a:rPr lang="pt-BR" dirty="0"/>
              <a:t>curou alguns enfermos, impondo-lhes as mãos. Estava admirado com a falta de fé daquela gente” (6, 4-6). </a:t>
            </a:r>
            <a:endParaRPr lang="pt-BR" dirty="0" smtClean="0"/>
          </a:p>
          <a:p>
            <a:r>
              <a:rPr lang="pt-BR" dirty="0" smtClean="0"/>
              <a:t>Neste </a:t>
            </a:r>
            <a:r>
              <a:rPr lang="pt-BR" dirty="0"/>
              <a:t>mesmo contexto, Marcos relata a execução de João </a:t>
            </a:r>
            <a:r>
              <a:rPr lang="pt-BR" dirty="0" smtClean="0"/>
              <a:t>Batista </a:t>
            </a:r>
            <a:r>
              <a:rPr lang="pt-BR" dirty="0"/>
              <a:t>como um prelúdio do que acontecerá a Jesus (6, 17-29).</a:t>
            </a:r>
            <a:br>
              <a:rPr lang="pt-BR" dirty="0"/>
            </a:br>
            <a:endParaRPr lang="pt-BR" dirty="0"/>
          </a:p>
        </p:txBody>
      </p:sp>
    </p:spTree>
    <p:extLst>
      <p:ext uri="{BB962C8B-B14F-4D97-AF65-F5344CB8AC3E}">
        <p14:creationId xmlns:p14="http://schemas.microsoft.com/office/powerpoint/2010/main" val="407604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6552728"/>
          </a:xfrm>
        </p:spPr>
        <p:txBody>
          <a:bodyPr>
            <a:normAutofit fontScale="92500" lnSpcReduction="10000"/>
          </a:bodyPr>
          <a:lstStyle/>
          <a:p>
            <a:r>
              <a:rPr lang="pt-BR" dirty="0"/>
              <a:t>A primeira parte do Evangelho termina quando Jesus reúne os seus discípulos para lhes fazer uma pergunta: “Quem dizem os homens que Eu sou?” (8, 27). </a:t>
            </a:r>
            <a:endParaRPr lang="pt-BR" dirty="0" smtClean="0"/>
          </a:p>
          <a:p>
            <a:r>
              <a:rPr lang="pt-BR" dirty="0" smtClean="0"/>
              <a:t>Os </a:t>
            </a:r>
            <a:r>
              <a:rPr lang="pt-BR" dirty="0"/>
              <a:t>discípulos respondem: “João Baptista; outros, Elias; e outros, que és um dos profetas” (8, 28). Mas quando lhes faz a eles a mesma pergunta, Pedro responde: “Tu és o Messias” (8, 29). Então, Jesus “ordenou-lhes que não dissessem isto a ninguém” (8, 30</a:t>
            </a:r>
            <a:r>
              <a:rPr lang="pt-BR" dirty="0" smtClean="0"/>
              <a:t>).</a:t>
            </a:r>
          </a:p>
          <a:p>
            <a:r>
              <a:rPr lang="pt-BR" dirty="0" smtClean="0"/>
              <a:t>Marcos </a:t>
            </a:r>
            <a:r>
              <a:rPr lang="pt-BR" dirty="0"/>
              <a:t>dá por terminada a primeira parte do seu Evangelho, quando um dos seus discípulos confessa o primeiro título dado a Jesus na Introdução: “Jesus é o Messias” (1, 1 e 8, 29).</a:t>
            </a:r>
          </a:p>
        </p:txBody>
      </p:sp>
    </p:spTree>
    <p:extLst>
      <p:ext uri="{BB962C8B-B14F-4D97-AF65-F5344CB8AC3E}">
        <p14:creationId xmlns:p14="http://schemas.microsoft.com/office/powerpoint/2010/main" val="137184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Mas, os discípulos «de dentro» não são muito melhores do que «os que estão de fora» (4,11</a:t>
            </a:r>
            <a:r>
              <a:rPr lang="pt-BR" dirty="0" smtClean="0"/>
              <a:t>).</a:t>
            </a:r>
          </a:p>
          <a:p>
            <a:r>
              <a:rPr lang="pt-BR" dirty="0" smtClean="0"/>
              <a:t> </a:t>
            </a:r>
            <a:r>
              <a:rPr lang="pt-BR" dirty="0"/>
              <a:t>Também eles sentem dificuldade em compreender o mistério da pessoa de Jesus: parecem-se com os cegos (8,22-26; 10,46-53).</a:t>
            </a:r>
          </a:p>
          <a:p>
            <a:endParaRPr lang="pt-BR" dirty="0"/>
          </a:p>
        </p:txBody>
      </p:sp>
      <p:sp>
        <p:nvSpPr>
          <p:cNvPr id="4" name="Título 1"/>
          <p:cNvSpPr>
            <a:spLocks noGrp="1"/>
          </p:cNvSpPr>
          <p:nvPr>
            <p:ph type="title"/>
          </p:nvPr>
        </p:nvSpPr>
        <p:spPr>
          <a:xfrm>
            <a:off x="683568" y="274638"/>
            <a:ext cx="8003232" cy="634082"/>
          </a:xfrm>
        </p:spPr>
        <p:txBody>
          <a:bodyPr>
            <a:normAutofit fontScale="90000"/>
          </a:body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2654480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908720"/>
            <a:ext cx="8363272" cy="5760640"/>
          </a:xfrm>
        </p:spPr>
        <p:txBody>
          <a:bodyPr>
            <a:normAutofit fontScale="85000" lnSpcReduction="10000"/>
          </a:bodyPr>
          <a:lstStyle/>
          <a:p>
            <a:r>
              <a:rPr lang="pt-BR" dirty="0"/>
              <a:t>A incompreensão é uma das mais negativas características no discípulo do Evangelho de Marcos. </a:t>
            </a:r>
            <a:endParaRPr lang="pt-BR" dirty="0" smtClean="0"/>
          </a:p>
          <a:p>
            <a:r>
              <a:rPr lang="pt-BR" dirty="0" smtClean="0"/>
              <a:t>É </a:t>
            </a:r>
            <a:r>
              <a:rPr lang="pt-BR" dirty="0"/>
              <a:t>essa a razão pela qual, ao confessar o messianismo de Jesus (8,29), Pedro pensava num messias (termo hebraico que significa “Cristo”) mais político que religioso e que libertasse o povo dos romanos dominadores. </a:t>
            </a:r>
            <a:endParaRPr lang="pt-BR" dirty="0" smtClean="0"/>
          </a:p>
          <a:p>
            <a:r>
              <a:rPr lang="pt-BR" dirty="0" smtClean="0"/>
              <a:t>Isso </a:t>
            </a:r>
            <a:r>
              <a:rPr lang="pt-BR" dirty="0"/>
              <a:t>aparece claro quando Jesus desvia o assunto e anuncia pela primeira vez a sua Paixão dolorosa (8,31); Pedro, não gostando de tal messianismo, começa a repreender o Mestre (8,31-33). </a:t>
            </a:r>
            <a:endParaRPr lang="pt-BR" dirty="0" smtClean="0"/>
          </a:p>
          <a:p>
            <a:r>
              <a:rPr lang="pt-BR" dirty="0" smtClean="0"/>
              <a:t>O </a:t>
            </a:r>
            <a:r>
              <a:rPr lang="pt-BR" dirty="0"/>
              <a:t>que ele queria era como todos os discípulos de todos os tempos um cristianismo sem esforço e sem grandes compromissos.</a:t>
            </a:r>
          </a:p>
        </p:txBody>
      </p:sp>
      <p:sp>
        <p:nvSpPr>
          <p:cNvPr id="4" name="Título 1"/>
          <p:cNvSpPr>
            <a:spLocks noGrp="1"/>
          </p:cNvSpPr>
          <p:nvPr>
            <p:ph type="title"/>
          </p:nvPr>
        </p:nvSpPr>
        <p:spPr>
          <a:xfrm>
            <a:off x="683568" y="116632"/>
            <a:ext cx="8003232" cy="634082"/>
          </a:xfrm>
        </p:spPr>
        <p:txBody>
          <a:bodyPr>
            <a:normAutofit fontScale="90000"/>
          </a:body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4277451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229600" cy="4929411"/>
          </a:xfrm>
        </p:spPr>
        <p:txBody>
          <a:bodyPr>
            <a:normAutofit lnSpcReduction="10000"/>
          </a:bodyPr>
          <a:lstStyle/>
          <a:p>
            <a:r>
              <a:rPr lang="pt-BR" dirty="0"/>
              <a:t>Apesar da incompreensão manifestada pelos discípulos em relação aos seus ensinamentos, Jesus não desanima e continua a ensiná-los (8,31-38; 9,30-37; 10,32-45). </a:t>
            </a:r>
            <a:endParaRPr lang="pt-BR" dirty="0" smtClean="0"/>
          </a:p>
          <a:p>
            <a:r>
              <a:rPr lang="pt-BR" dirty="0" smtClean="0"/>
              <a:t>O </a:t>
            </a:r>
            <a:r>
              <a:rPr lang="pt-BR" dirty="0"/>
              <a:t>efeito não foi muito positivo: no fim da caminhada para Jerusalém e após Ele lhes ter recordado as dificuldades por que iria passar a sua fé (14,26-31), ao verem-no atraiçoado por um dos Doze e preso (14,42-45), «deixando-o, fugiram todos» (14,50). </a:t>
            </a:r>
          </a:p>
        </p:txBody>
      </p:sp>
      <p:sp>
        <p:nvSpPr>
          <p:cNvPr id="4" name="Título 1"/>
          <p:cNvSpPr>
            <a:spLocks noGrp="1"/>
          </p:cNvSpPr>
          <p:nvPr>
            <p:ph type="title"/>
          </p:nvPr>
        </p:nvSpPr>
        <p:spPr>
          <a:xfrm>
            <a:off x="683568" y="274638"/>
            <a:ext cx="8003232" cy="634082"/>
          </a:xfrm>
        </p:spPr>
        <p:txBody>
          <a:bodyPr>
            <a:normAutofit fontScale="90000"/>
          </a:bodyPr>
          <a:lstStyle/>
          <a:p>
            <a:r>
              <a:rPr lang="pt-BR" b="1" dirty="0" smtClean="0">
                <a:solidFill>
                  <a:srgbClr val="FF0000"/>
                </a:solidFill>
              </a:rPr>
              <a:t>Teologia de Marcos</a:t>
            </a:r>
            <a:endParaRPr lang="pt-BR" b="1" dirty="0">
              <a:solidFill>
                <a:srgbClr val="FF0000"/>
              </a:solidFill>
            </a:endParaRPr>
          </a:p>
        </p:txBody>
      </p:sp>
    </p:spTree>
    <p:extLst>
      <p:ext uri="{BB962C8B-B14F-4D97-AF65-F5344CB8AC3E}">
        <p14:creationId xmlns:p14="http://schemas.microsoft.com/office/powerpoint/2010/main" val="4219080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706090"/>
          </a:xfrm>
        </p:spPr>
        <p:txBody>
          <a:bodyPr>
            <a:normAutofit fontScale="90000"/>
          </a:bodyPr>
          <a:lstStyle/>
          <a:p>
            <a:r>
              <a:rPr lang="pt-BR" b="1" dirty="0">
                <a:solidFill>
                  <a:srgbClr val="0070C0"/>
                </a:solidFill>
              </a:rPr>
              <a:t>A estrutura </a:t>
            </a:r>
            <a:r>
              <a:rPr lang="pt-BR" b="1" dirty="0" smtClean="0">
                <a:solidFill>
                  <a:srgbClr val="0070C0"/>
                </a:solidFill>
              </a:rPr>
              <a:t>da 1ª </a:t>
            </a:r>
            <a:r>
              <a:rPr lang="pt-BR" b="1" dirty="0">
                <a:solidFill>
                  <a:srgbClr val="0070C0"/>
                </a:solidFill>
              </a:rPr>
              <a:t>parte </a:t>
            </a:r>
          </a:p>
        </p:txBody>
      </p:sp>
      <p:sp>
        <p:nvSpPr>
          <p:cNvPr id="3" name="Espaço Reservado para Conteúdo 2"/>
          <p:cNvSpPr>
            <a:spLocks noGrp="1"/>
          </p:cNvSpPr>
          <p:nvPr>
            <p:ph idx="1"/>
          </p:nvPr>
        </p:nvSpPr>
        <p:spPr>
          <a:xfrm>
            <a:off x="251520" y="1052736"/>
            <a:ext cx="8712968" cy="5616624"/>
          </a:xfrm>
        </p:spPr>
        <p:txBody>
          <a:bodyPr>
            <a:normAutofit fontScale="70000" lnSpcReduction="20000"/>
          </a:bodyPr>
          <a:lstStyle/>
          <a:p>
            <a:pPr>
              <a:lnSpc>
                <a:spcPct val="120000"/>
              </a:lnSpc>
            </a:pPr>
            <a:r>
              <a:rPr lang="pt-BR" b="1" dirty="0">
                <a:solidFill>
                  <a:srgbClr val="0070C0"/>
                </a:solidFill>
              </a:rPr>
              <a:t>A) Testemunho do Batista: 1,2-8</a:t>
            </a:r>
            <a:r>
              <a:rPr lang="pt-BR" dirty="0"/>
              <a:t/>
            </a:r>
            <a:br>
              <a:rPr lang="pt-BR" dirty="0"/>
            </a:br>
            <a:r>
              <a:rPr lang="pt-BR" dirty="0"/>
              <a:t>Batismo de Cristo: </a:t>
            </a:r>
            <a:r>
              <a:rPr lang="pt-BR" dirty="0" smtClean="0"/>
              <a:t>1,9-11 [</a:t>
            </a:r>
            <a:r>
              <a:rPr lang="pt-BR" dirty="0"/>
              <a:t>Ensinamento e exorcismos: 1;21-39]</a:t>
            </a:r>
            <a:br>
              <a:rPr lang="pt-BR" dirty="0"/>
            </a:br>
            <a:r>
              <a:rPr lang="pt-BR" b="1" dirty="0">
                <a:solidFill>
                  <a:srgbClr val="00B050"/>
                </a:solidFill>
              </a:rPr>
              <a:t>B) Controvérsia com os fariseus: 2,1-3,6</a:t>
            </a:r>
            <a:br>
              <a:rPr lang="pt-BR" b="1" dirty="0">
                <a:solidFill>
                  <a:srgbClr val="00B050"/>
                </a:solidFill>
              </a:rPr>
            </a:br>
            <a:r>
              <a:rPr lang="pt-BR" b="1" dirty="0"/>
              <a:t>C) Chamado dos Doze: 3,13-19</a:t>
            </a:r>
            <a:r>
              <a:rPr lang="pt-BR" dirty="0"/>
              <a:t/>
            </a:r>
            <a:br>
              <a:rPr lang="pt-BR" dirty="0"/>
            </a:br>
            <a:r>
              <a:rPr lang="pt-BR" b="1" dirty="0">
                <a:solidFill>
                  <a:srgbClr val="C00000"/>
                </a:solidFill>
              </a:rPr>
              <a:t>D) Incredulidade da família de Jesus: </a:t>
            </a:r>
            <a:r>
              <a:rPr lang="pt-BR" b="1" dirty="0" smtClean="0">
                <a:solidFill>
                  <a:srgbClr val="C00000"/>
                </a:solidFill>
              </a:rPr>
              <a:t>3;20-35</a:t>
            </a:r>
          </a:p>
          <a:p>
            <a:pPr marL="0" indent="0">
              <a:lnSpc>
                <a:spcPct val="120000"/>
              </a:lnSpc>
              <a:buNone/>
            </a:pPr>
            <a:r>
              <a:rPr lang="pt-BR" b="1" dirty="0" smtClean="0"/>
              <a:t>E</a:t>
            </a:r>
            <a:r>
              <a:rPr lang="pt-BR" b="1" dirty="0"/>
              <a:t>) Ensinamento e exorcismos: </a:t>
            </a:r>
            <a:r>
              <a:rPr lang="pt-BR" b="1" dirty="0" smtClean="0"/>
              <a:t>4,1-5,43</a:t>
            </a:r>
          </a:p>
          <a:p>
            <a:pPr marL="0" indent="0">
              <a:lnSpc>
                <a:spcPct val="120000"/>
              </a:lnSpc>
              <a:buNone/>
            </a:pPr>
            <a:r>
              <a:rPr lang="pt-BR" b="1" dirty="0" smtClean="0">
                <a:solidFill>
                  <a:srgbClr val="C00000"/>
                </a:solidFill>
              </a:rPr>
              <a:t>D</a:t>
            </a:r>
            <a:r>
              <a:rPr lang="pt-BR" b="1" dirty="0">
                <a:solidFill>
                  <a:srgbClr val="C00000"/>
                </a:solidFill>
              </a:rPr>
              <a:t>’) Incredulidade dos conterrâneos de Jesus: 6,1-6</a:t>
            </a:r>
            <a:r>
              <a:rPr lang="pt-BR" dirty="0"/>
              <a:t/>
            </a:r>
            <a:br>
              <a:rPr lang="pt-BR" dirty="0"/>
            </a:br>
            <a:r>
              <a:rPr lang="pt-BR" b="1" dirty="0"/>
              <a:t>C’) Missão dos Doze: </a:t>
            </a:r>
            <a:r>
              <a:rPr lang="pt-BR" b="1" dirty="0" smtClean="0"/>
              <a:t>6,7-13,30  [</a:t>
            </a:r>
            <a:r>
              <a:rPr lang="pt-BR" b="1" dirty="0"/>
              <a:t>Multiplicação dos pães; </a:t>
            </a:r>
            <a:r>
              <a:rPr lang="pt-BR" sz="2600" b="1" dirty="0"/>
              <a:t>6,34-44]</a:t>
            </a:r>
            <a:r>
              <a:rPr lang="pt-BR" dirty="0"/>
              <a:t/>
            </a:r>
            <a:br>
              <a:rPr lang="pt-BR" dirty="0"/>
            </a:br>
            <a:r>
              <a:rPr lang="pt-BR" b="1" dirty="0">
                <a:solidFill>
                  <a:srgbClr val="00B050"/>
                </a:solidFill>
              </a:rPr>
              <a:t>B’) </a:t>
            </a:r>
            <a:r>
              <a:rPr lang="pt-BR" sz="3100" b="1" dirty="0">
                <a:solidFill>
                  <a:srgbClr val="00B050"/>
                </a:solidFill>
              </a:rPr>
              <a:t>Hostilidade dos fariseus: </a:t>
            </a:r>
            <a:r>
              <a:rPr lang="pt-BR" sz="2300" b="1" dirty="0">
                <a:solidFill>
                  <a:srgbClr val="00B050"/>
                </a:solidFill>
              </a:rPr>
              <a:t>7,5-13; </a:t>
            </a:r>
            <a:r>
              <a:rPr lang="pt-BR" sz="2300" b="1" dirty="0" smtClean="0">
                <a:solidFill>
                  <a:srgbClr val="00B050"/>
                </a:solidFill>
              </a:rPr>
              <a:t>8,11-13 </a:t>
            </a:r>
            <a:r>
              <a:rPr lang="pt-BR" sz="2300" dirty="0" smtClean="0"/>
              <a:t> </a:t>
            </a:r>
            <a:r>
              <a:rPr lang="pt-BR" sz="3100" dirty="0" smtClean="0"/>
              <a:t>Os </a:t>
            </a:r>
            <a:r>
              <a:rPr lang="pt-BR" sz="3100" dirty="0"/>
              <a:t>pagãos chamados à salvação: </a:t>
            </a:r>
            <a:r>
              <a:rPr lang="pt-BR" sz="2300" dirty="0"/>
              <a:t>7,14-8,9</a:t>
            </a:r>
            <a:r>
              <a:rPr lang="pt-BR" dirty="0"/>
              <a:t/>
            </a:r>
            <a:br>
              <a:rPr lang="pt-BR" dirty="0"/>
            </a:br>
            <a:r>
              <a:rPr lang="pt-BR" b="1" dirty="0">
                <a:solidFill>
                  <a:srgbClr val="0070C0"/>
                </a:solidFill>
              </a:rPr>
              <a:t>A’) Profissão de fé de Pedro: </a:t>
            </a:r>
            <a:r>
              <a:rPr lang="pt-BR" b="1" dirty="0" smtClean="0">
                <a:solidFill>
                  <a:srgbClr val="0070C0"/>
                </a:solidFill>
              </a:rPr>
              <a:t>8,27-30</a:t>
            </a:r>
          </a:p>
          <a:p>
            <a:pPr marL="0" indent="0">
              <a:lnSpc>
                <a:spcPct val="120000"/>
              </a:lnSpc>
              <a:buNone/>
            </a:pPr>
            <a:r>
              <a:rPr lang="pt-BR" sz="3400" b="1" dirty="0">
                <a:solidFill>
                  <a:srgbClr val="FF0000"/>
                </a:solidFill>
              </a:rPr>
              <a:t>A primeira parte (1, 1 – 8, 30) termina com a confissão de Pedro, quando Jesus pergunta: “E vós, quem dizeis que Eu sou?”, Pedro responde “Tu és o Messias” (8, 29).</a:t>
            </a:r>
            <a:r>
              <a:rPr lang="pt-BR" dirty="0"/>
              <a:t/>
            </a:r>
            <a:br>
              <a:rPr lang="pt-BR" dirty="0"/>
            </a:br>
            <a:r>
              <a:rPr lang="pt-BR" dirty="0" smtClean="0"/>
              <a:t>                            </a:t>
            </a:r>
            <a:r>
              <a:rPr lang="pt-BR" b="1" dirty="0" smtClean="0"/>
              <a:t>Transfiguração</a:t>
            </a:r>
            <a:r>
              <a:rPr lang="pt-BR" b="1" dirty="0"/>
              <a:t>: 9,2-10</a:t>
            </a:r>
          </a:p>
          <a:p>
            <a:endParaRPr lang="pt-BR" dirty="0"/>
          </a:p>
        </p:txBody>
      </p:sp>
    </p:spTree>
    <p:extLst>
      <p:ext uri="{BB962C8B-B14F-4D97-AF65-F5344CB8AC3E}">
        <p14:creationId xmlns:p14="http://schemas.microsoft.com/office/powerpoint/2010/main" val="405965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b="1" dirty="0" smtClean="0">
                <a:solidFill>
                  <a:srgbClr val="FF0000"/>
                </a:solidFill>
              </a:rPr>
              <a:t>2ª parte</a:t>
            </a:r>
            <a:endParaRPr lang="pt-BR" b="1" dirty="0">
              <a:solidFill>
                <a:srgbClr val="FF0000"/>
              </a:solidFill>
            </a:endParaRPr>
          </a:p>
        </p:txBody>
      </p:sp>
      <p:sp>
        <p:nvSpPr>
          <p:cNvPr id="3" name="Espaço Reservado para Conteúdo 2"/>
          <p:cNvSpPr>
            <a:spLocks noGrp="1"/>
          </p:cNvSpPr>
          <p:nvPr>
            <p:ph idx="1"/>
          </p:nvPr>
        </p:nvSpPr>
        <p:spPr>
          <a:xfrm>
            <a:off x="457200" y="1412776"/>
            <a:ext cx="8229600" cy="5184576"/>
          </a:xfrm>
        </p:spPr>
        <p:txBody>
          <a:bodyPr>
            <a:noAutofit/>
          </a:bodyPr>
          <a:lstStyle/>
          <a:p>
            <a:pPr marL="0" indent="0">
              <a:buNone/>
            </a:pPr>
            <a:r>
              <a:rPr lang="pt-BR" sz="2800" dirty="0" smtClean="0"/>
              <a:t> </a:t>
            </a:r>
            <a:r>
              <a:rPr lang="pt-BR" sz="2800" dirty="0"/>
              <a:t>A segunda parte (8, 31 – 16, 8) termina também com uma confissão. </a:t>
            </a:r>
            <a:endParaRPr lang="pt-BR" sz="2800" dirty="0" smtClean="0"/>
          </a:p>
          <a:p>
            <a:pPr marL="0" indent="0">
              <a:buNone/>
            </a:pPr>
            <a:r>
              <a:rPr lang="pt-BR" sz="2800" dirty="0" smtClean="0"/>
              <a:t>Desta </a:t>
            </a:r>
            <a:r>
              <a:rPr lang="pt-BR" sz="2800" dirty="0"/>
              <a:t>vez é </a:t>
            </a:r>
            <a:r>
              <a:rPr lang="pt-BR" sz="2800" b="1" dirty="0"/>
              <a:t>o centurião,</a:t>
            </a:r>
            <a:r>
              <a:rPr lang="pt-BR" sz="2800" dirty="0"/>
              <a:t> um pagão que está ao pé da cruz que, quando Jesus morre, diz: “</a:t>
            </a:r>
            <a:r>
              <a:rPr lang="pt-BR" sz="2800" b="1" dirty="0"/>
              <a:t>Verdadeiramente este homem era Filho de Deu</a:t>
            </a:r>
            <a:r>
              <a:rPr lang="pt-BR" sz="2800" dirty="0"/>
              <a:t>s” (15, 39</a:t>
            </a:r>
            <a:r>
              <a:rPr lang="pt-BR" sz="2800" dirty="0" smtClean="0"/>
              <a:t>).</a:t>
            </a:r>
          </a:p>
          <a:p>
            <a:pPr marL="0" indent="0">
              <a:buNone/>
            </a:pPr>
            <a:r>
              <a:rPr lang="pt-BR" sz="2800" dirty="0" smtClean="0"/>
              <a:t>As </a:t>
            </a:r>
            <a:r>
              <a:rPr lang="pt-BR" sz="2800" dirty="0"/>
              <a:t>duas confissões correspondem aos dois títulos que se dão a Jesus no início do Evangelho: </a:t>
            </a:r>
            <a:endParaRPr lang="pt-BR" sz="2800" dirty="0" smtClean="0"/>
          </a:p>
          <a:p>
            <a:pPr marL="0" indent="0">
              <a:buNone/>
            </a:pPr>
            <a:r>
              <a:rPr lang="pt-BR" sz="2800" dirty="0" smtClean="0"/>
              <a:t>“</a:t>
            </a:r>
            <a:r>
              <a:rPr lang="pt-BR" sz="2800" dirty="0"/>
              <a:t>Jesus, Messias, Filho de Deus” (1, 1). </a:t>
            </a:r>
            <a:endParaRPr lang="pt-BR" sz="2800" dirty="0" smtClean="0"/>
          </a:p>
          <a:p>
            <a:pPr marL="0" indent="0">
              <a:buNone/>
            </a:pPr>
            <a:r>
              <a:rPr lang="pt-BR" sz="2800" dirty="0" smtClean="0"/>
              <a:t>1ª </a:t>
            </a:r>
            <a:r>
              <a:rPr lang="pt-BR" sz="2800" dirty="0"/>
              <a:t>Confissão: “…Messias” (8, 29); </a:t>
            </a:r>
            <a:endParaRPr lang="pt-BR" sz="2800" dirty="0" smtClean="0"/>
          </a:p>
          <a:p>
            <a:pPr marL="0" indent="0">
              <a:buNone/>
            </a:pPr>
            <a:r>
              <a:rPr lang="pt-BR" sz="2800" dirty="0" smtClean="0"/>
              <a:t>2ª </a:t>
            </a:r>
            <a:r>
              <a:rPr lang="pt-BR" sz="2800" dirty="0"/>
              <a:t>Confissão “…Filho de Deus” (15, 39).</a:t>
            </a:r>
            <a:br>
              <a:rPr lang="pt-BR" sz="2800" dirty="0"/>
            </a:br>
            <a:endParaRPr lang="pt-BR" sz="2800" dirty="0"/>
          </a:p>
        </p:txBody>
      </p:sp>
    </p:spTree>
    <p:extLst>
      <p:ext uri="{BB962C8B-B14F-4D97-AF65-F5344CB8AC3E}">
        <p14:creationId xmlns:p14="http://schemas.microsoft.com/office/powerpoint/2010/main" val="440687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3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69776" y="260648"/>
            <a:ext cx="7772400" cy="720080"/>
          </a:xfrm>
        </p:spPr>
        <p:txBody>
          <a:bodyPr>
            <a:normAutofit/>
          </a:bodyPr>
          <a:lstStyle/>
          <a:p>
            <a:pPr algn="ctr"/>
            <a:r>
              <a:rPr lang="pt-BR" sz="4000" b="1" dirty="0" smtClean="0">
                <a:solidFill>
                  <a:srgbClr val="FF0000"/>
                </a:solidFill>
              </a:rPr>
              <a:t>Evangelho segundo de São Mateus</a:t>
            </a:r>
            <a:endParaRPr lang="pt-BR" sz="4000" b="1" dirty="0">
              <a:solidFill>
                <a:srgbClr val="FF0000"/>
              </a:solidFill>
            </a:endParaRPr>
          </a:p>
        </p:txBody>
      </p:sp>
      <p:sp>
        <p:nvSpPr>
          <p:cNvPr id="4" name="Retângulo 3"/>
          <p:cNvSpPr/>
          <p:nvPr/>
        </p:nvSpPr>
        <p:spPr>
          <a:xfrm>
            <a:off x="4499992" y="1539118"/>
            <a:ext cx="4248472" cy="1692771"/>
          </a:xfrm>
          <a:prstGeom prst="rect">
            <a:avLst/>
          </a:prstGeom>
        </p:spPr>
        <p:txBody>
          <a:bodyPr wrap="square">
            <a:spAutoFit/>
          </a:bodyPr>
          <a:lstStyle/>
          <a:p>
            <a:r>
              <a:rPr lang="pt-BR" sz="2800" b="1" dirty="0" smtClean="0"/>
              <a:t>Escrito </a:t>
            </a:r>
            <a:r>
              <a:rPr lang="pt-BR" sz="2800" b="1" dirty="0" smtClean="0">
                <a:solidFill>
                  <a:srgbClr val="0070C0"/>
                </a:solidFill>
              </a:rPr>
              <a:t>pelos anos 80, </a:t>
            </a:r>
            <a:r>
              <a:rPr lang="pt-BR" sz="2800" b="1" dirty="0"/>
              <a:t>quase vinte anos depois de </a:t>
            </a:r>
            <a:r>
              <a:rPr lang="pt-BR" sz="2800" b="1" dirty="0" smtClean="0"/>
              <a:t>Marcos</a:t>
            </a:r>
          </a:p>
          <a:p>
            <a:endParaRPr lang="pt-BR" sz="2000" b="1" dirty="0"/>
          </a:p>
        </p:txBody>
      </p:sp>
      <p:pic>
        <p:nvPicPr>
          <p:cNvPr id="5" name="Picture 14" descr="http://4.bp.blogspot.com/-0bfdUVhc6F0/TgjVyTMCD_I/AAAAAAAAAlg/z8f1UHjxqNs/s200/DSC04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268754" cy="320156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23528" y="4725144"/>
            <a:ext cx="8568952" cy="2062103"/>
          </a:xfrm>
          <a:prstGeom prst="rect">
            <a:avLst/>
          </a:prstGeom>
        </p:spPr>
        <p:txBody>
          <a:bodyPr wrap="square">
            <a:spAutoFit/>
          </a:bodyPr>
          <a:lstStyle/>
          <a:p>
            <a:r>
              <a:rPr lang="pt-BR" sz="3200" b="1" dirty="0">
                <a:solidFill>
                  <a:srgbClr val="FF0000"/>
                </a:solidFill>
              </a:rPr>
              <a:t>Destinatários:  </a:t>
            </a:r>
            <a:r>
              <a:rPr lang="pt-BR" sz="3200" b="1" dirty="0"/>
              <a:t>os cristãos que se converteram do judaísmo, cristãos de raça israelita.  </a:t>
            </a:r>
            <a:endParaRPr lang="pt-BR" sz="3200" b="1" dirty="0" smtClean="0"/>
          </a:p>
          <a:p>
            <a:r>
              <a:rPr lang="pt-BR" sz="3200" dirty="0" smtClean="0"/>
              <a:t>Ex</a:t>
            </a:r>
            <a:r>
              <a:rPr lang="pt-BR" sz="3200" dirty="0"/>
              <a:t>.: “Isto aconteceu para que se cumprisse a Escritura”.</a:t>
            </a:r>
          </a:p>
        </p:txBody>
      </p:sp>
    </p:spTree>
    <p:extLst>
      <p:ext uri="{BB962C8B-B14F-4D97-AF65-F5344CB8AC3E}">
        <p14:creationId xmlns:p14="http://schemas.microsoft.com/office/powerpoint/2010/main" val="3133835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74638"/>
            <a:ext cx="8424936" cy="6583362"/>
          </a:xfrm>
        </p:spPr>
        <p:txBody>
          <a:bodyPr>
            <a:noAutofit/>
          </a:bodyPr>
          <a:lstStyle/>
          <a:p>
            <a:pPr algn="l"/>
            <a:r>
              <a:rPr lang="pt-BR" sz="2400" dirty="0"/>
              <a:t> </a:t>
            </a:r>
            <a:r>
              <a:rPr lang="pt-BR" sz="3600" dirty="0">
                <a:solidFill>
                  <a:srgbClr val="FF0000"/>
                </a:solidFill>
              </a:rPr>
              <a:t>Para </a:t>
            </a:r>
            <a:r>
              <a:rPr lang="pt-BR" sz="3600" dirty="0" smtClean="0">
                <a:solidFill>
                  <a:srgbClr val="FF0000"/>
                </a:solidFill>
              </a:rPr>
              <a:t>Mateus Jesus </a:t>
            </a:r>
            <a:r>
              <a:rPr lang="pt-BR" sz="3600" dirty="0">
                <a:solidFill>
                  <a:srgbClr val="FF0000"/>
                </a:solidFill>
              </a:rPr>
              <a:t>é</a:t>
            </a:r>
            <a:r>
              <a:rPr lang="pt-BR" sz="3600" dirty="0" smtClean="0">
                <a:solidFill>
                  <a:srgbClr val="FF0000"/>
                </a:solidFill>
              </a:rPr>
              <a:t>:</a:t>
            </a:r>
            <a:r>
              <a:rPr lang="pt-BR" sz="2400" dirty="0" smtClean="0"/>
              <a:t/>
            </a:r>
            <a:br>
              <a:rPr lang="pt-BR" sz="2400" dirty="0" smtClean="0"/>
            </a:br>
            <a:r>
              <a:rPr lang="pt-BR" sz="2400" dirty="0"/>
              <a:t/>
            </a:r>
            <a:br>
              <a:rPr lang="pt-BR" sz="2400" dirty="0"/>
            </a:br>
            <a:r>
              <a:rPr lang="pt-BR" sz="2800" b="1" dirty="0"/>
              <a:t>- o novo </a:t>
            </a:r>
            <a:r>
              <a:rPr lang="pt-BR" sz="2800" b="1" dirty="0" smtClean="0"/>
              <a:t>Moisés: </a:t>
            </a:r>
            <a:r>
              <a:rPr lang="pt-BR" sz="2800" dirty="0" smtClean="0"/>
              <a:t>ele </a:t>
            </a:r>
            <a:r>
              <a:rPr lang="pt-BR" sz="2800" dirty="0"/>
              <a:t>o divide em cinco partes para recordar os cinco livros da Lei de Moisés. </a:t>
            </a:r>
            <a:r>
              <a:rPr lang="pt-BR" sz="2800" dirty="0" smtClean="0"/>
              <a:t>Jesus, sobre </a:t>
            </a:r>
            <a:r>
              <a:rPr lang="pt-BR" sz="2800" dirty="0"/>
              <a:t>o monte, como Moisés no Monte Sinai. </a:t>
            </a:r>
            <a:r>
              <a:rPr lang="pt-BR" sz="2800" dirty="0" smtClean="0"/>
              <a:t>A </a:t>
            </a:r>
            <a:r>
              <a:rPr lang="pt-BR" sz="2800" dirty="0"/>
              <a:t>infância de Jesus, </a:t>
            </a:r>
            <a:r>
              <a:rPr lang="pt-BR" sz="2800" dirty="0" smtClean="0"/>
              <a:t>copiando a </a:t>
            </a:r>
            <a:r>
              <a:rPr lang="pt-BR" sz="2800" dirty="0"/>
              <a:t>infância de </a:t>
            </a:r>
            <a:r>
              <a:rPr lang="pt-BR" sz="2800" dirty="0" smtClean="0"/>
              <a:t>Moisés</a:t>
            </a:r>
            <a:br>
              <a:rPr lang="pt-BR" sz="2800" dirty="0" smtClean="0"/>
            </a:br>
            <a:r>
              <a:rPr lang="pt-BR" sz="2800" dirty="0" smtClean="0"/>
              <a:t> </a:t>
            </a:r>
            <a:r>
              <a:rPr lang="pt-BR" sz="2800" dirty="0"/>
              <a:t/>
            </a:r>
            <a:br>
              <a:rPr lang="pt-BR" sz="2800" dirty="0"/>
            </a:br>
            <a:r>
              <a:rPr lang="pt-BR" sz="2800" b="1" dirty="0" smtClean="0"/>
              <a:t>- o </a:t>
            </a:r>
            <a:r>
              <a:rPr lang="pt-BR" sz="2800" b="1" dirty="0"/>
              <a:t>Filho de Deus</a:t>
            </a:r>
            <a:r>
              <a:rPr lang="pt-BR" sz="2800" dirty="0"/>
              <a:t>, </a:t>
            </a:r>
            <a:r>
              <a:rPr lang="pt-BR" sz="2800" dirty="0" smtClean="0"/>
              <a:t>filho de Abraão, cumprimento da promessa: (</a:t>
            </a:r>
            <a:r>
              <a:rPr lang="pt-BR" sz="2800" dirty="0" err="1"/>
              <a:t>Mt</a:t>
            </a:r>
            <a:r>
              <a:rPr lang="pt-BR" sz="2800" dirty="0"/>
              <a:t> 1,1</a:t>
            </a:r>
            <a:r>
              <a:rPr lang="pt-BR" sz="2800" dirty="0" smtClean="0"/>
              <a:t>).</a:t>
            </a:r>
            <a:br>
              <a:rPr lang="pt-BR" sz="2800" dirty="0" smtClean="0"/>
            </a:br>
            <a:r>
              <a:rPr lang="pt-BR" sz="2800" dirty="0" smtClean="0"/>
              <a:t/>
            </a:r>
            <a:br>
              <a:rPr lang="pt-BR" sz="2800" dirty="0" smtClean="0"/>
            </a:br>
            <a:r>
              <a:rPr lang="pt-BR" sz="2800" b="1" dirty="0"/>
              <a:t>- ele é o novo Davi</a:t>
            </a:r>
            <a:r>
              <a:rPr lang="pt-BR" sz="2800" b="1" dirty="0" smtClean="0"/>
              <a:t>,</a:t>
            </a:r>
            <a:r>
              <a:rPr lang="pt-BR" sz="2800" dirty="0" smtClean="0"/>
              <a:t> </a:t>
            </a:r>
            <a:r>
              <a:rPr lang="pt-BR" sz="2800" dirty="0"/>
              <a:t>o Messias (= o Ungido) verdadeiro, rei de </a:t>
            </a:r>
            <a:r>
              <a:rPr lang="pt-BR" sz="2800" dirty="0" smtClean="0"/>
              <a:t>Israel; sua genealogia </a:t>
            </a:r>
            <a:r>
              <a:rPr lang="pt-BR" sz="2800" dirty="0"/>
              <a:t>(cf. </a:t>
            </a:r>
            <a:r>
              <a:rPr lang="pt-BR" sz="2800" dirty="0" err="1"/>
              <a:t>Mt</a:t>
            </a:r>
            <a:r>
              <a:rPr lang="pt-BR" sz="2800" dirty="0"/>
              <a:t> 1,1-17</a:t>
            </a:r>
            <a:r>
              <a:rPr lang="pt-BR" sz="2800" dirty="0" smtClean="0"/>
              <a:t>).</a:t>
            </a:r>
            <a:br>
              <a:rPr lang="pt-BR" sz="2800" dirty="0" smtClean="0"/>
            </a:br>
            <a:r>
              <a:rPr lang="pt-BR" sz="2800" dirty="0" smtClean="0"/>
              <a:t/>
            </a:r>
            <a:br>
              <a:rPr lang="pt-BR" sz="2800" dirty="0" smtClean="0"/>
            </a:br>
            <a:r>
              <a:rPr lang="pt-BR" sz="2800" b="1" dirty="0" smtClean="0"/>
              <a:t>- é </a:t>
            </a:r>
            <a:r>
              <a:rPr lang="pt-BR" sz="2800" b="1" dirty="0"/>
              <a:t>o Deus mesmo </a:t>
            </a:r>
            <a:r>
              <a:rPr lang="pt-BR" sz="2800" b="1" dirty="0" smtClean="0"/>
              <a:t>conosco</a:t>
            </a:r>
            <a:r>
              <a:rPr lang="pt-BR" sz="2800" b="1" dirty="0"/>
              <a:t>:</a:t>
            </a:r>
            <a:r>
              <a:rPr lang="pt-BR" sz="2800" b="1" dirty="0" smtClean="0"/>
              <a:t> </a:t>
            </a:r>
            <a:r>
              <a:rPr lang="pt-BR" sz="2800" dirty="0"/>
              <a:t>no </a:t>
            </a:r>
            <a:r>
              <a:rPr lang="pt-BR" sz="2800" dirty="0" smtClean="0"/>
              <a:t>início, </a:t>
            </a:r>
            <a:r>
              <a:rPr lang="pt-BR" sz="2800" dirty="0"/>
              <a:t>no </a:t>
            </a:r>
            <a:r>
              <a:rPr lang="pt-BR" sz="2800" dirty="0" smtClean="0"/>
              <a:t>meio e no fim </a:t>
            </a:r>
            <a:r>
              <a:rPr lang="pt-BR" sz="2800" dirty="0"/>
              <a:t>do </a:t>
            </a:r>
            <a:r>
              <a:rPr lang="pt-BR" sz="2800" dirty="0" smtClean="0"/>
              <a:t>Evangelho </a:t>
            </a:r>
            <a:r>
              <a:rPr lang="pt-BR" sz="2800" dirty="0"/>
              <a:t>(cf. </a:t>
            </a:r>
            <a:r>
              <a:rPr lang="pt-BR" sz="2800" dirty="0" err="1"/>
              <a:t>Mt</a:t>
            </a:r>
            <a:r>
              <a:rPr lang="pt-BR" sz="2800" dirty="0"/>
              <a:t> </a:t>
            </a:r>
            <a:r>
              <a:rPr lang="pt-BR" sz="2800" dirty="0" smtClean="0"/>
              <a:t>1,23, 18,20 e </a:t>
            </a:r>
            <a:r>
              <a:rPr lang="pt-BR" sz="2800" dirty="0"/>
              <a:t>28,20).</a:t>
            </a:r>
            <a:r>
              <a:rPr lang="pt-BR" sz="2400" dirty="0"/>
              <a:t/>
            </a:r>
            <a:br>
              <a:rPr lang="pt-BR" sz="2400" dirty="0"/>
            </a:br>
            <a:endParaRPr lang="pt-BR" sz="2400" dirty="0"/>
          </a:p>
        </p:txBody>
      </p:sp>
    </p:spTree>
    <p:extLst>
      <p:ext uri="{BB962C8B-B14F-4D97-AF65-F5344CB8AC3E}">
        <p14:creationId xmlns:p14="http://schemas.microsoft.com/office/powerpoint/2010/main" val="320902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rise.aprenderapensar.net/files/2013/01/4-evangelis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 y="159053"/>
            <a:ext cx="5972731" cy="666936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272092" y="548680"/>
            <a:ext cx="2648487" cy="3600400"/>
          </a:xfrm>
        </p:spPr>
        <p:txBody>
          <a:bodyPr>
            <a:normAutofit fontScale="90000"/>
          </a:bodyPr>
          <a:lstStyle/>
          <a:p>
            <a:r>
              <a:rPr lang="pt-BR" b="1" dirty="0" smtClean="0">
                <a:solidFill>
                  <a:srgbClr val="FF0000"/>
                </a:solidFill>
              </a:rPr>
              <a:t>Evangelhos Sinóticos:</a:t>
            </a:r>
            <a:r>
              <a:rPr lang="pt-BR" dirty="0" smtClean="0"/>
              <a:t/>
            </a:r>
            <a:br>
              <a:rPr lang="pt-BR" dirty="0" smtClean="0"/>
            </a:br>
            <a:r>
              <a:rPr lang="pt-BR" dirty="0" smtClean="0"/>
              <a:t>Mateus</a:t>
            </a:r>
            <a:br>
              <a:rPr lang="pt-BR" dirty="0" smtClean="0"/>
            </a:br>
            <a:r>
              <a:rPr lang="pt-BR" dirty="0" smtClean="0"/>
              <a:t>Marcos</a:t>
            </a:r>
            <a:br>
              <a:rPr lang="pt-BR" dirty="0" smtClean="0"/>
            </a:br>
            <a:r>
              <a:rPr lang="pt-BR" dirty="0" smtClean="0"/>
              <a:t>Lucas</a:t>
            </a:r>
            <a:endParaRPr lang="pt-BR" dirty="0"/>
          </a:p>
        </p:txBody>
      </p:sp>
      <p:sp>
        <p:nvSpPr>
          <p:cNvPr id="3" name="CaixaDeTexto 2"/>
          <p:cNvSpPr txBox="1"/>
          <p:nvPr/>
        </p:nvSpPr>
        <p:spPr>
          <a:xfrm>
            <a:off x="6004703" y="4365104"/>
            <a:ext cx="3031793" cy="1815882"/>
          </a:xfrm>
          <a:prstGeom prst="rect">
            <a:avLst/>
          </a:prstGeom>
          <a:noFill/>
        </p:spPr>
        <p:txBody>
          <a:bodyPr wrap="square" rtlCol="0">
            <a:spAutoFit/>
          </a:bodyPr>
          <a:lstStyle/>
          <a:p>
            <a:pPr algn="ctr"/>
            <a:r>
              <a:rPr lang="pt-BR" sz="2800" b="1" dirty="0"/>
              <a:t>podem ser lidos em sinopse, </a:t>
            </a:r>
            <a:endParaRPr lang="pt-BR" sz="2800" b="1" dirty="0" smtClean="0"/>
          </a:p>
          <a:p>
            <a:pPr algn="ctr"/>
            <a:r>
              <a:rPr lang="pt-BR" sz="2800" b="1" dirty="0" smtClean="0"/>
              <a:t>ou </a:t>
            </a:r>
            <a:r>
              <a:rPr lang="pt-BR" sz="2800" b="1" dirty="0"/>
              <a:t>em </a:t>
            </a:r>
            <a:r>
              <a:rPr lang="pt-BR" sz="2800" b="1" dirty="0">
                <a:solidFill>
                  <a:srgbClr val="0070C0"/>
                </a:solidFill>
              </a:rPr>
              <a:t>três </a:t>
            </a:r>
            <a:endParaRPr lang="pt-BR" sz="2800" b="1" dirty="0" smtClean="0">
              <a:solidFill>
                <a:srgbClr val="0070C0"/>
              </a:solidFill>
            </a:endParaRPr>
          </a:p>
          <a:p>
            <a:pPr algn="ctr"/>
            <a:r>
              <a:rPr lang="pt-BR" sz="2800" b="1" dirty="0" smtClean="0"/>
              <a:t>colunas </a:t>
            </a:r>
            <a:r>
              <a:rPr lang="pt-BR" sz="2800" b="1" dirty="0"/>
              <a:t>paralelas</a:t>
            </a:r>
          </a:p>
        </p:txBody>
      </p:sp>
    </p:spTree>
    <p:extLst>
      <p:ext uri="{BB962C8B-B14F-4D97-AF65-F5344CB8AC3E}">
        <p14:creationId xmlns:p14="http://schemas.microsoft.com/office/powerpoint/2010/main" val="375463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778694"/>
            <a:ext cx="8640960" cy="4738538"/>
          </a:xfrm>
        </p:spPr>
        <p:txBody>
          <a:bodyPr>
            <a:normAutofit fontScale="90000"/>
          </a:bodyPr>
          <a:lstStyle/>
          <a:p>
            <a:r>
              <a:rPr lang="pt-BR" dirty="0" smtClean="0">
                <a:solidFill>
                  <a:srgbClr val="FF0000"/>
                </a:solidFill>
              </a:rPr>
              <a:t>Tema central:</a:t>
            </a:r>
            <a:r>
              <a:rPr lang="pt-BR" dirty="0" smtClean="0"/>
              <a:t/>
            </a:r>
            <a:br>
              <a:rPr lang="pt-BR" dirty="0" smtClean="0"/>
            </a:br>
            <a:r>
              <a:rPr lang="pt-BR" b="1" dirty="0" smtClean="0">
                <a:solidFill>
                  <a:srgbClr val="00B050"/>
                </a:solidFill>
              </a:rPr>
              <a:t>o Reino de Deus</a:t>
            </a:r>
            <a:r>
              <a:rPr lang="pt-BR" dirty="0" smtClean="0"/>
              <a:t/>
            </a:r>
            <a:br>
              <a:rPr lang="pt-BR" dirty="0" smtClean="0"/>
            </a:br>
            <a:r>
              <a:rPr lang="pt-BR" dirty="0"/>
              <a:t/>
            </a:r>
            <a:br>
              <a:rPr lang="pt-BR" dirty="0"/>
            </a:br>
            <a:r>
              <a:rPr lang="pt-BR" dirty="0" smtClean="0"/>
              <a:t>A pregação </a:t>
            </a:r>
            <a:r>
              <a:rPr lang="pt-BR" dirty="0"/>
              <a:t>e missão de Jesus é o anúncio e instauração do Reino dos Céus</a:t>
            </a:r>
            <a:r>
              <a:rPr lang="pt-BR" dirty="0" smtClean="0"/>
              <a:t/>
            </a:r>
            <a:br>
              <a:rPr lang="pt-BR" dirty="0" smtClean="0"/>
            </a:br>
            <a:endParaRPr lang="pt-BR" dirty="0"/>
          </a:p>
        </p:txBody>
      </p:sp>
    </p:spTree>
    <p:extLst>
      <p:ext uri="{BB962C8B-B14F-4D97-AF65-F5344CB8AC3E}">
        <p14:creationId xmlns:p14="http://schemas.microsoft.com/office/powerpoint/2010/main" val="437668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856984" cy="6394722"/>
          </a:xfrm>
        </p:spPr>
        <p:txBody>
          <a:bodyPr>
            <a:noAutofit/>
          </a:bodyPr>
          <a:lstStyle/>
          <a:p>
            <a:pPr algn="l">
              <a:lnSpc>
                <a:spcPct val="150000"/>
              </a:lnSpc>
            </a:pPr>
            <a:r>
              <a:rPr lang="pt-BR" sz="2400" dirty="0" smtClean="0"/>
              <a:t>                  </a:t>
            </a:r>
            <a:r>
              <a:rPr lang="pt-BR" sz="3200" b="1" dirty="0" smtClean="0"/>
              <a:t>         O </a:t>
            </a:r>
            <a:r>
              <a:rPr lang="pt-BR" sz="3200" b="1" dirty="0"/>
              <a:t>esquema do Evangelho de </a:t>
            </a:r>
            <a:r>
              <a:rPr lang="pt-BR" sz="3200" b="1" dirty="0" smtClean="0"/>
              <a:t>Mateus-</a:t>
            </a:r>
            <a:br>
              <a:rPr lang="pt-BR" sz="3200" b="1" dirty="0" smtClean="0"/>
            </a:br>
            <a:r>
              <a:rPr lang="pt-BR" sz="3200" b="1" dirty="0">
                <a:solidFill>
                  <a:srgbClr val="FF0000"/>
                </a:solidFill>
              </a:rPr>
              <a:t> </a:t>
            </a:r>
            <a:r>
              <a:rPr lang="pt-BR" sz="3200" b="1" dirty="0" smtClean="0">
                <a:solidFill>
                  <a:srgbClr val="FF0000"/>
                </a:solidFill>
              </a:rPr>
              <a:t>           5 partes –5 discursos -5 livros de Pentateuco </a:t>
            </a:r>
            <a:r>
              <a:rPr lang="pt-BR" sz="2800" dirty="0" smtClean="0"/>
              <a:t/>
            </a:r>
            <a:br>
              <a:rPr lang="pt-BR" sz="2800" dirty="0" smtClean="0"/>
            </a:br>
            <a:r>
              <a:rPr lang="pt-BR" sz="2800" dirty="0" smtClean="0">
                <a:solidFill>
                  <a:srgbClr val="0070C0"/>
                </a:solidFill>
              </a:rPr>
              <a:t>A </a:t>
            </a:r>
            <a:r>
              <a:rPr lang="pt-BR" sz="2800" dirty="0">
                <a:solidFill>
                  <a:srgbClr val="0070C0"/>
                </a:solidFill>
              </a:rPr>
              <a:t>- Evangelho da Infância (</a:t>
            </a:r>
            <a:r>
              <a:rPr lang="pt-BR" sz="2800" dirty="0" err="1">
                <a:solidFill>
                  <a:srgbClr val="0070C0"/>
                </a:solidFill>
              </a:rPr>
              <a:t>Mt</a:t>
            </a:r>
            <a:r>
              <a:rPr lang="pt-BR" sz="2800" dirty="0">
                <a:solidFill>
                  <a:srgbClr val="0070C0"/>
                </a:solidFill>
              </a:rPr>
              <a:t> 1 – 2</a:t>
            </a:r>
            <a:r>
              <a:rPr lang="pt-BR" sz="2800" dirty="0" smtClean="0">
                <a:solidFill>
                  <a:srgbClr val="0070C0"/>
                </a:solidFill>
              </a:rPr>
              <a:t>)</a:t>
            </a:r>
            <a:br>
              <a:rPr lang="pt-BR" sz="2800" dirty="0" smtClean="0">
                <a:solidFill>
                  <a:srgbClr val="0070C0"/>
                </a:solidFill>
              </a:rPr>
            </a:br>
            <a:r>
              <a:rPr lang="pt-BR" sz="2800" b="1" dirty="0" smtClean="0"/>
              <a:t>1</a:t>
            </a:r>
            <a:r>
              <a:rPr lang="pt-BR" sz="2800" dirty="0" smtClean="0"/>
              <a:t>. </a:t>
            </a:r>
            <a:r>
              <a:rPr lang="pt-BR" sz="2800" dirty="0"/>
              <a:t>– </a:t>
            </a:r>
            <a:r>
              <a:rPr lang="pt-BR" sz="2800" b="1" dirty="0"/>
              <a:t>A promulgação </a:t>
            </a:r>
            <a:r>
              <a:rPr lang="pt-BR" sz="2800" dirty="0"/>
              <a:t>do Reino dos </a:t>
            </a:r>
            <a:r>
              <a:rPr lang="pt-BR" sz="3200" dirty="0"/>
              <a:t>Céus </a:t>
            </a:r>
            <a:r>
              <a:rPr lang="pt-BR" sz="3200" dirty="0" smtClean="0">
                <a:solidFill>
                  <a:srgbClr val="0070C0"/>
                </a:solidFill>
              </a:rPr>
              <a:t> </a:t>
            </a:r>
            <a:r>
              <a:rPr lang="pt-BR" sz="2000" dirty="0"/>
              <a:t>( </a:t>
            </a:r>
            <a:r>
              <a:rPr lang="pt-BR" sz="2000" dirty="0" err="1"/>
              <a:t>Mt</a:t>
            </a:r>
            <a:r>
              <a:rPr lang="pt-BR" sz="2000" dirty="0"/>
              <a:t> 3 – 7) </a:t>
            </a:r>
            <a:r>
              <a:rPr lang="pt-BR" sz="2400" dirty="0">
                <a:solidFill>
                  <a:srgbClr val="FF0000"/>
                </a:solidFill>
              </a:rPr>
              <a:t>- A</a:t>
            </a:r>
            <a:r>
              <a:rPr lang="pt-BR" sz="1800" dirty="0"/>
              <a:t/>
            </a:r>
            <a:br>
              <a:rPr lang="pt-BR" sz="1800" dirty="0"/>
            </a:br>
            <a:r>
              <a:rPr lang="pt-BR" sz="2800" b="1" dirty="0" smtClean="0"/>
              <a:t>2</a:t>
            </a:r>
            <a:r>
              <a:rPr lang="pt-BR" sz="2800" dirty="0" smtClean="0"/>
              <a:t>.</a:t>
            </a:r>
            <a:r>
              <a:rPr lang="pt-BR" sz="4000" dirty="0" smtClean="0"/>
              <a:t> </a:t>
            </a:r>
            <a:r>
              <a:rPr lang="pt-BR" sz="2800" dirty="0"/>
              <a:t>– </a:t>
            </a:r>
            <a:r>
              <a:rPr lang="pt-BR" sz="2800" b="1" dirty="0"/>
              <a:t>A pregação </a:t>
            </a:r>
            <a:r>
              <a:rPr lang="pt-BR" sz="2800" dirty="0"/>
              <a:t>do Reino dos Céus </a:t>
            </a:r>
            <a:r>
              <a:rPr lang="pt-BR" sz="2000" dirty="0" smtClean="0"/>
              <a:t>(</a:t>
            </a:r>
            <a:r>
              <a:rPr lang="pt-BR" sz="2000" dirty="0" err="1"/>
              <a:t>Mt</a:t>
            </a:r>
            <a:r>
              <a:rPr lang="pt-BR" sz="2000" dirty="0"/>
              <a:t> 8 – 10) - </a:t>
            </a:r>
            <a:r>
              <a:rPr lang="pt-BR" sz="2400" dirty="0">
                <a:solidFill>
                  <a:srgbClr val="FF0000"/>
                </a:solidFill>
              </a:rPr>
              <a:t>B</a:t>
            </a:r>
            <a:r>
              <a:rPr lang="pt-BR" sz="2000" dirty="0"/>
              <a:t/>
            </a:r>
            <a:br>
              <a:rPr lang="pt-BR" sz="2000" dirty="0"/>
            </a:br>
            <a:r>
              <a:rPr lang="pt-BR" sz="2800" b="1" dirty="0" smtClean="0"/>
              <a:t>3</a:t>
            </a:r>
            <a:r>
              <a:rPr lang="pt-BR" sz="2800" dirty="0" smtClean="0"/>
              <a:t>. </a:t>
            </a:r>
            <a:r>
              <a:rPr lang="pt-BR" sz="2800" dirty="0">
                <a:solidFill>
                  <a:srgbClr val="FF0000"/>
                </a:solidFill>
              </a:rPr>
              <a:t>– </a:t>
            </a:r>
            <a:r>
              <a:rPr lang="pt-BR" sz="2800" b="1" dirty="0">
                <a:solidFill>
                  <a:srgbClr val="FF0000"/>
                </a:solidFill>
              </a:rPr>
              <a:t>O mistério </a:t>
            </a:r>
            <a:r>
              <a:rPr lang="pt-BR" sz="2800" dirty="0">
                <a:solidFill>
                  <a:srgbClr val="FF0000"/>
                </a:solidFill>
              </a:rPr>
              <a:t>do Reino dos Céus </a:t>
            </a:r>
            <a:r>
              <a:rPr lang="pt-BR" sz="2000" dirty="0" smtClean="0"/>
              <a:t>(</a:t>
            </a:r>
            <a:r>
              <a:rPr lang="pt-BR" sz="2000" dirty="0" err="1"/>
              <a:t>Mt</a:t>
            </a:r>
            <a:r>
              <a:rPr lang="pt-BR" sz="2000" dirty="0"/>
              <a:t> 11 – 13,52) - </a:t>
            </a:r>
            <a:r>
              <a:rPr lang="pt-BR" sz="2400" dirty="0">
                <a:solidFill>
                  <a:srgbClr val="FF0000"/>
                </a:solidFill>
              </a:rPr>
              <a:t>C</a:t>
            </a:r>
            <a:r>
              <a:rPr lang="pt-BR" sz="2800" dirty="0"/>
              <a:t/>
            </a:r>
            <a:br>
              <a:rPr lang="pt-BR" sz="2800" dirty="0"/>
            </a:br>
            <a:r>
              <a:rPr lang="pt-BR" sz="2800" b="1" dirty="0" smtClean="0"/>
              <a:t>4</a:t>
            </a:r>
            <a:r>
              <a:rPr lang="pt-BR" sz="2800" dirty="0" smtClean="0"/>
              <a:t>. </a:t>
            </a:r>
            <a:r>
              <a:rPr lang="pt-BR" sz="2800" dirty="0"/>
              <a:t>– </a:t>
            </a:r>
            <a:r>
              <a:rPr lang="pt-BR" sz="2800" b="1" dirty="0"/>
              <a:t>A Igreja</a:t>
            </a:r>
            <a:r>
              <a:rPr lang="pt-BR" sz="2800" dirty="0"/>
              <a:t>, primícias do Reino dos </a:t>
            </a:r>
            <a:r>
              <a:rPr lang="pt-BR" sz="3200" dirty="0"/>
              <a:t>Céus </a:t>
            </a:r>
            <a:r>
              <a:rPr lang="pt-BR" sz="3200" dirty="0" smtClean="0">
                <a:solidFill>
                  <a:srgbClr val="0070C0"/>
                </a:solidFill>
              </a:rPr>
              <a:t> </a:t>
            </a:r>
            <a:r>
              <a:rPr lang="pt-BR" sz="2000" dirty="0" smtClean="0"/>
              <a:t>(</a:t>
            </a:r>
            <a:r>
              <a:rPr lang="pt-BR" sz="2000" dirty="0" err="1"/>
              <a:t>Mt</a:t>
            </a:r>
            <a:r>
              <a:rPr lang="pt-BR" sz="2000" dirty="0"/>
              <a:t> 13,53 – 18) – </a:t>
            </a:r>
            <a:r>
              <a:rPr lang="pt-BR" sz="2400" dirty="0">
                <a:solidFill>
                  <a:srgbClr val="FF0000"/>
                </a:solidFill>
              </a:rPr>
              <a:t>B1</a:t>
            </a:r>
            <a:r>
              <a:rPr lang="pt-BR" sz="3200" dirty="0">
                <a:solidFill>
                  <a:srgbClr val="FF0000"/>
                </a:solidFill>
              </a:rPr>
              <a:t/>
            </a:r>
            <a:br>
              <a:rPr lang="pt-BR" sz="3200" dirty="0">
                <a:solidFill>
                  <a:srgbClr val="FF0000"/>
                </a:solidFill>
              </a:rPr>
            </a:br>
            <a:r>
              <a:rPr lang="pt-BR" sz="2800" b="1" dirty="0" smtClean="0"/>
              <a:t>5. </a:t>
            </a:r>
            <a:r>
              <a:rPr lang="pt-BR" sz="2800" dirty="0"/>
              <a:t>– </a:t>
            </a:r>
            <a:r>
              <a:rPr lang="pt-BR" sz="2800" b="1" dirty="0"/>
              <a:t>O advento próximo do Reino </a:t>
            </a:r>
            <a:r>
              <a:rPr lang="pt-BR" sz="2800" dirty="0"/>
              <a:t>dos Céus </a:t>
            </a:r>
            <a:r>
              <a:rPr lang="pt-BR" sz="2800" dirty="0" smtClean="0"/>
              <a:t>(</a:t>
            </a:r>
            <a:r>
              <a:rPr lang="pt-BR" sz="2000" dirty="0" err="1"/>
              <a:t>Mt</a:t>
            </a:r>
            <a:r>
              <a:rPr lang="pt-BR" sz="2000" dirty="0"/>
              <a:t> 19 – 25) – </a:t>
            </a:r>
            <a:r>
              <a:rPr lang="pt-BR" sz="2400" dirty="0" smtClean="0">
                <a:solidFill>
                  <a:srgbClr val="FF0000"/>
                </a:solidFill>
              </a:rPr>
              <a:t>A1</a:t>
            </a:r>
            <a:br>
              <a:rPr lang="pt-BR" sz="2400" dirty="0" smtClean="0">
                <a:solidFill>
                  <a:srgbClr val="FF0000"/>
                </a:solidFill>
              </a:rPr>
            </a:br>
            <a:r>
              <a:rPr lang="pt-BR" sz="2800" dirty="0">
                <a:solidFill>
                  <a:srgbClr val="0070C0"/>
                </a:solidFill>
              </a:rPr>
              <a:t>B</a:t>
            </a:r>
            <a:r>
              <a:rPr lang="pt-BR" sz="2800" dirty="0" smtClean="0">
                <a:solidFill>
                  <a:srgbClr val="0070C0"/>
                </a:solidFill>
              </a:rPr>
              <a:t> </a:t>
            </a:r>
            <a:r>
              <a:rPr lang="pt-BR" sz="2800" dirty="0">
                <a:solidFill>
                  <a:srgbClr val="0070C0"/>
                </a:solidFill>
              </a:rPr>
              <a:t>– A paixão e a ressurreição (</a:t>
            </a:r>
            <a:r>
              <a:rPr lang="pt-BR" sz="2800" dirty="0" err="1">
                <a:solidFill>
                  <a:srgbClr val="0070C0"/>
                </a:solidFill>
              </a:rPr>
              <a:t>Mt</a:t>
            </a:r>
            <a:r>
              <a:rPr lang="pt-BR" sz="2800" dirty="0">
                <a:solidFill>
                  <a:srgbClr val="0070C0"/>
                </a:solidFill>
              </a:rPr>
              <a:t> 26 – 28)</a:t>
            </a:r>
            <a:r>
              <a:rPr lang="pt-BR" sz="2800" dirty="0"/>
              <a:t/>
            </a:r>
            <a:br>
              <a:rPr lang="pt-BR" sz="2800" dirty="0"/>
            </a:br>
            <a:endParaRPr lang="pt-BR" sz="2800" dirty="0"/>
          </a:p>
        </p:txBody>
      </p:sp>
    </p:spTree>
    <p:extLst>
      <p:ext uri="{BB962C8B-B14F-4D97-AF65-F5344CB8AC3E}">
        <p14:creationId xmlns:p14="http://schemas.microsoft.com/office/powerpoint/2010/main" val="2399433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250706"/>
          </a:xfrm>
        </p:spPr>
        <p:txBody>
          <a:bodyPr>
            <a:normAutofit/>
          </a:bodyPr>
          <a:lstStyle/>
          <a:p>
            <a:r>
              <a:rPr lang="pt-BR" sz="3600" dirty="0"/>
              <a:t>Cada uma das cinco partes é composta de </a:t>
            </a:r>
            <a:r>
              <a:rPr lang="pt-BR" sz="3600" b="1" dirty="0"/>
              <a:t>um bloco de narrativas e de um discurso</a:t>
            </a:r>
            <a:r>
              <a:rPr lang="pt-BR" sz="3600" dirty="0" smtClean="0"/>
              <a:t>.</a:t>
            </a:r>
            <a:br>
              <a:rPr lang="pt-BR" sz="3600" dirty="0" smtClean="0"/>
            </a:br>
            <a:r>
              <a:rPr lang="pt-BR" sz="3600" dirty="0"/>
              <a:t/>
            </a:r>
            <a:br>
              <a:rPr lang="pt-BR" sz="3600" dirty="0"/>
            </a:br>
            <a:r>
              <a:rPr lang="pt-BR" sz="3600" dirty="0" smtClean="0"/>
              <a:t> </a:t>
            </a:r>
            <a:r>
              <a:rPr lang="pt-BR" sz="3600" dirty="0"/>
              <a:t>Assim, em Mateus, Jesus, novo Moisés, faz cinco discursos: </a:t>
            </a:r>
            <a:r>
              <a:rPr lang="pt-BR" sz="3600" dirty="0" smtClean="0"/>
              <a:t/>
            </a:r>
            <a:br>
              <a:rPr lang="pt-BR" sz="3600" dirty="0" smtClean="0"/>
            </a:br>
            <a:r>
              <a:rPr lang="pt-BR" sz="3600" dirty="0" smtClean="0">
                <a:solidFill>
                  <a:srgbClr val="0070C0"/>
                </a:solidFill>
              </a:rPr>
              <a:t>o </a:t>
            </a:r>
            <a:r>
              <a:rPr lang="pt-BR" sz="3600" dirty="0">
                <a:solidFill>
                  <a:srgbClr val="0070C0"/>
                </a:solidFill>
              </a:rPr>
              <a:t>Discurso da Montanha, </a:t>
            </a:r>
            <a:r>
              <a:rPr lang="pt-BR" sz="3600" dirty="0" smtClean="0">
                <a:solidFill>
                  <a:srgbClr val="0070C0"/>
                </a:solidFill>
              </a:rPr>
              <a:t/>
            </a:r>
            <a:br>
              <a:rPr lang="pt-BR" sz="3600" dirty="0" smtClean="0">
                <a:solidFill>
                  <a:srgbClr val="0070C0"/>
                </a:solidFill>
              </a:rPr>
            </a:br>
            <a:r>
              <a:rPr lang="pt-BR" sz="3600" dirty="0" smtClean="0">
                <a:solidFill>
                  <a:srgbClr val="0070C0"/>
                </a:solidFill>
              </a:rPr>
              <a:t>o </a:t>
            </a:r>
            <a:r>
              <a:rPr lang="pt-BR" sz="3600" dirty="0">
                <a:solidFill>
                  <a:srgbClr val="0070C0"/>
                </a:solidFill>
              </a:rPr>
              <a:t>Discurso da Missão, </a:t>
            </a:r>
            <a:r>
              <a:rPr lang="pt-BR" sz="3600" dirty="0" smtClean="0">
                <a:solidFill>
                  <a:srgbClr val="0070C0"/>
                </a:solidFill>
              </a:rPr>
              <a:t/>
            </a:r>
            <a:br>
              <a:rPr lang="pt-BR" sz="3600" dirty="0" smtClean="0">
                <a:solidFill>
                  <a:srgbClr val="0070C0"/>
                </a:solidFill>
              </a:rPr>
            </a:br>
            <a:r>
              <a:rPr lang="pt-BR" sz="3600" dirty="0" smtClean="0">
                <a:solidFill>
                  <a:srgbClr val="0070C0"/>
                </a:solidFill>
              </a:rPr>
              <a:t>o </a:t>
            </a:r>
            <a:r>
              <a:rPr lang="pt-BR" sz="3600" dirty="0">
                <a:solidFill>
                  <a:srgbClr val="0070C0"/>
                </a:solidFill>
              </a:rPr>
              <a:t>Discurso das Parábolas, </a:t>
            </a:r>
            <a:r>
              <a:rPr lang="pt-BR" sz="3600" dirty="0" smtClean="0">
                <a:solidFill>
                  <a:srgbClr val="0070C0"/>
                </a:solidFill>
              </a:rPr>
              <a:t/>
            </a:r>
            <a:br>
              <a:rPr lang="pt-BR" sz="3600" dirty="0" smtClean="0">
                <a:solidFill>
                  <a:srgbClr val="0070C0"/>
                </a:solidFill>
              </a:rPr>
            </a:br>
            <a:r>
              <a:rPr lang="pt-BR" sz="3600" dirty="0" smtClean="0">
                <a:solidFill>
                  <a:srgbClr val="0070C0"/>
                </a:solidFill>
              </a:rPr>
              <a:t>o </a:t>
            </a:r>
            <a:r>
              <a:rPr lang="pt-BR" sz="3600" dirty="0">
                <a:solidFill>
                  <a:srgbClr val="0070C0"/>
                </a:solidFill>
              </a:rPr>
              <a:t>Discurso sobre a Igreja e </a:t>
            </a:r>
            <a:r>
              <a:rPr lang="pt-BR" sz="3600" dirty="0" smtClean="0">
                <a:solidFill>
                  <a:srgbClr val="0070C0"/>
                </a:solidFill>
              </a:rPr>
              <a:t/>
            </a:r>
            <a:br>
              <a:rPr lang="pt-BR" sz="3600" dirty="0" smtClean="0">
                <a:solidFill>
                  <a:srgbClr val="0070C0"/>
                </a:solidFill>
              </a:rPr>
            </a:br>
            <a:r>
              <a:rPr lang="pt-BR" sz="3600" dirty="0" smtClean="0">
                <a:solidFill>
                  <a:srgbClr val="0070C0"/>
                </a:solidFill>
              </a:rPr>
              <a:t>o </a:t>
            </a:r>
            <a:r>
              <a:rPr lang="pt-BR" sz="3600" dirty="0">
                <a:solidFill>
                  <a:srgbClr val="0070C0"/>
                </a:solidFill>
              </a:rPr>
              <a:t>Discurso Escatológico</a:t>
            </a:r>
          </a:p>
        </p:txBody>
      </p:sp>
    </p:spTree>
    <p:extLst>
      <p:ext uri="{BB962C8B-B14F-4D97-AF65-F5344CB8AC3E}">
        <p14:creationId xmlns:p14="http://schemas.microsoft.com/office/powerpoint/2010/main" val="2929542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7772400" cy="1362075"/>
          </a:xfrm>
        </p:spPr>
        <p:txBody>
          <a:bodyPr/>
          <a:lstStyle/>
          <a:p>
            <a:r>
              <a:rPr lang="pt-BR" dirty="0"/>
              <a:t>DIVISÃO E CONTEÚDO</a:t>
            </a:r>
          </a:p>
        </p:txBody>
      </p:sp>
      <p:sp>
        <p:nvSpPr>
          <p:cNvPr id="3" name="Espaço Reservado para Texto 2"/>
          <p:cNvSpPr>
            <a:spLocks noGrp="1"/>
          </p:cNvSpPr>
          <p:nvPr>
            <p:ph type="body" idx="1"/>
          </p:nvPr>
        </p:nvSpPr>
        <p:spPr>
          <a:xfrm>
            <a:off x="251520" y="1916832"/>
            <a:ext cx="8640960" cy="4608512"/>
          </a:xfrm>
        </p:spPr>
        <p:txBody>
          <a:bodyPr>
            <a:noAutofit/>
          </a:bodyPr>
          <a:lstStyle/>
          <a:p>
            <a:endParaRPr lang="pt-BR" sz="3600" b="1" dirty="0" smtClean="0">
              <a:solidFill>
                <a:schemeClr val="tx1"/>
              </a:solidFill>
            </a:endParaRPr>
          </a:p>
          <a:p>
            <a:endParaRPr lang="pt-BR" sz="3600" b="1" dirty="0">
              <a:solidFill>
                <a:schemeClr val="tx1"/>
              </a:solidFill>
            </a:endParaRPr>
          </a:p>
          <a:p>
            <a:pPr algn="ctr"/>
            <a:r>
              <a:rPr lang="pt-BR" sz="3600" b="1" dirty="0" smtClean="0">
                <a:solidFill>
                  <a:srgbClr val="0070C0"/>
                </a:solidFill>
              </a:rPr>
              <a:t>Segundo </a:t>
            </a:r>
            <a:r>
              <a:rPr lang="pt-BR" sz="3600" b="1" dirty="0">
                <a:solidFill>
                  <a:srgbClr val="0070C0"/>
                </a:solidFill>
              </a:rPr>
              <a:t>o plano geográfico</a:t>
            </a:r>
            <a:r>
              <a:rPr lang="pt-BR" sz="3600" dirty="0">
                <a:solidFill>
                  <a:srgbClr val="0070C0"/>
                </a:solidFill>
              </a:rPr>
              <a:t>: </a:t>
            </a:r>
            <a:endParaRPr lang="pt-BR" sz="3600" dirty="0" smtClean="0">
              <a:solidFill>
                <a:srgbClr val="0070C0"/>
              </a:solidFill>
            </a:endParaRPr>
          </a:p>
          <a:p>
            <a:r>
              <a:rPr lang="pt-BR" sz="2800" b="1" dirty="0" smtClean="0">
                <a:solidFill>
                  <a:srgbClr val="00B050"/>
                </a:solidFill>
              </a:rPr>
              <a:t>Introdução: A Infância de Jesus 1-4,11</a:t>
            </a:r>
          </a:p>
          <a:p>
            <a:pPr marL="457200" indent="-457200">
              <a:buAutoNum type="arabicPeriod"/>
            </a:pPr>
            <a:r>
              <a:rPr lang="pt-BR" sz="3600" dirty="0">
                <a:solidFill>
                  <a:schemeClr val="tx1"/>
                </a:solidFill>
              </a:rPr>
              <a:t>O</a:t>
            </a:r>
            <a:r>
              <a:rPr lang="pt-BR" sz="3600" dirty="0" smtClean="0">
                <a:solidFill>
                  <a:schemeClr val="tx1"/>
                </a:solidFill>
              </a:rPr>
              <a:t> </a:t>
            </a:r>
            <a:r>
              <a:rPr lang="pt-BR" sz="3600" dirty="0">
                <a:solidFill>
                  <a:schemeClr val="tx1"/>
                </a:solidFill>
              </a:rPr>
              <a:t>ministério de Jesus na Galileia (4,12b-13,58</a:t>
            </a:r>
            <a:r>
              <a:rPr lang="pt-BR" sz="3600" dirty="0" smtClean="0">
                <a:solidFill>
                  <a:schemeClr val="tx1"/>
                </a:solidFill>
              </a:rPr>
              <a:t>),</a:t>
            </a:r>
          </a:p>
          <a:p>
            <a:pPr marL="457200" indent="-457200">
              <a:buAutoNum type="arabicPeriod"/>
            </a:pPr>
            <a:r>
              <a:rPr lang="pt-BR" sz="3600" dirty="0" smtClean="0">
                <a:solidFill>
                  <a:schemeClr val="tx1"/>
                </a:solidFill>
              </a:rPr>
              <a:t> </a:t>
            </a:r>
            <a:r>
              <a:rPr lang="pt-BR" sz="3600" dirty="0">
                <a:solidFill>
                  <a:schemeClr val="tx1"/>
                </a:solidFill>
              </a:rPr>
              <a:t>A</a:t>
            </a:r>
            <a:r>
              <a:rPr lang="pt-BR" sz="3600" dirty="0" smtClean="0">
                <a:solidFill>
                  <a:schemeClr val="tx1"/>
                </a:solidFill>
              </a:rPr>
              <a:t> </a:t>
            </a:r>
            <a:r>
              <a:rPr lang="pt-BR" sz="3600" dirty="0">
                <a:solidFill>
                  <a:schemeClr val="tx1"/>
                </a:solidFill>
              </a:rPr>
              <a:t>sua </a:t>
            </a:r>
            <a:r>
              <a:rPr lang="pt-BR" sz="3600" dirty="0" smtClean="0">
                <a:solidFill>
                  <a:schemeClr val="tx1"/>
                </a:solidFill>
              </a:rPr>
              <a:t>atividade </a:t>
            </a:r>
            <a:r>
              <a:rPr lang="pt-BR" sz="3600" dirty="0">
                <a:solidFill>
                  <a:schemeClr val="tx1"/>
                </a:solidFill>
              </a:rPr>
              <a:t>nas regiões limítrofes da Galileia e a caminho de Jerusalém (14,1-20,34), </a:t>
            </a:r>
            <a:endParaRPr lang="pt-BR" sz="3600" dirty="0" smtClean="0">
              <a:solidFill>
                <a:schemeClr val="tx1"/>
              </a:solidFill>
            </a:endParaRPr>
          </a:p>
          <a:p>
            <a:pPr marL="457200" indent="-457200">
              <a:buAutoNum type="arabicPeriod"/>
            </a:pPr>
            <a:r>
              <a:rPr lang="pt-BR" sz="3600" dirty="0" smtClean="0">
                <a:solidFill>
                  <a:schemeClr val="tx1"/>
                </a:solidFill>
              </a:rPr>
              <a:t>Ensinamentos</a:t>
            </a:r>
            <a:r>
              <a:rPr lang="pt-BR" sz="3600" dirty="0">
                <a:solidFill>
                  <a:schemeClr val="tx1"/>
                </a:solidFill>
              </a:rPr>
              <a:t>, Paixão, Morte e Ressurreição em Jerusalém (21,1-28,20).</a:t>
            </a:r>
          </a:p>
        </p:txBody>
      </p:sp>
    </p:spTree>
    <p:extLst>
      <p:ext uri="{BB962C8B-B14F-4D97-AF65-F5344CB8AC3E}">
        <p14:creationId xmlns:p14="http://schemas.microsoft.com/office/powerpoint/2010/main" val="3541534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rgbClr val="0070C0"/>
                </a:solidFill>
              </a:rPr>
              <a:t>Segundo o objetivo de referir o drama da existência de Jesus</a:t>
            </a:r>
            <a:r>
              <a:rPr lang="pt-BR" dirty="0" smtClean="0">
                <a:solidFill>
                  <a:srgbClr val="0070C0"/>
                </a:solidFill>
              </a:rPr>
              <a:t>: </a:t>
            </a:r>
            <a:endParaRPr lang="pt-BR" dirty="0">
              <a:solidFill>
                <a:srgbClr val="0070C0"/>
              </a:solidFill>
            </a:endParaRPr>
          </a:p>
        </p:txBody>
      </p:sp>
      <p:sp>
        <p:nvSpPr>
          <p:cNvPr id="3" name="Espaço Reservado para Conteúdo 2"/>
          <p:cNvSpPr>
            <a:spLocks noGrp="1"/>
          </p:cNvSpPr>
          <p:nvPr>
            <p:ph idx="1"/>
          </p:nvPr>
        </p:nvSpPr>
        <p:spPr>
          <a:xfrm>
            <a:off x="457200" y="2204864"/>
            <a:ext cx="8229600" cy="3921299"/>
          </a:xfrm>
        </p:spPr>
        <p:txBody>
          <a:bodyPr>
            <a:normAutofit/>
          </a:bodyPr>
          <a:lstStyle/>
          <a:p>
            <a:pPr>
              <a:lnSpc>
                <a:spcPct val="150000"/>
              </a:lnSpc>
            </a:pPr>
            <a:r>
              <a:rPr lang="pt-BR" sz="3600" dirty="0" smtClean="0"/>
              <a:t>Mateus </a:t>
            </a:r>
            <a:r>
              <a:rPr lang="pt-BR" sz="3600" dirty="0"/>
              <a:t>apresenta o Messias em quem </a:t>
            </a:r>
            <a:r>
              <a:rPr lang="pt-BR" sz="3600" b="1" dirty="0"/>
              <a:t>o povo judeu recusa acreditar</a:t>
            </a:r>
            <a:r>
              <a:rPr lang="pt-BR" sz="3600" dirty="0"/>
              <a:t> (3,1-13,58) e que, percorrendo o caminho da cruz, chega à glória da Ressurreição (14-28).</a:t>
            </a:r>
          </a:p>
        </p:txBody>
      </p:sp>
    </p:spTree>
    <p:extLst>
      <p:ext uri="{BB962C8B-B14F-4D97-AF65-F5344CB8AC3E}">
        <p14:creationId xmlns:p14="http://schemas.microsoft.com/office/powerpoint/2010/main" val="168171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994122"/>
          </a:xfrm>
        </p:spPr>
        <p:txBody>
          <a:bodyPr>
            <a:normAutofit fontScale="90000"/>
          </a:bodyPr>
          <a:lstStyle/>
          <a:p>
            <a:r>
              <a:rPr lang="pt-BR" b="1" dirty="0">
                <a:solidFill>
                  <a:srgbClr val="FF0000"/>
                </a:solidFill>
              </a:rPr>
              <a:t>O Evangelho da infância </a:t>
            </a:r>
            <a:r>
              <a:rPr lang="pt-BR" dirty="0" smtClean="0"/>
              <a:t/>
            </a:r>
            <a:br>
              <a:rPr lang="pt-BR" dirty="0" smtClean="0"/>
            </a:br>
            <a:r>
              <a:rPr lang="pt-BR" sz="3600" dirty="0" smtClean="0"/>
              <a:t>segundo </a:t>
            </a:r>
            <a:r>
              <a:rPr lang="pt-BR" sz="3600" dirty="0"/>
              <a:t>Mateus </a:t>
            </a:r>
            <a:r>
              <a:rPr lang="pt-BR" sz="2700" dirty="0"/>
              <a:t>(</a:t>
            </a:r>
            <a:r>
              <a:rPr lang="pt-BR" sz="2700" dirty="0" err="1"/>
              <a:t>Mt</a:t>
            </a:r>
            <a:r>
              <a:rPr lang="pt-BR" sz="2700" dirty="0"/>
              <a:t> 1 – 2)</a:t>
            </a:r>
            <a:endParaRPr lang="pt-BR" sz="3100" dirty="0"/>
          </a:p>
        </p:txBody>
      </p:sp>
      <p:sp>
        <p:nvSpPr>
          <p:cNvPr id="3" name="Espaço Reservado para Conteúdo 2"/>
          <p:cNvSpPr>
            <a:spLocks noGrp="1"/>
          </p:cNvSpPr>
          <p:nvPr>
            <p:ph idx="1"/>
          </p:nvPr>
        </p:nvSpPr>
        <p:spPr>
          <a:xfrm>
            <a:off x="179512" y="1600200"/>
            <a:ext cx="8856984" cy="5257800"/>
          </a:xfrm>
        </p:spPr>
        <p:txBody>
          <a:bodyPr>
            <a:normAutofit lnSpcReduction="10000"/>
          </a:bodyPr>
          <a:lstStyle/>
          <a:p>
            <a:r>
              <a:rPr lang="pt-BR" sz="2400" dirty="0"/>
              <a:t>Trata-se de um </a:t>
            </a:r>
            <a:r>
              <a:rPr lang="pt-BR" sz="2400" dirty="0" err="1">
                <a:solidFill>
                  <a:srgbClr val="0070C0"/>
                </a:solidFill>
              </a:rPr>
              <a:t>midraxe</a:t>
            </a:r>
            <a:r>
              <a:rPr lang="pt-BR" sz="2400" dirty="0">
                <a:solidFill>
                  <a:srgbClr val="0070C0"/>
                </a:solidFill>
              </a:rPr>
              <a:t> </a:t>
            </a:r>
            <a:r>
              <a:rPr lang="pt-BR" sz="2400" dirty="0"/>
              <a:t>(um modo de contar uma história próprio dos judeus) no qual Jesus é apresentado como o novo Moisés. Para isso Mateus usa as histórias que os rabinos contavam sobre o pequeno Moisés: faraó soube que nasceria um menino judeu que iria libertar o povo e manda matar todas as crianças judias; os pais de Moisés eram santos e piedosos e um anjo anunciou-lhes que seu filho iria libertar Israel, etc</a:t>
            </a:r>
            <a:r>
              <a:rPr lang="pt-BR" sz="2400" dirty="0" smtClean="0"/>
              <a:t>.</a:t>
            </a:r>
          </a:p>
          <a:p>
            <a:r>
              <a:rPr lang="pt-BR" sz="2400" dirty="0"/>
              <a:t>Jesus que é aquele que refaz o caminho de Israel, chamado do Egito (</a:t>
            </a:r>
            <a:r>
              <a:rPr lang="pt-BR" sz="2400" dirty="0" err="1"/>
              <a:t>Mt</a:t>
            </a:r>
            <a:r>
              <a:rPr lang="pt-BR" sz="2400" dirty="0"/>
              <a:t> 1 – 2</a:t>
            </a:r>
            <a:r>
              <a:rPr lang="pt-BR" sz="2400" dirty="0" smtClean="0"/>
              <a:t>)</a:t>
            </a:r>
          </a:p>
          <a:p>
            <a:r>
              <a:rPr lang="pt-BR" sz="2400" dirty="0" smtClean="0"/>
              <a:t>Ele </a:t>
            </a:r>
            <a:r>
              <a:rPr lang="pt-BR" sz="2400" dirty="0"/>
              <a:t>é mais que Moisés: é o Filho de Deus, o Emanuel, Filho de Davi! Por isso Mateus narra a origem humana de Jesus: se por um lado ele vem de Abraão e de Davi, por outro, ele vem diretamente de Deus (daí Mateus contar a concepção virginal). Ele é o Emanuel, o próprio Deus no meio do seu povo!</a:t>
            </a:r>
          </a:p>
        </p:txBody>
      </p:sp>
    </p:spTree>
    <p:extLst>
      <p:ext uri="{BB962C8B-B14F-4D97-AF65-F5344CB8AC3E}">
        <p14:creationId xmlns:p14="http://schemas.microsoft.com/office/powerpoint/2010/main" val="3627821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712968" cy="1008112"/>
          </a:xfrm>
        </p:spPr>
        <p:txBody>
          <a:bodyPr>
            <a:noAutofit/>
          </a:bodyPr>
          <a:lstStyle/>
          <a:p>
            <a:r>
              <a:rPr lang="pt-BR" sz="3200" b="1" dirty="0">
                <a:solidFill>
                  <a:srgbClr val="00B050"/>
                </a:solidFill>
              </a:rPr>
              <a:t>Estudo da parte III: </a:t>
            </a:r>
            <a:r>
              <a:rPr lang="pt-BR" sz="3200" dirty="0" smtClean="0"/>
              <a:t/>
            </a:r>
            <a:br>
              <a:rPr lang="pt-BR" sz="3200" dirty="0" smtClean="0"/>
            </a:br>
            <a:r>
              <a:rPr lang="pt-BR" sz="3200" b="1" dirty="0" smtClean="0">
                <a:solidFill>
                  <a:srgbClr val="FF0000"/>
                </a:solidFill>
              </a:rPr>
              <a:t>O </a:t>
            </a:r>
            <a:r>
              <a:rPr lang="pt-BR" sz="3200" b="1" dirty="0">
                <a:solidFill>
                  <a:srgbClr val="FF0000"/>
                </a:solidFill>
              </a:rPr>
              <a:t>mistério do Reino dos Céus </a:t>
            </a:r>
            <a:r>
              <a:rPr lang="pt-BR" sz="2400" b="1" dirty="0">
                <a:solidFill>
                  <a:srgbClr val="FF0000"/>
                </a:solidFill>
              </a:rPr>
              <a:t>(</a:t>
            </a:r>
            <a:r>
              <a:rPr lang="pt-BR" sz="2400" b="1" dirty="0" err="1">
                <a:solidFill>
                  <a:srgbClr val="FF0000"/>
                </a:solidFill>
              </a:rPr>
              <a:t>Mt</a:t>
            </a:r>
            <a:r>
              <a:rPr lang="pt-BR" sz="2400" b="1" dirty="0">
                <a:solidFill>
                  <a:srgbClr val="FF0000"/>
                </a:solidFill>
              </a:rPr>
              <a:t> 11 – 13,51)</a:t>
            </a:r>
          </a:p>
        </p:txBody>
      </p:sp>
      <p:sp>
        <p:nvSpPr>
          <p:cNvPr id="3" name="Espaço Reservado para Conteúdo 2"/>
          <p:cNvSpPr>
            <a:spLocks noGrp="1"/>
          </p:cNvSpPr>
          <p:nvPr>
            <p:ph idx="1"/>
          </p:nvPr>
        </p:nvSpPr>
        <p:spPr>
          <a:xfrm>
            <a:off x="179512" y="1196752"/>
            <a:ext cx="8784976" cy="5517232"/>
          </a:xfrm>
        </p:spPr>
        <p:txBody>
          <a:bodyPr>
            <a:noAutofit/>
          </a:bodyPr>
          <a:lstStyle/>
          <a:p>
            <a:r>
              <a:rPr lang="pt-BR" sz="2800" dirty="0"/>
              <a:t>a) A parte narrativa </a:t>
            </a:r>
            <a:r>
              <a:rPr lang="pt-BR" sz="2800" dirty="0" smtClean="0"/>
              <a:t> </a:t>
            </a:r>
            <a:r>
              <a:rPr lang="pt-BR" sz="2400" dirty="0" smtClean="0"/>
              <a:t>(</a:t>
            </a:r>
            <a:r>
              <a:rPr lang="pt-BR" sz="2400" dirty="0"/>
              <a:t>11,1 – 12,50</a:t>
            </a:r>
            <a:r>
              <a:rPr lang="pt-BR" sz="2400" dirty="0" smtClean="0"/>
              <a:t>)</a:t>
            </a:r>
          </a:p>
          <a:p>
            <a:pPr marL="0" indent="0">
              <a:buNone/>
            </a:pPr>
            <a:r>
              <a:rPr lang="pt-BR" sz="2400" dirty="0"/>
              <a:t>“Jesus partiu para pregar e ensinar nas cidades deles</a:t>
            </a:r>
            <a:r>
              <a:rPr lang="pt-BR" sz="2000" dirty="0"/>
              <a:t>” (11,1</a:t>
            </a:r>
            <a:r>
              <a:rPr lang="pt-BR" sz="2000" dirty="0" smtClean="0"/>
              <a:t>):</a:t>
            </a:r>
          </a:p>
          <a:p>
            <a:pPr marL="0" indent="0">
              <a:buNone/>
            </a:pPr>
            <a:r>
              <a:rPr lang="pt-BR" sz="2400" dirty="0"/>
              <a:t>Ele manda dizer ao Batista que é o Messias que traz o Reino </a:t>
            </a:r>
            <a:r>
              <a:rPr lang="pt-BR" sz="2000" dirty="0"/>
              <a:t>(11,1-15)</a:t>
            </a:r>
            <a:r>
              <a:rPr lang="pt-BR" sz="2400" dirty="0" smtClean="0"/>
              <a:t/>
            </a:r>
            <a:br>
              <a:rPr lang="pt-BR" sz="2400" dirty="0" smtClean="0"/>
            </a:br>
            <a:r>
              <a:rPr lang="pt-BR" sz="2400" dirty="0"/>
              <a:t>Diante dele é preciso decidir-se e isto vai ser decisivo para o destino eterno de cada um </a:t>
            </a:r>
            <a:r>
              <a:rPr lang="pt-BR" sz="2000" dirty="0"/>
              <a:t>(11,16-24)</a:t>
            </a:r>
            <a:r>
              <a:rPr lang="pt-BR" sz="2400" dirty="0" smtClean="0"/>
              <a:t/>
            </a:r>
            <a:br>
              <a:rPr lang="pt-BR" sz="2400" dirty="0" smtClean="0"/>
            </a:br>
            <a:r>
              <a:rPr lang="pt-BR" sz="2400" dirty="0"/>
              <a:t>Somente quem for simples pode acolher o Reino que ele traz e aceitá-lo como Messias </a:t>
            </a:r>
            <a:r>
              <a:rPr lang="pt-BR" sz="2000" dirty="0"/>
              <a:t>(11,25-30)</a:t>
            </a:r>
            <a:r>
              <a:rPr lang="pt-BR" sz="2400" dirty="0" smtClean="0"/>
              <a:t/>
            </a:r>
            <a:br>
              <a:rPr lang="pt-BR" sz="2400" dirty="0" smtClean="0"/>
            </a:br>
            <a:r>
              <a:rPr lang="pt-BR" sz="2400" dirty="0"/>
              <a:t>Como Messias, ele é o Senhor do sábado </a:t>
            </a:r>
            <a:r>
              <a:rPr lang="pt-BR" sz="2000" dirty="0"/>
              <a:t>(</a:t>
            </a:r>
            <a:r>
              <a:rPr lang="pt-BR" sz="2000" dirty="0" err="1"/>
              <a:t>Mt</a:t>
            </a:r>
            <a:r>
              <a:rPr lang="pt-BR" sz="2000" dirty="0"/>
              <a:t> 12,1-14)</a:t>
            </a:r>
            <a:r>
              <a:rPr lang="pt-BR" sz="2400" dirty="0" smtClean="0"/>
              <a:t/>
            </a:r>
            <a:br>
              <a:rPr lang="pt-BR" sz="2400" dirty="0" smtClean="0"/>
            </a:br>
            <a:r>
              <a:rPr lang="pt-BR" sz="2400" dirty="0"/>
              <a:t>Mas vai implantar o Reino como o Servo sofredor predito por Isaías </a:t>
            </a:r>
            <a:r>
              <a:rPr lang="pt-BR" sz="2000" dirty="0"/>
              <a:t>(12,15-21)</a:t>
            </a:r>
            <a:r>
              <a:rPr lang="pt-BR" sz="2400" dirty="0" smtClean="0"/>
              <a:t/>
            </a:r>
            <a:br>
              <a:rPr lang="pt-BR" sz="2400" dirty="0" smtClean="0"/>
            </a:br>
            <a:r>
              <a:rPr lang="pt-BR" sz="2400" dirty="0"/>
              <a:t>Trazendo o Reino dos Céus, ele expulsa o reino de Satanás </a:t>
            </a:r>
            <a:r>
              <a:rPr lang="pt-BR" sz="2000" dirty="0"/>
              <a:t> </a:t>
            </a:r>
            <a:r>
              <a:rPr lang="pt-BR" sz="2000" dirty="0" smtClean="0"/>
              <a:t>(</a:t>
            </a:r>
            <a:r>
              <a:rPr lang="pt-BR" sz="2000" dirty="0"/>
              <a:t>12,22-37)</a:t>
            </a:r>
            <a:r>
              <a:rPr lang="pt-BR" sz="2400" dirty="0" smtClean="0"/>
              <a:t/>
            </a:r>
            <a:br>
              <a:rPr lang="pt-BR" sz="2400" dirty="0" smtClean="0"/>
            </a:br>
            <a:r>
              <a:rPr lang="pt-BR" sz="2400" dirty="0"/>
              <a:t>Por tudo isso não se pode ficar indiferente diante de Jesus: é preciso fazer parte da nova família que ele vem fundar (a Igreja) (</a:t>
            </a:r>
            <a:r>
              <a:rPr lang="pt-BR" sz="2000" dirty="0"/>
              <a:t>12,43-50)</a:t>
            </a:r>
            <a:r>
              <a:rPr lang="pt-BR" sz="2400" dirty="0" smtClean="0"/>
              <a:t/>
            </a:r>
            <a:br>
              <a:rPr lang="pt-BR" sz="2400" dirty="0" smtClean="0"/>
            </a:br>
            <a:r>
              <a:rPr lang="pt-BR" sz="2400" dirty="0"/>
              <a:t>O sinal definitivo da presença do Reino será a Ressurreição </a:t>
            </a:r>
            <a:r>
              <a:rPr lang="pt-BR" sz="2000" dirty="0"/>
              <a:t>(12,38-42).</a:t>
            </a:r>
          </a:p>
        </p:txBody>
      </p:sp>
    </p:spTree>
    <p:extLst>
      <p:ext uri="{BB962C8B-B14F-4D97-AF65-F5344CB8AC3E}">
        <p14:creationId xmlns:p14="http://schemas.microsoft.com/office/powerpoint/2010/main" val="1583301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b) O Discurso das Parábolas </a:t>
            </a:r>
            <a:r>
              <a:rPr lang="pt-BR" sz="3600" dirty="0"/>
              <a:t>(13,1–52)</a:t>
            </a:r>
          </a:p>
        </p:txBody>
      </p:sp>
      <p:sp>
        <p:nvSpPr>
          <p:cNvPr id="3" name="Espaço Reservado para Conteúdo 2"/>
          <p:cNvSpPr>
            <a:spLocks noGrp="1"/>
          </p:cNvSpPr>
          <p:nvPr>
            <p:ph idx="1"/>
          </p:nvPr>
        </p:nvSpPr>
        <p:spPr/>
        <p:txBody>
          <a:bodyPr/>
          <a:lstStyle/>
          <a:p>
            <a:r>
              <a:rPr lang="pt-BR" dirty="0"/>
              <a:t> Mateus reúne </a:t>
            </a:r>
            <a:r>
              <a:rPr lang="pt-BR" dirty="0">
                <a:solidFill>
                  <a:srgbClr val="0070C0"/>
                </a:solidFill>
              </a:rPr>
              <a:t>sete parábolas </a:t>
            </a:r>
            <a:r>
              <a:rPr lang="pt-BR" dirty="0"/>
              <a:t>(sete é o número da perfeição, da plenitude</a:t>
            </a:r>
            <a:r>
              <a:rPr lang="pt-BR" dirty="0" smtClean="0"/>
              <a:t>); </a:t>
            </a:r>
          </a:p>
          <a:p>
            <a:pPr marL="0" indent="0">
              <a:buNone/>
            </a:pPr>
            <a:endParaRPr lang="pt-BR" dirty="0" smtClean="0"/>
          </a:p>
          <a:p>
            <a:r>
              <a:rPr lang="pt-BR" dirty="0" smtClean="0"/>
              <a:t>Jesus </a:t>
            </a:r>
            <a:r>
              <a:rPr lang="pt-BR" dirty="0">
                <a:solidFill>
                  <a:srgbClr val="0070C0"/>
                </a:solidFill>
              </a:rPr>
              <a:t>se sen</a:t>
            </a:r>
            <a:r>
              <a:rPr lang="pt-BR" dirty="0"/>
              <a:t>ta num barco (é a posição própria do mestre, de quem está na “cadeira de Moisés”) e aí apresenta o Reino:</a:t>
            </a:r>
          </a:p>
        </p:txBody>
      </p:sp>
    </p:spTree>
    <p:extLst>
      <p:ext uri="{BB962C8B-B14F-4D97-AF65-F5344CB8AC3E}">
        <p14:creationId xmlns:p14="http://schemas.microsoft.com/office/powerpoint/2010/main" val="1336075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As 7 parábolas</a:t>
            </a:r>
            <a:endParaRPr lang="pt-BR" dirty="0"/>
          </a:p>
        </p:txBody>
      </p:sp>
      <p:sp>
        <p:nvSpPr>
          <p:cNvPr id="3" name="Espaço Reservado para Conteúdo 2"/>
          <p:cNvSpPr>
            <a:spLocks noGrp="1"/>
          </p:cNvSpPr>
          <p:nvPr>
            <p:ph idx="1"/>
          </p:nvPr>
        </p:nvSpPr>
        <p:spPr>
          <a:xfrm>
            <a:off x="107504" y="1196752"/>
            <a:ext cx="8856984" cy="5472608"/>
          </a:xfrm>
        </p:spPr>
        <p:txBody>
          <a:bodyPr>
            <a:normAutofit/>
          </a:bodyPr>
          <a:lstStyle/>
          <a:p>
            <a:pPr marL="514350" indent="-514350">
              <a:buFont typeface="+mj-lt"/>
              <a:buAutoNum type="arabicPeriod"/>
            </a:pPr>
            <a:r>
              <a:rPr lang="pt-BR" dirty="0" smtClean="0"/>
              <a:t>É </a:t>
            </a:r>
            <a:r>
              <a:rPr lang="pt-BR" dirty="0"/>
              <a:t>como o semeador que lança a semente </a:t>
            </a:r>
            <a:endParaRPr lang="pt-BR" dirty="0" smtClean="0"/>
          </a:p>
          <a:p>
            <a:pPr marL="0" indent="0">
              <a:buNone/>
            </a:pPr>
            <a:r>
              <a:rPr lang="pt-BR" dirty="0"/>
              <a:t>	</a:t>
            </a:r>
            <a:r>
              <a:rPr lang="pt-BR" dirty="0" smtClean="0"/>
              <a:t>						(</a:t>
            </a:r>
            <a:r>
              <a:rPr lang="pt-BR" dirty="0"/>
              <a:t>13,1-23</a:t>
            </a:r>
            <a:r>
              <a:rPr lang="pt-BR" dirty="0" smtClean="0"/>
              <a:t>)</a:t>
            </a:r>
          </a:p>
          <a:p>
            <a:pPr marL="514350" indent="-514350">
              <a:buFont typeface="+mj-lt"/>
              <a:buAutoNum type="arabicPeriod"/>
            </a:pPr>
            <a:r>
              <a:rPr lang="pt-BR" dirty="0" smtClean="0"/>
              <a:t>É </a:t>
            </a:r>
            <a:r>
              <a:rPr lang="pt-BR" dirty="0"/>
              <a:t>como um campo de trigo no qual cresce o joio </a:t>
            </a:r>
            <a:r>
              <a:rPr lang="pt-BR" dirty="0" smtClean="0"/>
              <a:t>							(</a:t>
            </a:r>
            <a:r>
              <a:rPr lang="pt-BR" dirty="0"/>
              <a:t>13,24-30</a:t>
            </a:r>
            <a:r>
              <a:rPr lang="pt-BR" dirty="0" smtClean="0"/>
              <a:t>)</a:t>
            </a:r>
          </a:p>
          <a:p>
            <a:pPr marL="514350" indent="-514350">
              <a:buFont typeface="+mj-lt"/>
              <a:buAutoNum type="arabicPeriod"/>
            </a:pPr>
            <a:r>
              <a:rPr lang="pt-BR" dirty="0" smtClean="0"/>
              <a:t>É </a:t>
            </a:r>
            <a:r>
              <a:rPr lang="pt-BR" dirty="0"/>
              <a:t>como um grão de mostarda (13,31-32</a:t>
            </a:r>
            <a:r>
              <a:rPr lang="pt-BR" dirty="0" smtClean="0"/>
              <a:t>)</a:t>
            </a:r>
          </a:p>
          <a:p>
            <a:pPr marL="514350" indent="-514350">
              <a:buFont typeface="+mj-lt"/>
              <a:buAutoNum type="arabicPeriod"/>
            </a:pPr>
            <a:r>
              <a:rPr lang="pt-BR" dirty="0" smtClean="0"/>
              <a:t>É </a:t>
            </a:r>
            <a:r>
              <a:rPr lang="pt-BR" dirty="0"/>
              <a:t>como o fermento que leveda a massa (13,33</a:t>
            </a:r>
            <a:r>
              <a:rPr lang="pt-BR" dirty="0" smtClean="0"/>
              <a:t>)</a:t>
            </a:r>
          </a:p>
          <a:p>
            <a:pPr marL="514350" indent="-514350">
              <a:buFont typeface="+mj-lt"/>
              <a:buAutoNum type="arabicPeriod"/>
            </a:pPr>
            <a:r>
              <a:rPr lang="pt-BR" dirty="0" smtClean="0"/>
              <a:t>É </a:t>
            </a:r>
            <a:r>
              <a:rPr lang="pt-BR" dirty="0"/>
              <a:t>como um tesouro de grande valor (13,44</a:t>
            </a:r>
            <a:r>
              <a:rPr lang="pt-BR" dirty="0" smtClean="0"/>
              <a:t>)</a:t>
            </a:r>
          </a:p>
          <a:p>
            <a:pPr marL="514350" indent="-514350">
              <a:buFont typeface="+mj-lt"/>
              <a:buAutoNum type="arabicPeriod"/>
            </a:pPr>
            <a:r>
              <a:rPr lang="pt-BR" dirty="0" smtClean="0"/>
              <a:t>É </a:t>
            </a:r>
            <a:r>
              <a:rPr lang="pt-BR" dirty="0"/>
              <a:t>como uma pérola preciosa (13,45-46</a:t>
            </a:r>
            <a:r>
              <a:rPr lang="pt-BR" dirty="0" smtClean="0"/>
              <a:t>)</a:t>
            </a:r>
          </a:p>
          <a:p>
            <a:pPr marL="514350" indent="-514350">
              <a:buFont typeface="+mj-lt"/>
              <a:buAutoNum type="arabicPeriod"/>
            </a:pPr>
            <a:r>
              <a:rPr lang="pt-BR" dirty="0" smtClean="0"/>
              <a:t>É </a:t>
            </a:r>
            <a:r>
              <a:rPr lang="pt-BR" dirty="0"/>
              <a:t>como uma rede jogada no mar (13,47-50)</a:t>
            </a:r>
          </a:p>
          <a:p>
            <a:endParaRPr lang="pt-BR" dirty="0"/>
          </a:p>
        </p:txBody>
      </p:sp>
    </p:spTree>
    <p:extLst>
      <p:ext uri="{BB962C8B-B14F-4D97-AF65-F5344CB8AC3E}">
        <p14:creationId xmlns:p14="http://schemas.microsoft.com/office/powerpoint/2010/main" val="3395988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70186"/>
          </a:xfrm>
        </p:spPr>
        <p:txBody>
          <a:bodyPr>
            <a:normAutofit fontScale="90000"/>
          </a:bodyPr>
          <a:lstStyle/>
          <a:p>
            <a:r>
              <a:rPr lang="pt-BR" sz="3600" dirty="0">
                <a:solidFill>
                  <a:srgbClr val="0070C0"/>
                </a:solidFill>
              </a:rPr>
              <a:t>parte I: A promulgação do Reino dos Céus</a:t>
            </a:r>
            <a:r>
              <a:rPr lang="pt-BR" sz="2400" dirty="0">
                <a:solidFill>
                  <a:srgbClr val="0070C0"/>
                </a:solidFill>
              </a:rPr>
              <a:t> </a:t>
            </a:r>
            <a:r>
              <a:rPr lang="pt-BR" sz="2400" dirty="0" smtClean="0">
                <a:solidFill>
                  <a:srgbClr val="0070C0"/>
                </a:solidFill>
              </a:rPr>
              <a:t/>
            </a:r>
            <a:br>
              <a:rPr lang="pt-BR" sz="2400" dirty="0" smtClean="0">
                <a:solidFill>
                  <a:srgbClr val="0070C0"/>
                </a:solidFill>
              </a:rPr>
            </a:br>
            <a:r>
              <a:rPr lang="pt-BR" sz="2400" dirty="0">
                <a:solidFill>
                  <a:srgbClr val="0070C0"/>
                </a:solidFill>
              </a:rPr>
              <a:t> </a:t>
            </a:r>
            <a:r>
              <a:rPr lang="pt-BR" sz="2400" dirty="0" smtClean="0">
                <a:solidFill>
                  <a:srgbClr val="0070C0"/>
                </a:solidFill>
              </a:rPr>
              <a:t>                                                                             (</a:t>
            </a:r>
            <a:r>
              <a:rPr lang="pt-BR" sz="2400" dirty="0" err="1">
                <a:solidFill>
                  <a:srgbClr val="0070C0"/>
                </a:solidFill>
              </a:rPr>
              <a:t>Mt</a:t>
            </a:r>
            <a:r>
              <a:rPr lang="pt-BR" sz="2400" dirty="0">
                <a:solidFill>
                  <a:srgbClr val="0070C0"/>
                </a:solidFill>
              </a:rPr>
              <a:t> 3 – 7</a:t>
            </a:r>
            <a:r>
              <a:rPr lang="pt-BR" sz="2400" dirty="0" smtClean="0">
                <a:solidFill>
                  <a:srgbClr val="0070C0"/>
                </a:solidFill>
              </a:rPr>
              <a:t>)</a:t>
            </a:r>
            <a:r>
              <a:rPr lang="pt-BR" sz="2000" dirty="0" smtClean="0">
                <a:solidFill>
                  <a:srgbClr val="0070C0"/>
                </a:solidFill>
              </a:rPr>
              <a:t/>
            </a:r>
            <a:br>
              <a:rPr lang="pt-BR" sz="2000" dirty="0" smtClean="0">
                <a:solidFill>
                  <a:srgbClr val="0070C0"/>
                </a:solidFill>
              </a:rPr>
            </a:br>
            <a:r>
              <a:rPr lang="pt-BR" sz="2200" dirty="0" smtClean="0"/>
              <a:t>= O decreto do Reino do Céus: quais são suas leis, seus valores, suas características</a:t>
            </a:r>
            <a:endParaRPr lang="pt-BR" sz="3600" dirty="0"/>
          </a:p>
        </p:txBody>
      </p:sp>
      <p:sp>
        <p:nvSpPr>
          <p:cNvPr id="3" name="Espaço Reservado para Conteúdo 2"/>
          <p:cNvSpPr>
            <a:spLocks noGrp="1"/>
          </p:cNvSpPr>
          <p:nvPr>
            <p:ph idx="1"/>
          </p:nvPr>
        </p:nvSpPr>
        <p:spPr>
          <a:xfrm>
            <a:off x="395536" y="2060848"/>
            <a:ext cx="8229600" cy="4525963"/>
          </a:xfrm>
        </p:spPr>
        <p:txBody>
          <a:bodyPr>
            <a:normAutofit fontScale="85000" lnSpcReduction="20000"/>
          </a:bodyPr>
          <a:lstStyle/>
          <a:p>
            <a:r>
              <a:rPr lang="pt-BR" dirty="0" smtClean="0"/>
              <a:t>O </a:t>
            </a:r>
            <a:r>
              <a:rPr lang="pt-BR" dirty="0"/>
              <a:t>Batista prepara a chegada do Messias que vai trazer o Reino (3,1-12</a:t>
            </a:r>
            <a:r>
              <a:rPr lang="pt-BR" dirty="0" smtClean="0"/>
              <a:t>)</a:t>
            </a:r>
          </a:p>
          <a:p>
            <a:r>
              <a:rPr lang="pt-BR" dirty="0" smtClean="0"/>
              <a:t>Jesus </a:t>
            </a:r>
            <a:r>
              <a:rPr lang="pt-BR" dirty="0"/>
              <a:t>aparece e é batizado e é ungido com o Espírito como Messias-Servo sofredor (3,13-17</a:t>
            </a:r>
            <a:r>
              <a:rPr lang="pt-BR" dirty="0" smtClean="0"/>
              <a:t>)</a:t>
            </a:r>
          </a:p>
          <a:p>
            <a:r>
              <a:rPr lang="pt-BR" dirty="0" smtClean="0"/>
              <a:t>O </a:t>
            </a:r>
            <a:r>
              <a:rPr lang="pt-BR" dirty="0"/>
              <a:t>Espírito leva Jesus para ser provado no deserto (4,1-11</a:t>
            </a:r>
            <a:r>
              <a:rPr lang="pt-BR" dirty="0" smtClean="0"/>
              <a:t>)</a:t>
            </a:r>
          </a:p>
          <a:p>
            <a:r>
              <a:rPr lang="pt-BR" dirty="0" smtClean="0"/>
              <a:t>Jesus </a:t>
            </a:r>
            <a:r>
              <a:rPr lang="pt-BR" dirty="0"/>
              <a:t>volta para sua terra e começa a anunciar o Reino, convidando à conversão (4,12-17</a:t>
            </a:r>
            <a:r>
              <a:rPr lang="pt-BR" dirty="0" smtClean="0"/>
              <a:t>)</a:t>
            </a:r>
          </a:p>
          <a:p>
            <a:r>
              <a:rPr lang="pt-BR" dirty="0" smtClean="0"/>
              <a:t>Em </a:t>
            </a:r>
            <a:r>
              <a:rPr lang="pt-BR" dirty="0"/>
              <a:t>vista do Reino e da Igreja, ele começa a escolher seus discípulos (4,18-22</a:t>
            </a:r>
            <a:r>
              <a:rPr lang="pt-BR" dirty="0" smtClean="0"/>
              <a:t>)</a:t>
            </a:r>
          </a:p>
          <a:p>
            <a:r>
              <a:rPr lang="pt-BR" dirty="0" smtClean="0"/>
              <a:t>Jesus </a:t>
            </a:r>
            <a:r>
              <a:rPr lang="pt-BR" dirty="0"/>
              <a:t>ensina e cura, como sinal da chegada do Reino que destrói o reino de Satanás (4,23-25)</a:t>
            </a:r>
          </a:p>
        </p:txBody>
      </p:sp>
    </p:spTree>
    <p:extLst>
      <p:ext uri="{BB962C8B-B14F-4D97-AF65-F5344CB8AC3E}">
        <p14:creationId xmlns:p14="http://schemas.microsoft.com/office/powerpoint/2010/main" val="47927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9792" y="476673"/>
            <a:ext cx="4032448" cy="792088"/>
          </a:xfrm>
        </p:spPr>
        <p:txBody>
          <a:bodyPr>
            <a:noAutofit/>
          </a:bodyPr>
          <a:lstStyle/>
          <a:p>
            <a:r>
              <a:rPr lang="pt-BR" sz="4800" b="1" dirty="0" smtClean="0">
                <a:solidFill>
                  <a:srgbClr val="FF0000"/>
                </a:solidFill>
              </a:rPr>
              <a:t>Sinótico</a:t>
            </a:r>
            <a:endParaRPr lang="pt-BR" sz="4800" b="1" dirty="0">
              <a:solidFill>
                <a:srgbClr val="FF0000"/>
              </a:solidFill>
            </a:endParaRPr>
          </a:p>
        </p:txBody>
      </p:sp>
      <p:sp>
        <p:nvSpPr>
          <p:cNvPr id="3" name="Subtítulo 2"/>
          <p:cNvSpPr>
            <a:spLocks noGrp="1"/>
          </p:cNvSpPr>
          <p:nvPr>
            <p:ph type="subTitle" idx="1"/>
          </p:nvPr>
        </p:nvSpPr>
        <p:spPr>
          <a:xfrm>
            <a:off x="395536" y="1916832"/>
            <a:ext cx="8424936" cy="3960440"/>
          </a:xfrm>
        </p:spPr>
        <p:txBody>
          <a:bodyPr>
            <a:normAutofit/>
          </a:bodyPr>
          <a:lstStyle/>
          <a:p>
            <a:r>
              <a:rPr lang="pt-BR" dirty="0">
                <a:solidFill>
                  <a:schemeClr val="tx1"/>
                </a:solidFill>
              </a:rPr>
              <a:t>do grego </a:t>
            </a:r>
            <a:r>
              <a:rPr lang="el-GR" dirty="0">
                <a:solidFill>
                  <a:schemeClr val="tx1"/>
                </a:solidFill>
              </a:rPr>
              <a:t>συν, </a:t>
            </a:r>
            <a:r>
              <a:rPr lang="el-GR" dirty="0">
                <a:solidFill>
                  <a:srgbClr val="FF0000"/>
                </a:solidFill>
              </a:rPr>
              <a:t>“</a:t>
            </a:r>
            <a:r>
              <a:rPr lang="pt-BR" dirty="0" err="1" smtClean="0">
                <a:solidFill>
                  <a:srgbClr val="FF0000"/>
                </a:solidFill>
              </a:rPr>
              <a:t>syn</a:t>
            </a:r>
            <a:r>
              <a:rPr lang="pt-BR" dirty="0" smtClean="0">
                <a:solidFill>
                  <a:schemeClr val="tx1"/>
                </a:solidFill>
              </a:rPr>
              <a:t>”=«</a:t>
            </a:r>
            <a:r>
              <a:rPr lang="pt-BR" dirty="0">
                <a:solidFill>
                  <a:schemeClr val="tx1"/>
                </a:solidFill>
              </a:rPr>
              <a:t>junto</a:t>
            </a:r>
            <a:r>
              <a:rPr lang="pt-BR" dirty="0" smtClean="0">
                <a:solidFill>
                  <a:schemeClr val="tx1"/>
                </a:solidFill>
              </a:rPr>
              <a:t>»</a:t>
            </a:r>
          </a:p>
          <a:p>
            <a:r>
              <a:rPr lang="pt-BR" dirty="0">
                <a:solidFill>
                  <a:schemeClr val="tx1"/>
                </a:solidFill>
              </a:rPr>
              <a:t>e </a:t>
            </a:r>
            <a:r>
              <a:rPr lang="el-GR" dirty="0">
                <a:solidFill>
                  <a:schemeClr val="tx1"/>
                </a:solidFill>
              </a:rPr>
              <a:t>οψις, </a:t>
            </a:r>
            <a:r>
              <a:rPr lang="el-GR" dirty="0">
                <a:solidFill>
                  <a:srgbClr val="FF0000"/>
                </a:solidFill>
              </a:rPr>
              <a:t>“</a:t>
            </a:r>
            <a:r>
              <a:rPr lang="pt-BR" dirty="0" err="1">
                <a:solidFill>
                  <a:srgbClr val="FF0000"/>
                </a:solidFill>
              </a:rPr>
              <a:t>opsis</a:t>
            </a:r>
            <a:r>
              <a:rPr lang="pt-BR" dirty="0" smtClean="0">
                <a:solidFill>
                  <a:srgbClr val="FF0000"/>
                </a:solidFill>
              </a:rPr>
              <a:t>” </a:t>
            </a:r>
            <a:r>
              <a:rPr lang="pt-BR" dirty="0" smtClean="0">
                <a:solidFill>
                  <a:schemeClr val="tx1"/>
                </a:solidFill>
              </a:rPr>
              <a:t>= «</a:t>
            </a:r>
            <a:r>
              <a:rPr lang="pt-BR" dirty="0">
                <a:solidFill>
                  <a:schemeClr val="tx1"/>
                </a:solidFill>
              </a:rPr>
              <a:t>ver</a:t>
            </a:r>
            <a:r>
              <a:rPr lang="pt-BR" dirty="0" smtClean="0">
                <a:solidFill>
                  <a:schemeClr val="tx1"/>
                </a:solidFill>
              </a:rPr>
              <a:t>»</a:t>
            </a:r>
          </a:p>
          <a:p>
            <a:endParaRPr lang="pt-BR" dirty="0" smtClean="0">
              <a:solidFill>
                <a:schemeClr val="tx1"/>
              </a:solidFill>
            </a:endParaRPr>
          </a:p>
          <a:p>
            <a:r>
              <a:rPr lang="pt-BR" dirty="0" smtClean="0">
                <a:solidFill>
                  <a:schemeClr val="tx1"/>
                </a:solidFill>
              </a:rPr>
              <a:t>os </a:t>
            </a:r>
            <a:r>
              <a:rPr lang="pt-BR" dirty="0">
                <a:solidFill>
                  <a:schemeClr val="tx1"/>
                </a:solidFill>
              </a:rPr>
              <a:t>assuntos neles abordados </a:t>
            </a:r>
            <a:r>
              <a:rPr lang="pt-BR" dirty="0" smtClean="0">
                <a:solidFill>
                  <a:schemeClr val="tx1"/>
                </a:solidFill>
              </a:rPr>
              <a:t>correspondiam </a:t>
            </a:r>
            <a:r>
              <a:rPr lang="pt-BR" dirty="0">
                <a:solidFill>
                  <a:schemeClr val="tx1"/>
                </a:solidFill>
              </a:rPr>
              <a:t>uma mesma visão ou mesmo ponto de vista sobre os acontecimentos.</a:t>
            </a:r>
          </a:p>
        </p:txBody>
      </p:sp>
    </p:spTree>
    <p:extLst>
      <p:ext uri="{BB962C8B-B14F-4D97-AF65-F5344CB8AC3E}">
        <p14:creationId xmlns:p14="http://schemas.microsoft.com/office/powerpoint/2010/main" val="2301734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t>b) O Discurso da Montanha (5,1 – 7,29</a:t>
            </a:r>
          </a:p>
        </p:txBody>
      </p:sp>
      <p:sp>
        <p:nvSpPr>
          <p:cNvPr id="3" name="Espaço Reservado para Conteúdo 2"/>
          <p:cNvSpPr>
            <a:spLocks noGrp="1"/>
          </p:cNvSpPr>
          <p:nvPr>
            <p:ph idx="1"/>
          </p:nvPr>
        </p:nvSpPr>
        <p:spPr/>
        <p:txBody>
          <a:bodyPr>
            <a:normAutofit/>
          </a:bodyPr>
          <a:lstStyle/>
          <a:p>
            <a:r>
              <a:rPr lang="pt-BR" sz="2800" dirty="0"/>
              <a:t>Jesus senta-se (como Moisés na sua cátedra) no Monte (como Moisés no Sinai); aí ele vai promulgar a Lei do Reino dos Céus: é uma lei toda interior, feita de bondade, sinceridade, misericórdia, confiança em Deus e total abandono nas suas mãos. </a:t>
            </a:r>
            <a:endParaRPr lang="pt-BR" sz="2800" dirty="0" smtClean="0"/>
          </a:p>
          <a:p>
            <a:r>
              <a:rPr lang="pt-BR" sz="2800" dirty="0" smtClean="0"/>
              <a:t>Quem </a:t>
            </a:r>
            <a:r>
              <a:rPr lang="pt-BR" sz="2800" dirty="0"/>
              <a:t>aceitar o Reino que Jesus trouxe, constrói a casa de sua vida sobre a rocha. Neste discurso, que começa com as bem-aventuranças, Jesus quer ensinar:</a:t>
            </a:r>
          </a:p>
        </p:txBody>
      </p:sp>
    </p:spTree>
    <p:extLst>
      <p:ext uri="{BB962C8B-B14F-4D97-AF65-F5344CB8AC3E}">
        <p14:creationId xmlns:p14="http://schemas.microsoft.com/office/powerpoint/2010/main" val="1081696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r>
              <a:rPr lang="pt-BR" dirty="0"/>
              <a:t>O espírito que deve animar os filhos do Reino (5,3-48) = </a:t>
            </a:r>
            <a:r>
              <a:rPr lang="pt-BR" dirty="0">
                <a:solidFill>
                  <a:srgbClr val="0070C0"/>
                </a:solidFill>
              </a:rPr>
              <a:t>a </a:t>
            </a:r>
            <a:r>
              <a:rPr lang="pt-BR" dirty="0" smtClean="0">
                <a:solidFill>
                  <a:srgbClr val="0070C0"/>
                </a:solidFill>
              </a:rPr>
              <a:t>benignidade</a:t>
            </a:r>
          </a:p>
          <a:p>
            <a:r>
              <a:rPr lang="pt-BR" dirty="0" smtClean="0"/>
              <a:t>O </a:t>
            </a:r>
            <a:r>
              <a:rPr lang="pt-BR" dirty="0"/>
              <a:t>espírito com o qual eles devem cumprir as leis religiosas (6,1-18) = </a:t>
            </a:r>
            <a:r>
              <a:rPr lang="pt-BR" dirty="0">
                <a:solidFill>
                  <a:srgbClr val="0070C0"/>
                </a:solidFill>
              </a:rPr>
              <a:t>a sinceridade </a:t>
            </a:r>
            <a:r>
              <a:rPr lang="pt-BR" dirty="0" smtClean="0">
                <a:solidFill>
                  <a:srgbClr val="0070C0"/>
                </a:solidFill>
              </a:rPr>
              <a:t>interior</a:t>
            </a:r>
          </a:p>
          <a:p>
            <a:r>
              <a:rPr lang="pt-BR" dirty="0" smtClean="0"/>
              <a:t>O </a:t>
            </a:r>
            <a:r>
              <a:rPr lang="pt-BR" dirty="0"/>
              <a:t>desprendimento das riquezas (6,19-34</a:t>
            </a:r>
            <a:r>
              <a:rPr lang="pt-BR" dirty="0" smtClean="0"/>
              <a:t>)</a:t>
            </a:r>
          </a:p>
          <a:p>
            <a:r>
              <a:rPr lang="pt-BR" dirty="0" smtClean="0"/>
              <a:t>As </a:t>
            </a:r>
            <a:r>
              <a:rPr lang="pt-BR" dirty="0"/>
              <a:t>relações com o próximo (7,1-12) </a:t>
            </a:r>
            <a:r>
              <a:rPr lang="pt-BR" dirty="0">
                <a:solidFill>
                  <a:srgbClr val="0070C0"/>
                </a:solidFill>
              </a:rPr>
              <a:t>= a </a:t>
            </a:r>
            <a:r>
              <a:rPr lang="pt-BR" dirty="0" smtClean="0">
                <a:solidFill>
                  <a:srgbClr val="0070C0"/>
                </a:solidFill>
              </a:rPr>
              <a:t>bondade</a:t>
            </a:r>
          </a:p>
          <a:p>
            <a:r>
              <a:rPr lang="pt-BR" dirty="0" smtClean="0"/>
              <a:t>A </a:t>
            </a:r>
            <a:r>
              <a:rPr lang="pt-BR" dirty="0"/>
              <a:t>necessidade de entrar no Reino por uma decisão que transforme a vida (7,13-27) </a:t>
            </a:r>
            <a:r>
              <a:rPr lang="pt-BR" dirty="0">
                <a:solidFill>
                  <a:srgbClr val="0070C0"/>
                </a:solidFill>
              </a:rPr>
              <a:t>= a radicalidade sincera</a:t>
            </a:r>
          </a:p>
        </p:txBody>
      </p:sp>
    </p:spTree>
    <p:extLst>
      <p:ext uri="{BB962C8B-B14F-4D97-AF65-F5344CB8AC3E}">
        <p14:creationId xmlns:p14="http://schemas.microsoft.com/office/powerpoint/2010/main" val="1326969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74638"/>
            <a:ext cx="8784976" cy="1498178"/>
          </a:xfrm>
        </p:spPr>
        <p:txBody>
          <a:bodyPr>
            <a:noAutofit/>
          </a:bodyPr>
          <a:lstStyle/>
          <a:p>
            <a:r>
              <a:rPr lang="pt-BR" sz="3600" b="1" dirty="0">
                <a:solidFill>
                  <a:srgbClr val="FF0000"/>
                </a:solidFill>
              </a:rPr>
              <a:t>Estudo da Parte V: </a:t>
            </a:r>
            <a:r>
              <a:rPr lang="pt-BR" sz="3600" dirty="0" smtClean="0"/>
              <a:t/>
            </a:r>
            <a:br>
              <a:rPr lang="pt-BR" sz="3600" dirty="0" smtClean="0"/>
            </a:br>
            <a:r>
              <a:rPr lang="pt-BR" sz="3600" b="1" dirty="0" smtClean="0">
                <a:solidFill>
                  <a:srgbClr val="00B050"/>
                </a:solidFill>
              </a:rPr>
              <a:t>O </a:t>
            </a:r>
            <a:r>
              <a:rPr lang="pt-BR" sz="3600" b="1" dirty="0">
                <a:solidFill>
                  <a:srgbClr val="00B050"/>
                </a:solidFill>
              </a:rPr>
              <a:t>advento próximo do Reino dos </a:t>
            </a:r>
            <a:r>
              <a:rPr lang="pt-BR" sz="3600" b="1" dirty="0" smtClean="0">
                <a:solidFill>
                  <a:srgbClr val="00B050"/>
                </a:solidFill>
              </a:rPr>
              <a:t>Céus</a:t>
            </a:r>
            <a:br>
              <a:rPr lang="pt-BR" sz="3600" b="1" dirty="0" smtClean="0">
                <a:solidFill>
                  <a:srgbClr val="00B050"/>
                </a:solidFill>
              </a:rPr>
            </a:br>
            <a:r>
              <a:rPr lang="pt-BR" sz="3600" dirty="0"/>
              <a:t> </a:t>
            </a:r>
            <a:r>
              <a:rPr lang="pt-BR" sz="3600" dirty="0" smtClean="0"/>
              <a:t>                                                         </a:t>
            </a:r>
            <a:r>
              <a:rPr lang="pt-BR" sz="3600" dirty="0"/>
              <a:t>(</a:t>
            </a:r>
            <a:r>
              <a:rPr lang="pt-BR" sz="3600" dirty="0" err="1"/>
              <a:t>Mt</a:t>
            </a:r>
            <a:r>
              <a:rPr lang="pt-BR" sz="3600" dirty="0"/>
              <a:t> 19 - 25)</a:t>
            </a:r>
          </a:p>
        </p:txBody>
      </p:sp>
      <p:sp>
        <p:nvSpPr>
          <p:cNvPr id="3" name="Espaço Reservado para Conteúdo 2"/>
          <p:cNvSpPr>
            <a:spLocks noGrp="1"/>
          </p:cNvSpPr>
          <p:nvPr>
            <p:ph idx="1"/>
          </p:nvPr>
        </p:nvSpPr>
        <p:spPr>
          <a:xfrm>
            <a:off x="457200" y="2132856"/>
            <a:ext cx="8229600" cy="3993307"/>
          </a:xfrm>
        </p:spPr>
        <p:txBody>
          <a:bodyPr/>
          <a:lstStyle/>
          <a:p>
            <a:r>
              <a:rPr lang="pt-BR" dirty="0"/>
              <a:t>Esta parte (A1) está ligada à parte I (A): o Reino dos Céus que Jesus promulgou no início de sua pregação, ele agora vai realizá-lo efetivamente: com ele o Reino virá em plenitude!</a:t>
            </a:r>
          </a:p>
        </p:txBody>
      </p:sp>
    </p:spTree>
    <p:extLst>
      <p:ext uri="{BB962C8B-B14F-4D97-AF65-F5344CB8AC3E}">
        <p14:creationId xmlns:p14="http://schemas.microsoft.com/office/powerpoint/2010/main" val="2475333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796950"/>
          </a:xfrm>
        </p:spPr>
        <p:txBody>
          <a:bodyPr/>
          <a:lstStyle/>
          <a:p>
            <a:r>
              <a:rPr lang="pt-BR" dirty="0">
                <a:solidFill>
                  <a:srgbClr val="0070C0"/>
                </a:solidFill>
              </a:rPr>
              <a:t>a) Parte narrativa (19,1 – 23,39)</a:t>
            </a:r>
          </a:p>
        </p:txBody>
      </p:sp>
      <p:sp>
        <p:nvSpPr>
          <p:cNvPr id="3" name="Espaço Reservado para Conteúdo 2"/>
          <p:cNvSpPr>
            <a:spLocks noGrp="1"/>
          </p:cNvSpPr>
          <p:nvPr>
            <p:ph idx="1"/>
          </p:nvPr>
        </p:nvSpPr>
        <p:spPr>
          <a:xfrm>
            <a:off x="179512" y="1196752"/>
            <a:ext cx="8784976" cy="5472608"/>
          </a:xfrm>
        </p:spPr>
        <p:txBody>
          <a:bodyPr>
            <a:noAutofit/>
          </a:bodyPr>
          <a:lstStyle/>
          <a:p>
            <a:r>
              <a:rPr lang="pt-BR" sz="1800" dirty="0"/>
              <a:t>No primeiro bloco desta parte Mateus procura apresentar palavras e gestos de Jesus que mostram o quanto o Reino é exigente</a:t>
            </a:r>
            <a:r>
              <a:rPr lang="pt-BR" sz="1800" dirty="0" smtClean="0"/>
              <a:t>:</a:t>
            </a:r>
          </a:p>
          <a:p>
            <a:r>
              <a:rPr lang="pt-BR" sz="2400" dirty="0"/>
              <a:t>a questão do divórcio (19,1-9), o celibato (19,10-12), a necessidade de ser como as crianças (19,13-15), a necessidade de deixar tudo pelo Reino (19,16-30), a necessidade de fazer tudo isso por amor de Deus e não por interesse mesquinho (20,1-16), a necessidade de estar com Jesus na sua provação, seguindo-o sempre (20,17-34). </a:t>
            </a:r>
            <a:endParaRPr lang="pt-BR" sz="2400" dirty="0" smtClean="0"/>
          </a:p>
          <a:p>
            <a:r>
              <a:rPr lang="pt-BR" sz="2400" dirty="0" smtClean="0"/>
              <a:t>Outro </a:t>
            </a:r>
            <a:r>
              <a:rPr lang="pt-BR" sz="2400" dirty="0"/>
              <a:t>tema importante é a polêmica de Jesus com Israel que, recusando Jesus recusa o Reino e se tornará estéril (21 – 22). Finalmente, Jesus censura os escribas e fariseus que se sentaram “na cátedra de Moisés” (23,2), cátedra que é de Jesus! </a:t>
            </a:r>
            <a:endParaRPr lang="pt-BR" sz="2400" dirty="0" smtClean="0"/>
          </a:p>
          <a:p>
            <a:r>
              <a:rPr lang="pt-BR" sz="2000" dirty="0" smtClean="0"/>
              <a:t>Aí </a:t>
            </a:r>
            <a:r>
              <a:rPr lang="pt-BR" sz="2000" dirty="0"/>
              <a:t>Jesus </a:t>
            </a:r>
            <a:r>
              <a:rPr lang="pt-BR" sz="2000" dirty="0" err="1"/>
              <a:t>lança-lhes</a:t>
            </a:r>
            <a:r>
              <a:rPr lang="pt-BR" sz="2000" dirty="0"/>
              <a:t> oito “ais”, em contraposição às oito bem-aventuranças: a mensagem é clara: diante do Reino, é necessário escolher entre a bênção e a maldição. Jesus faz o que Moisés fez com Israel (cf. </a:t>
            </a:r>
            <a:r>
              <a:rPr lang="pt-BR" sz="2000" dirty="0" err="1"/>
              <a:t>Dt</a:t>
            </a:r>
            <a:r>
              <a:rPr lang="pt-BR" sz="2000" dirty="0"/>
              <a:t> 28,1-46; 11,29; </a:t>
            </a:r>
            <a:r>
              <a:rPr lang="pt-BR" sz="2000" dirty="0" err="1"/>
              <a:t>Js</a:t>
            </a:r>
            <a:r>
              <a:rPr lang="pt-BR" sz="2000" dirty="0"/>
              <a:t> 8,32-35).</a:t>
            </a:r>
          </a:p>
        </p:txBody>
      </p:sp>
    </p:spTree>
    <p:extLst>
      <p:ext uri="{BB962C8B-B14F-4D97-AF65-F5344CB8AC3E}">
        <p14:creationId xmlns:p14="http://schemas.microsoft.com/office/powerpoint/2010/main" val="3905625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435280" cy="1143000"/>
          </a:xfrm>
        </p:spPr>
        <p:txBody>
          <a:bodyPr>
            <a:normAutofit fontScale="90000"/>
          </a:bodyPr>
          <a:lstStyle/>
          <a:p>
            <a:r>
              <a:rPr lang="pt-BR" dirty="0" smtClean="0">
                <a:solidFill>
                  <a:srgbClr val="0070C0"/>
                </a:solidFill>
              </a:rPr>
              <a:t>b) O </a:t>
            </a:r>
            <a:r>
              <a:rPr lang="pt-BR" dirty="0">
                <a:solidFill>
                  <a:srgbClr val="0070C0"/>
                </a:solidFill>
              </a:rPr>
              <a:t>Discurso Escatológico </a:t>
            </a:r>
            <a:r>
              <a:rPr lang="pt-BR" sz="4000" dirty="0">
                <a:solidFill>
                  <a:srgbClr val="0070C0"/>
                </a:solidFill>
              </a:rPr>
              <a:t>(24,1 – 25,46)</a:t>
            </a:r>
            <a:endParaRPr lang="pt-BR" dirty="0">
              <a:solidFill>
                <a:srgbClr val="0070C0"/>
              </a:solidFill>
            </a:endParaRPr>
          </a:p>
        </p:txBody>
      </p:sp>
      <p:sp>
        <p:nvSpPr>
          <p:cNvPr id="3" name="Espaço Reservado para Conteúdo 2"/>
          <p:cNvSpPr>
            <a:spLocks noGrp="1"/>
          </p:cNvSpPr>
          <p:nvPr>
            <p:ph idx="1"/>
          </p:nvPr>
        </p:nvSpPr>
        <p:spPr>
          <a:xfrm>
            <a:off x="107504" y="1556792"/>
            <a:ext cx="8856984" cy="5112568"/>
          </a:xfrm>
        </p:spPr>
        <p:txBody>
          <a:bodyPr>
            <a:normAutofit fontScale="92500" lnSpcReduction="20000"/>
          </a:bodyPr>
          <a:lstStyle/>
          <a:p>
            <a:r>
              <a:rPr lang="pt-BR" dirty="0">
                <a:solidFill>
                  <a:srgbClr val="0070C0"/>
                </a:solidFill>
              </a:rPr>
              <a:t>usa o estilo apocalíptico, </a:t>
            </a:r>
            <a:r>
              <a:rPr lang="pt-BR" dirty="0" smtClean="0"/>
              <a:t>na linguagem simbólica, isto </a:t>
            </a:r>
            <a:r>
              <a:rPr lang="pt-BR" dirty="0"/>
              <a:t>é, fala do aparição final do Reino usando imagens fortes como num quadro pintado com tintas bem berrantes, para chamar atenção! </a:t>
            </a:r>
            <a:endParaRPr lang="pt-BR" dirty="0" smtClean="0"/>
          </a:p>
          <a:p>
            <a:r>
              <a:rPr lang="pt-BR" dirty="0"/>
              <a:t>aqui Mateus mistura dois tipos de palavras de Jesus: um </a:t>
            </a:r>
            <a:r>
              <a:rPr lang="pt-BR" dirty="0">
                <a:solidFill>
                  <a:srgbClr val="0070C0"/>
                </a:solidFill>
              </a:rPr>
              <a:t>sobre a destruição de Jerusalém </a:t>
            </a:r>
            <a:r>
              <a:rPr lang="pt-BR" dirty="0"/>
              <a:t>e outro sobre o fim dos tempos: a destruição de Jerusalém, que acontecerá logo [“esta geração não passará sem que tudo isso aconteça” </a:t>
            </a:r>
            <a:r>
              <a:rPr lang="pt-BR" sz="2600" dirty="0"/>
              <a:t>(24,34)] </a:t>
            </a:r>
            <a:r>
              <a:rPr lang="pt-BR" dirty="0"/>
              <a:t>é um sinal, um prenúncio do final dos tempos, que acontecerá “numa hora em que não pensais” (24,44), pois “daquele Dia e da Hora, ninguém sabe, nem os anjos dos céus, nem o Filho, mas só o Pai” (24,36).</a:t>
            </a:r>
          </a:p>
        </p:txBody>
      </p:sp>
    </p:spTree>
    <p:extLst>
      <p:ext uri="{BB962C8B-B14F-4D97-AF65-F5344CB8AC3E}">
        <p14:creationId xmlns:p14="http://schemas.microsoft.com/office/powerpoint/2010/main" val="1382519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260648"/>
            <a:ext cx="8435280" cy="6336704"/>
          </a:xfrm>
        </p:spPr>
        <p:txBody>
          <a:bodyPr>
            <a:normAutofit fontScale="92500" lnSpcReduction="20000"/>
          </a:bodyPr>
          <a:lstStyle/>
          <a:p>
            <a:r>
              <a:rPr lang="pt-BR" dirty="0">
                <a:solidFill>
                  <a:srgbClr val="0070C0"/>
                </a:solidFill>
              </a:rPr>
              <a:t>o apelo à vigilância: </a:t>
            </a:r>
            <a:r>
              <a:rPr lang="pt-BR" dirty="0"/>
              <a:t>contra os falsos profetas e falsos messias (24,4-5), </a:t>
            </a:r>
            <a:r>
              <a:rPr lang="pt-BR" dirty="0" smtClean="0"/>
              <a:t>contra </a:t>
            </a:r>
            <a:r>
              <a:rPr lang="pt-BR" dirty="0"/>
              <a:t>a apostasia e o esfriamento da fé (24,9-14.37-44). Jesus previne que o caminho não é fácil, mas quem perseverar será salvo (24,13)! </a:t>
            </a:r>
            <a:endParaRPr lang="pt-BR" dirty="0" smtClean="0"/>
          </a:p>
          <a:p>
            <a:r>
              <a:rPr lang="pt-BR" dirty="0" smtClean="0">
                <a:solidFill>
                  <a:srgbClr val="FF0000"/>
                </a:solidFill>
              </a:rPr>
              <a:t>As 4 </a:t>
            </a:r>
            <a:r>
              <a:rPr lang="pt-BR" dirty="0">
                <a:solidFill>
                  <a:srgbClr val="FF0000"/>
                </a:solidFill>
              </a:rPr>
              <a:t>parábolas </a:t>
            </a:r>
            <a:r>
              <a:rPr lang="pt-BR" dirty="0"/>
              <a:t>que Mateus coloca neste Discurso mostram bem isto:</a:t>
            </a:r>
          </a:p>
          <a:p>
            <a:pPr marL="0" indent="0">
              <a:buNone/>
            </a:pPr>
            <a:r>
              <a:rPr lang="pt-BR" dirty="0" smtClean="0">
                <a:solidFill>
                  <a:srgbClr val="FF0000"/>
                </a:solidFill>
              </a:rPr>
              <a:t>1</a:t>
            </a:r>
            <a:r>
              <a:rPr lang="pt-BR" dirty="0" smtClean="0"/>
              <a:t>. A </a:t>
            </a:r>
            <a:r>
              <a:rPr lang="pt-BR" dirty="0"/>
              <a:t>parábola da figueira (24,32-36): </a:t>
            </a:r>
            <a:r>
              <a:rPr lang="pt-BR" sz="3000" i="1" dirty="0">
                <a:solidFill>
                  <a:srgbClr val="0070C0"/>
                </a:solidFill>
              </a:rPr>
              <a:t>necessidade de estar atentos aos sinais do Reino</a:t>
            </a:r>
            <a:r>
              <a:rPr lang="pt-BR" dirty="0"/>
              <a:t/>
            </a:r>
            <a:br>
              <a:rPr lang="pt-BR" dirty="0"/>
            </a:br>
            <a:r>
              <a:rPr lang="pt-BR" dirty="0" smtClean="0">
                <a:solidFill>
                  <a:srgbClr val="FF0000"/>
                </a:solidFill>
              </a:rPr>
              <a:t>2. </a:t>
            </a:r>
            <a:r>
              <a:rPr lang="pt-BR" dirty="0" smtClean="0"/>
              <a:t>A </a:t>
            </a:r>
            <a:r>
              <a:rPr lang="pt-BR" dirty="0"/>
              <a:t>parábola do mordomo (24,45-51):</a:t>
            </a:r>
            <a:r>
              <a:rPr lang="pt-BR" sz="3000" i="1" dirty="0"/>
              <a:t> </a:t>
            </a:r>
            <a:r>
              <a:rPr lang="pt-BR" sz="3000" i="1" dirty="0">
                <a:solidFill>
                  <a:srgbClr val="0070C0"/>
                </a:solidFill>
              </a:rPr>
              <a:t>n</a:t>
            </a:r>
            <a:r>
              <a:rPr lang="pt-BR" i="1" dirty="0">
                <a:solidFill>
                  <a:srgbClr val="0070C0"/>
                </a:solidFill>
              </a:rPr>
              <a:t>ecessidade da fidelidade esperançosa</a:t>
            </a:r>
            <a:r>
              <a:rPr lang="pt-BR" dirty="0"/>
              <a:t/>
            </a:r>
            <a:br>
              <a:rPr lang="pt-BR" dirty="0"/>
            </a:br>
            <a:r>
              <a:rPr lang="pt-BR" dirty="0" smtClean="0">
                <a:solidFill>
                  <a:srgbClr val="FF0000"/>
                </a:solidFill>
              </a:rPr>
              <a:t>3</a:t>
            </a:r>
            <a:r>
              <a:rPr lang="pt-BR" dirty="0" smtClean="0"/>
              <a:t>. A </a:t>
            </a:r>
            <a:r>
              <a:rPr lang="pt-BR" dirty="0"/>
              <a:t>parábola das virgens (25,1-12): </a:t>
            </a:r>
            <a:r>
              <a:rPr lang="pt-BR" sz="3000" i="1" dirty="0">
                <a:solidFill>
                  <a:srgbClr val="0070C0"/>
                </a:solidFill>
              </a:rPr>
              <a:t>necessidade de vigiar</a:t>
            </a:r>
            <a:r>
              <a:rPr lang="pt-BR" dirty="0"/>
              <a:t/>
            </a:r>
            <a:br>
              <a:rPr lang="pt-BR" dirty="0"/>
            </a:br>
            <a:r>
              <a:rPr lang="pt-BR" dirty="0" smtClean="0">
                <a:solidFill>
                  <a:srgbClr val="FF0000"/>
                </a:solidFill>
              </a:rPr>
              <a:t>4. </a:t>
            </a:r>
            <a:r>
              <a:rPr lang="pt-BR" dirty="0" smtClean="0"/>
              <a:t>A </a:t>
            </a:r>
            <a:r>
              <a:rPr lang="pt-BR" dirty="0"/>
              <a:t>parábola dos talentos (25,14-30): </a:t>
            </a:r>
            <a:r>
              <a:rPr lang="pt-BR" sz="3000" i="1" dirty="0">
                <a:solidFill>
                  <a:srgbClr val="0070C0"/>
                </a:solidFill>
              </a:rPr>
              <a:t>necessidade de trabalhar pelo Reino</a:t>
            </a:r>
          </a:p>
          <a:p>
            <a:endParaRPr lang="pt-BR" dirty="0"/>
          </a:p>
        </p:txBody>
      </p:sp>
    </p:spTree>
    <p:extLst>
      <p:ext uri="{BB962C8B-B14F-4D97-AF65-F5344CB8AC3E}">
        <p14:creationId xmlns:p14="http://schemas.microsoft.com/office/powerpoint/2010/main" val="3567695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Tudo isto se completa no quadro impressionante do último julgamento: nossa atitude diante de Jesus e de seu Reino decidirão nossa sorte eterna. Mas nossa atitude diante de Jesus passa por nosso comportamento em relação aos irmãos (25,31-46)!</a:t>
            </a:r>
          </a:p>
        </p:txBody>
      </p:sp>
    </p:spTree>
    <p:extLst>
      <p:ext uri="{BB962C8B-B14F-4D97-AF65-F5344CB8AC3E}">
        <p14:creationId xmlns:p14="http://schemas.microsoft.com/office/powerpoint/2010/main" val="2050159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a:solidFill>
                  <a:srgbClr val="FF0000"/>
                </a:solidFill>
              </a:rPr>
              <a:t>Estudo da parte II: </a:t>
            </a:r>
            <a:r>
              <a:rPr lang="pt-BR" sz="4000" dirty="0" smtClean="0">
                <a:solidFill>
                  <a:srgbClr val="FF0000"/>
                </a:solidFill>
              </a:rPr>
              <a:t/>
            </a:r>
            <a:br>
              <a:rPr lang="pt-BR" sz="4000" dirty="0" smtClean="0">
                <a:solidFill>
                  <a:srgbClr val="FF0000"/>
                </a:solidFill>
              </a:rPr>
            </a:br>
            <a:r>
              <a:rPr lang="pt-BR" sz="4000" dirty="0" smtClean="0">
                <a:solidFill>
                  <a:srgbClr val="FF0000"/>
                </a:solidFill>
              </a:rPr>
              <a:t>A </a:t>
            </a:r>
            <a:r>
              <a:rPr lang="pt-BR" sz="4000" dirty="0">
                <a:solidFill>
                  <a:srgbClr val="FF0000"/>
                </a:solidFill>
              </a:rPr>
              <a:t>pregação do Reino dos céus </a:t>
            </a:r>
            <a:r>
              <a:rPr lang="pt-BR" sz="3100" dirty="0">
                <a:solidFill>
                  <a:srgbClr val="FF0000"/>
                </a:solidFill>
              </a:rPr>
              <a:t>(</a:t>
            </a:r>
            <a:r>
              <a:rPr lang="pt-BR" sz="3100" dirty="0" err="1">
                <a:solidFill>
                  <a:srgbClr val="FF0000"/>
                </a:solidFill>
              </a:rPr>
              <a:t>Mt</a:t>
            </a:r>
            <a:r>
              <a:rPr lang="pt-BR" sz="3100" dirty="0">
                <a:solidFill>
                  <a:srgbClr val="FF0000"/>
                </a:solidFill>
              </a:rPr>
              <a:t> 8 – 10</a:t>
            </a:r>
            <a:r>
              <a:rPr lang="pt-BR" sz="3600" dirty="0"/>
              <a:t>)</a:t>
            </a:r>
            <a:endParaRPr lang="pt-BR" dirty="0"/>
          </a:p>
        </p:txBody>
      </p:sp>
      <p:sp>
        <p:nvSpPr>
          <p:cNvPr id="3" name="Espaço Reservado para Conteúdo 2"/>
          <p:cNvSpPr>
            <a:spLocks noGrp="1"/>
          </p:cNvSpPr>
          <p:nvPr>
            <p:ph idx="1"/>
          </p:nvPr>
        </p:nvSpPr>
        <p:spPr/>
        <p:txBody>
          <a:bodyPr>
            <a:normAutofit/>
          </a:bodyPr>
          <a:lstStyle/>
          <a:p>
            <a:r>
              <a:rPr lang="pt-BR" sz="2800" dirty="0"/>
              <a:t>Mateus reúne muito de quanto Jesus fez e disse sobre a missão de anunciar o Reino</a:t>
            </a:r>
            <a:r>
              <a:rPr lang="pt-BR" sz="2800" dirty="0" smtClean="0"/>
              <a:t>.</a:t>
            </a:r>
          </a:p>
          <a:p>
            <a:endParaRPr lang="pt-BR" sz="2800" dirty="0" smtClean="0">
              <a:solidFill>
                <a:srgbClr val="0070C0"/>
              </a:solidFill>
            </a:endParaRPr>
          </a:p>
          <a:p>
            <a:r>
              <a:rPr lang="pt-BR" b="1" dirty="0">
                <a:solidFill>
                  <a:srgbClr val="0070C0"/>
                </a:solidFill>
              </a:rPr>
              <a:t>a) Parte narrativa (8,1 – 9,38</a:t>
            </a:r>
            <a:r>
              <a:rPr lang="pt-BR" b="1" dirty="0" smtClean="0">
                <a:solidFill>
                  <a:srgbClr val="0070C0"/>
                </a:solidFill>
              </a:rPr>
              <a:t>)</a:t>
            </a:r>
          </a:p>
          <a:p>
            <a:pPr marL="0" indent="0">
              <a:buNone/>
            </a:pPr>
            <a:r>
              <a:rPr lang="pt-BR" sz="2800" dirty="0" smtClean="0"/>
              <a:t>Aqui Mateus deseja mostrar o que deve fazer e como deve agir e sentir aquele que é ministro do Reino:</a:t>
            </a:r>
            <a:endParaRPr lang="pt-BR" sz="2800" dirty="0"/>
          </a:p>
        </p:txBody>
      </p:sp>
    </p:spTree>
    <p:extLst>
      <p:ext uri="{BB962C8B-B14F-4D97-AF65-F5344CB8AC3E}">
        <p14:creationId xmlns:p14="http://schemas.microsoft.com/office/powerpoint/2010/main" val="3780332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20688"/>
            <a:ext cx="8229600" cy="5505475"/>
          </a:xfrm>
        </p:spPr>
        <p:txBody>
          <a:bodyPr>
            <a:normAutofit lnSpcReduction="10000"/>
          </a:bodyPr>
          <a:lstStyle/>
          <a:p>
            <a:r>
              <a:rPr lang="pt-BR" dirty="0" smtClean="0"/>
              <a:t>O </a:t>
            </a:r>
            <a:r>
              <a:rPr lang="pt-BR" dirty="0"/>
              <a:t>modelo de pregação é o próprio Jesus: ele </a:t>
            </a:r>
            <a:r>
              <a:rPr lang="pt-BR" dirty="0">
                <a:solidFill>
                  <a:srgbClr val="0070C0"/>
                </a:solidFill>
              </a:rPr>
              <a:t>é compassivo</a:t>
            </a:r>
            <a:r>
              <a:rPr lang="pt-BR" dirty="0"/>
              <a:t> com o leproso e a </a:t>
            </a:r>
            <a:r>
              <a:rPr lang="pt-BR" dirty="0" err="1"/>
              <a:t>hemorroíssa</a:t>
            </a:r>
            <a:r>
              <a:rPr lang="pt-BR" dirty="0"/>
              <a:t>, </a:t>
            </a:r>
            <a:endParaRPr lang="pt-BR" dirty="0" smtClean="0"/>
          </a:p>
          <a:p>
            <a:r>
              <a:rPr lang="pt-BR" dirty="0" smtClean="0">
                <a:solidFill>
                  <a:srgbClr val="0070C0"/>
                </a:solidFill>
              </a:rPr>
              <a:t>aberto </a:t>
            </a:r>
            <a:r>
              <a:rPr lang="pt-BR" dirty="0">
                <a:solidFill>
                  <a:srgbClr val="0070C0"/>
                </a:solidFill>
              </a:rPr>
              <a:t>a todos</a:t>
            </a:r>
            <a:r>
              <a:rPr lang="pt-BR" dirty="0"/>
              <a:t>, como foi ao centurião e ao pecador Mateus, ele tem </a:t>
            </a:r>
            <a:r>
              <a:rPr lang="pt-BR" dirty="0">
                <a:solidFill>
                  <a:srgbClr val="0070C0"/>
                </a:solidFill>
              </a:rPr>
              <a:t>pena de todos</a:t>
            </a:r>
            <a:r>
              <a:rPr lang="pt-BR" dirty="0"/>
              <a:t>: não é frio, legalista, indiferente e distante! </a:t>
            </a:r>
            <a:endParaRPr lang="pt-BR" dirty="0" smtClean="0"/>
          </a:p>
          <a:p>
            <a:endParaRPr lang="pt-BR" dirty="0"/>
          </a:p>
          <a:p>
            <a:r>
              <a:rPr lang="pt-BR" dirty="0" smtClean="0"/>
              <a:t>O </a:t>
            </a:r>
            <a:r>
              <a:rPr lang="pt-BR" dirty="0"/>
              <a:t>evangelista apresenta </a:t>
            </a:r>
            <a:r>
              <a:rPr lang="pt-BR" dirty="0">
                <a:solidFill>
                  <a:srgbClr val="0070C0"/>
                </a:solidFill>
              </a:rPr>
              <a:t>uma série de dez milagres</a:t>
            </a:r>
            <a:r>
              <a:rPr lang="pt-BR" dirty="0"/>
              <a:t>, apresentando-os, portanto, como sinais que acompanharão a pregação do Reino – é este o sentido dos milagres nos evangelhos: são sinais!</a:t>
            </a:r>
          </a:p>
        </p:txBody>
      </p:sp>
    </p:spTree>
    <p:extLst>
      <p:ext uri="{BB962C8B-B14F-4D97-AF65-F5344CB8AC3E}">
        <p14:creationId xmlns:p14="http://schemas.microsoft.com/office/powerpoint/2010/main" val="132700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782960"/>
          </a:xfrm>
        </p:spPr>
        <p:txBody>
          <a:bodyPr>
            <a:normAutofit/>
          </a:bodyPr>
          <a:lstStyle/>
          <a:p>
            <a:r>
              <a:rPr lang="pt-BR" sz="3600" b="1" dirty="0">
                <a:solidFill>
                  <a:srgbClr val="0070C0"/>
                </a:solidFill>
              </a:rPr>
              <a:t>b) O Discurso sobe a Missão (10,1-42)</a:t>
            </a:r>
          </a:p>
        </p:txBody>
      </p:sp>
      <p:sp>
        <p:nvSpPr>
          <p:cNvPr id="3" name="Espaço Reservado para Conteúdo 2"/>
          <p:cNvSpPr>
            <a:spLocks noGrp="1"/>
          </p:cNvSpPr>
          <p:nvPr>
            <p:ph idx="1"/>
          </p:nvPr>
        </p:nvSpPr>
        <p:spPr>
          <a:xfrm>
            <a:off x="323528" y="1196752"/>
            <a:ext cx="8640960" cy="5472608"/>
          </a:xfrm>
        </p:spPr>
        <p:txBody>
          <a:bodyPr>
            <a:normAutofit fontScale="85000" lnSpcReduction="10000"/>
          </a:bodyPr>
          <a:lstStyle/>
          <a:p>
            <a:r>
              <a:rPr lang="pt-BR" dirty="0"/>
              <a:t>Jesus chama os Doze e os envia: deles nascerá a Igreja</a:t>
            </a:r>
            <a:r>
              <a:rPr lang="pt-BR" dirty="0" smtClean="0"/>
              <a:t>!</a:t>
            </a:r>
          </a:p>
          <a:p>
            <a:pPr marL="0" indent="0">
              <a:buNone/>
            </a:pPr>
            <a:r>
              <a:rPr lang="pt-BR" dirty="0"/>
              <a:t>• eles devem pregar a todos e a todos levar a paz do Reino (aqui Jesus manda pregar somente a Israel (10,5-7); </a:t>
            </a:r>
            <a:endParaRPr lang="pt-BR" dirty="0" smtClean="0"/>
          </a:p>
          <a:p>
            <a:pPr marL="0" indent="0">
              <a:buNone/>
            </a:pPr>
            <a:r>
              <a:rPr lang="pt-BR" dirty="0" smtClean="0"/>
              <a:t>depois </a:t>
            </a:r>
            <a:r>
              <a:rPr lang="pt-BR" dirty="0"/>
              <a:t>da ressurreição mandará a todo o mundo (28,19-20). </a:t>
            </a:r>
            <a:endParaRPr lang="pt-BR" dirty="0" smtClean="0"/>
          </a:p>
          <a:p>
            <a:pPr marL="0" indent="0">
              <a:buNone/>
            </a:pPr>
            <a:r>
              <a:rPr lang="pt-BR" dirty="0" smtClean="0"/>
              <a:t>Todos </a:t>
            </a:r>
            <a:r>
              <a:rPr lang="pt-BR" dirty="0"/>
              <a:t>serão julgados pela atitude diante dos enviados de Jesus (10,5-16)</a:t>
            </a:r>
            <a:r>
              <a:rPr lang="pt-BR" dirty="0" smtClean="0"/>
              <a:t/>
            </a:r>
            <a:br>
              <a:rPr lang="pt-BR" dirty="0" smtClean="0"/>
            </a:br>
            <a:r>
              <a:rPr lang="pt-BR" dirty="0"/>
              <a:t>• os missionários serão sinal de contradição, como Jesus (10,17-25)</a:t>
            </a:r>
            <a:r>
              <a:rPr lang="pt-BR" dirty="0" smtClean="0"/>
              <a:t/>
            </a:r>
            <a:br>
              <a:rPr lang="pt-BR" dirty="0" smtClean="0"/>
            </a:br>
            <a:r>
              <a:rPr lang="pt-BR" dirty="0"/>
              <a:t>• não devem ser covardes nem medrosos (10,26-33)</a:t>
            </a:r>
            <a:r>
              <a:rPr lang="pt-BR" dirty="0" smtClean="0"/>
              <a:t/>
            </a:r>
            <a:br>
              <a:rPr lang="pt-BR" dirty="0" smtClean="0"/>
            </a:br>
            <a:r>
              <a:rPr lang="pt-BR" dirty="0"/>
              <a:t>• se Jesus é sinal de contradição, os discípulos também o serão e deverão segui-lo nisso (10,34-39)</a:t>
            </a:r>
            <a:r>
              <a:rPr lang="pt-BR" dirty="0" smtClean="0"/>
              <a:t/>
            </a:r>
            <a:br>
              <a:rPr lang="pt-BR" dirty="0" smtClean="0"/>
            </a:br>
            <a:r>
              <a:rPr lang="pt-BR" dirty="0"/>
              <a:t>• onde estiver um anunciador do Reino, aí estará o próprio Jesus (10,40-42)</a:t>
            </a:r>
          </a:p>
        </p:txBody>
      </p:sp>
    </p:spTree>
    <p:extLst>
      <p:ext uri="{BB962C8B-B14F-4D97-AF65-F5344CB8AC3E}">
        <p14:creationId xmlns:p14="http://schemas.microsoft.com/office/powerpoint/2010/main" val="302560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doVNsVebqMk/U9k4h_R4bDI/AAAAAAAAKAE/HrTA4hAJA5Y/s1600/8904017425_5038625139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9111147" cy="398612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303" y="4293096"/>
            <a:ext cx="8964488" cy="2448272"/>
          </a:xfrm>
        </p:spPr>
        <p:txBody>
          <a:bodyPr>
            <a:normAutofit fontScale="90000"/>
          </a:bodyPr>
          <a:lstStyle/>
          <a:p>
            <a:pPr algn="l"/>
            <a:r>
              <a:rPr lang="pt-BR" sz="3100" dirty="0" smtClean="0"/>
              <a:t/>
            </a:r>
            <a:br>
              <a:rPr lang="pt-BR" sz="3100" dirty="0" smtClean="0"/>
            </a:br>
            <a:r>
              <a:rPr lang="pt-BR" sz="3100" dirty="0" smtClean="0"/>
              <a:t/>
            </a:r>
            <a:br>
              <a:rPr lang="pt-BR" sz="3100" dirty="0" smtClean="0"/>
            </a:br>
            <a:r>
              <a:rPr lang="pt-BR" sz="3100" dirty="0" err="1" smtClean="0">
                <a:solidFill>
                  <a:srgbClr val="C00000"/>
                </a:solidFill>
              </a:rPr>
              <a:t>Ez</a:t>
            </a:r>
            <a:r>
              <a:rPr lang="pt-BR" sz="3100" dirty="0" smtClean="0">
                <a:solidFill>
                  <a:srgbClr val="C00000"/>
                </a:solidFill>
              </a:rPr>
              <a:t> 1,1-4;  </a:t>
            </a:r>
            <a:r>
              <a:rPr lang="pt-BR" sz="3600" dirty="0" err="1" smtClean="0">
                <a:solidFill>
                  <a:srgbClr val="FF0000"/>
                </a:solidFill>
              </a:rPr>
              <a:t>Ap</a:t>
            </a:r>
            <a:r>
              <a:rPr lang="pt-BR" sz="3600" dirty="0" smtClean="0">
                <a:solidFill>
                  <a:srgbClr val="FF0000"/>
                </a:solidFill>
              </a:rPr>
              <a:t> 4, 7  </a:t>
            </a:r>
            <a:r>
              <a:rPr lang="pt-BR" sz="3600" dirty="0" smtClean="0"/>
              <a:t>“</a:t>
            </a:r>
            <a:r>
              <a:rPr lang="pt-BR" sz="3100" dirty="0" smtClean="0"/>
              <a:t>Diante </a:t>
            </a:r>
            <a:r>
              <a:rPr lang="pt-BR" sz="3100" dirty="0"/>
              <a:t>do trono e ao redor, quatro Animais vivos cheios de olhos na frente e atrás</a:t>
            </a:r>
            <a:r>
              <a:rPr lang="pt-BR" sz="3100" dirty="0" smtClean="0"/>
              <a:t>.</a:t>
            </a:r>
            <a:r>
              <a:rPr lang="pt-BR" sz="2800" dirty="0" smtClean="0"/>
              <a:t> </a:t>
            </a:r>
            <a:r>
              <a:rPr lang="pt-BR" sz="3100" dirty="0" smtClean="0"/>
              <a:t>O </a:t>
            </a:r>
            <a:r>
              <a:rPr lang="pt-BR" sz="3100" dirty="0"/>
              <a:t>primeiro animal vivo assemelhava-se a um leão; o segundo, a um touro; o terceiro tinha um rosto como o de um homem; e o quarto era semelhante a uma águia em pleno </a:t>
            </a:r>
            <a:r>
              <a:rPr lang="pt-BR" sz="3100" dirty="0" err="1" smtClean="0"/>
              <a:t>vôo</a:t>
            </a:r>
            <a:r>
              <a:rPr lang="pt-BR" sz="3100" dirty="0" smtClean="0"/>
              <a:t>”. </a:t>
            </a:r>
            <a:br>
              <a:rPr lang="pt-BR" sz="3100" dirty="0" smtClean="0"/>
            </a:br>
            <a:r>
              <a:rPr lang="pt-BR" sz="3100" dirty="0" smtClean="0"/>
              <a:t> </a:t>
            </a:r>
            <a:r>
              <a:rPr lang="pt-BR" dirty="0" smtClean="0"/>
              <a:t/>
            </a:r>
            <a:br>
              <a:rPr lang="pt-BR" dirty="0" smtClean="0"/>
            </a:br>
            <a:endParaRPr lang="pt-BR" dirty="0"/>
          </a:p>
        </p:txBody>
      </p:sp>
    </p:spTree>
    <p:extLst>
      <p:ext uri="{BB962C8B-B14F-4D97-AF65-F5344CB8AC3E}">
        <p14:creationId xmlns:p14="http://schemas.microsoft.com/office/powerpoint/2010/main" val="1526834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600" dirty="0">
                <a:solidFill>
                  <a:srgbClr val="FF0000"/>
                </a:solidFill>
              </a:rPr>
              <a:t> Estudo da parte IV: </a:t>
            </a:r>
            <a:r>
              <a:rPr lang="pt-BR" sz="3600" dirty="0" smtClean="0">
                <a:solidFill>
                  <a:srgbClr val="FF0000"/>
                </a:solidFill>
              </a:rPr>
              <a:t/>
            </a:r>
            <a:br>
              <a:rPr lang="pt-BR" sz="3600" dirty="0" smtClean="0">
                <a:solidFill>
                  <a:srgbClr val="FF0000"/>
                </a:solidFill>
              </a:rPr>
            </a:br>
            <a:r>
              <a:rPr lang="pt-BR" sz="3600" dirty="0" smtClean="0">
                <a:solidFill>
                  <a:srgbClr val="FF0000"/>
                </a:solidFill>
              </a:rPr>
              <a:t>A </a:t>
            </a:r>
            <a:r>
              <a:rPr lang="pt-BR" sz="3600" dirty="0">
                <a:solidFill>
                  <a:srgbClr val="FF0000"/>
                </a:solidFill>
              </a:rPr>
              <a:t>Igreja, primícias dos Reino dos céus </a:t>
            </a:r>
            <a:r>
              <a:rPr lang="pt-BR" sz="3200" dirty="0">
                <a:solidFill>
                  <a:srgbClr val="FF0000"/>
                </a:solidFill>
              </a:rPr>
              <a:t>(</a:t>
            </a:r>
            <a:r>
              <a:rPr lang="pt-BR" sz="3200" dirty="0" err="1">
                <a:solidFill>
                  <a:srgbClr val="FF0000"/>
                </a:solidFill>
              </a:rPr>
              <a:t>Mt</a:t>
            </a:r>
            <a:r>
              <a:rPr lang="pt-BR" sz="3200" dirty="0">
                <a:solidFill>
                  <a:srgbClr val="FF0000"/>
                </a:solidFill>
              </a:rPr>
              <a:t> 13,53 – 18)</a:t>
            </a:r>
            <a:endParaRPr lang="pt-BR" sz="3600" dirty="0">
              <a:solidFill>
                <a:srgbClr val="FF0000"/>
              </a:solidFill>
            </a:endParaRPr>
          </a:p>
        </p:txBody>
      </p:sp>
      <p:sp>
        <p:nvSpPr>
          <p:cNvPr id="3" name="Espaço Reservado para Conteúdo 2"/>
          <p:cNvSpPr>
            <a:spLocks noGrp="1"/>
          </p:cNvSpPr>
          <p:nvPr>
            <p:ph idx="1"/>
          </p:nvPr>
        </p:nvSpPr>
        <p:spPr>
          <a:xfrm>
            <a:off x="467544" y="2312277"/>
            <a:ext cx="8229600" cy="3420979"/>
          </a:xfrm>
        </p:spPr>
        <p:txBody>
          <a:bodyPr/>
          <a:lstStyle/>
          <a:p>
            <a:r>
              <a:rPr lang="pt-BR" dirty="0"/>
              <a:t>Mateus liga esta parte IV (B1) à parte II (B). A pregação dos Apóstolos dá origem à Igreja, início do Reino dos Céus: na Igreja o Reino já se faz presente como uma semente que um dia dará fruto!</a:t>
            </a:r>
          </a:p>
        </p:txBody>
      </p:sp>
    </p:spTree>
    <p:extLst>
      <p:ext uri="{BB962C8B-B14F-4D97-AF65-F5344CB8AC3E}">
        <p14:creationId xmlns:p14="http://schemas.microsoft.com/office/powerpoint/2010/main" val="3423165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8640960" cy="1282154"/>
          </a:xfrm>
        </p:spPr>
        <p:txBody>
          <a:bodyPr>
            <a:normAutofit/>
          </a:bodyPr>
          <a:lstStyle/>
          <a:p>
            <a:r>
              <a:rPr lang="pt-BR" sz="3600" dirty="0">
                <a:solidFill>
                  <a:srgbClr val="0070C0"/>
                </a:solidFill>
              </a:rPr>
              <a:t>a) Parte narrativa</a:t>
            </a:r>
            <a:r>
              <a:rPr lang="pt-BR" sz="3600" dirty="0"/>
              <a:t/>
            </a:r>
            <a:br>
              <a:rPr lang="pt-BR" sz="3600" dirty="0"/>
            </a:br>
            <a:r>
              <a:rPr lang="pt-BR" sz="1800" i="1" dirty="0"/>
              <a:t>Aqui Mateus reúne um material muito diverso, mas sempre em relação com a Igreja:</a:t>
            </a:r>
          </a:p>
        </p:txBody>
      </p:sp>
      <p:sp>
        <p:nvSpPr>
          <p:cNvPr id="3" name="Espaço Reservado para Conteúdo 2"/>
          <p:cNvSpPr>
            <a:spLocks noGrp="1"/>
          </p:cNvSpPr>
          <p:nvPr>
            <p:ph idx="1"/>
          </p:nvPr>
        </p:nvSpPr>
        <p:spPr>
          <a:xfrm>
            <a:off x="107504" y="1340768"/>
            <a:ext cx="9036496" cy="5301208"/>
          </a:xfrm>
        </p:spPr>
        <p:txBody>
          <a:bodyPr>
            <a:noAutofit/>
          </a:bodyPr>
          <a:lstStyle/>
          <a:p>
            <a:pPr marL="0" indent="0">
              <a:buNone/>
            </a:pPr>
            <a:r>
              <a:rPr lang="pt-BR" sz="2000" dirty="0"/>
              <a:t>• Jesus é rejeitado em Nazaré: ele formará uma nova Pátria, um novo Povo, a Igreja </a:t>
            </a:r>
            <a:r>
              <a:rPr lang="pt-BR" sz="1800" dirty="0"/>
              <a:t>(13,53-58)</a:t>
            </a:r>
            <a:r>
              <a:rPr lang="pt-BR" sz="2000" dirty="0" smtClean="0"/>
              <a:t/>
            </a:r>
            <a:br>
              <a:rPr lang="pt-BR" sz="2000" dirty="0" smtClean="0"/>
            </a:br>
            <a:r>
              <a:rPr lang="pt-BR" sz="2000" dirty="0"/>
              <a:t>• destino de João Batista já indica qual será o destino que o antigo Povo dará a Jesus </a:t>
            </a:r>
            <a:r>
              <a:rPr lang="pt-BR" sz="1800" dirty="0"/>
              <a:t>(14,1-12)</a:t>
            </a:r>
            <a:r>
              <a:rPr lang="pt-BR" sz="2000" dirty="0" smtClean="0"/>
              <a:t/>
            </a:r>
            <a:br>
              <a:rPr lang="pt-BR" sz="2000" dirty="0" smtClean="0"/>
            </a:br>
            <a:r>
              <a:rPr lang="pt-BR" sz="2000" dirty="0"/>
              <a:t>• As multiplicações dos pães mostra Jesus, novo Moisés, que alimentará com o novo maná (a Eucaristia) o novo Israel </a:t>
            </a:r>
            <a:r>
              <a:rPr lang="pt-BR" sz="1800" dirty="0"/>
              <a:t>(14,13-21; 32-3</a:t>
            </a:r>
            <a:r>
              <a:rPr lang="pt-BR" sz="2000" dirty="0"/>
              <a:t>9): os dois milagres mostram que a Igreja reunirá judeus e pagãos</a:t>
            </a:r>
            <a:r>
              <a:rPr lang="pt-BR" sz="2000" dirty="0" smtClean="0"/>
              <a:t/>
            </a:r>
            <a:br>
              <a:rPr lang="pt-BR" sz="2000" dirty="0" smtClean="0"/>
            </a:br>
            <a:r>
              <a:rPr lang="pt-BR" sz="2000" dirty="0"/>
              <a:t>• Aparece também o papel de Pedro: caminha sobre as águas e é feito pedra da Igreja </a:t>
            </a:r>
            <a:r>
              <a:rPr lang="pt-BR" sz="1800" dirty="0"/>
              <a:t>(14,22-34;16,13-20; 17,24-27</a:t>
            </a:r>
            <a:r>
              <a:rPr lang="pt-BR" sz="2000" dirty="0" smtClean="0"/>
              <a:t/>
            </a:r>
            <a:br>
              <a:rPr lang="pt-BR" sz="2000" dirty="0" smtClean="0"/>
            </a:br>
            <a:r>
              <a:rPr lang="pt-BR" sz="2000" dirty="0"/>
              <a:t>• Jesus realiza cura para os pagãos prenunciando a missão da Igreja e a conversão dos pagãos, que serão o novo Israel (</a:t>
            </a:r>
            <a:r>
              <a:rPr lang="pt-BR" sz="1800" dirty="0"/>
              <a:t>14,34-36; 15,21-28)</a:t>
            </a:r>
            <a:r>
              <a:rPr lang="pt-BR" sz="2000" dirty="0" smtClean="0"/>
              <a:t/>
            </a:r>
            <a:br>
              <a:rPr lang="pt-BR" sz="2000" dirty="0" smtClean="0"/>
            </a:br>
            <a:r>
              <a:rPr lang="pt-BR" sz="2000" dirty="0"/>
              <a:t>• Jesus reprova as tradições do antigo povo, incrédulo e cheio do velho fermento </a:t>
            </a:r>
            <a:r>
              <a:rPr lang="pt-BR" sz="1800" dirty="0"/>
              <a:t>(15,1-20; 16,1-13).</a:t>
            </a:r>
            <a:r>
              <a:rPr lang="pt-BR" sz="2000" dirty="0" smtClean="0"/>
              <a:t/>
            </a:r>
            <a:br>
              <a:rPr lang="pt-BR" sz="2000" dirty="0" smtClean="0"/>
            </a:br>
            <a:r>
              <a:rPr lang="pt-BR" sz="2000" dirty="0"/>
              <a:t>• Jesus anuncia sua paixão e convida a segui-lo: a Igreja deverá sempre responder este convite (16,21-28; 17,22-23)</a:t>
            </a:r>
            <a:r>
              <a:rPr lang="pt-BR" sz="2000" dirty="0" smtClean="0"/>
              <a:t/>
            </a:r>
            <a:br>
              <a:rPr lang="pt-BR" sz="2000" dirty="0" smtClean="0"/>
            </a:br>
            <a:r>
              <a:rPr lang="pt-BR" sz="2000" dirty="0"/>
              <a:t>• Jesus convida seus discípulos à viver na fé (17,14-20)</a:t>
            </a:r>
            <a:r>
              <a:rPr lang="pt-BR" sz="2000" dirty="0" smtClean="0"/>
              <a:t/>
            </a:r>
            <a:br>
              <a:rPr lang="pt-BR" sz="2000" dirty="0" smtClean="0"/>
            </a:br>
            <a:r>
              <a:rPr lang="pt-BR" sz="2000" dirty="0"/>
              <a:t>• Jesus se transfigura: ele é aquele de quem o Antigo Testamento (Moisés e Elias) tinha falado: a Igreja deverá sempre ouvi-lo! Ele morrerá, mas venceu! (17,1-8)</a:t>
            </a:r>
          </a:p>
        </p:txBody>
      </p:sp>
    </p:spTree>
    <p:extLst>
      <p:ext uri="{BB962C8B-B14F-4D97-AF65-F5344CB8AC3E}">
        <p14:creationId xmlns:p14="http://schemas.microsoft.com/office/powerpoint/2010/main" val="1063736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a:t>b) O Discurso sobre a Igreja</a:t>
            </a:r>
          </a:p>
        </p:txBody>
      </p:sp>
      <p:sp>
        <p:nvSpPr>
          <p:cNvPr id="3" name="Espaço Reservado para Conteúdo 2"/>
          <p:cNvSpPr>
            <a:spLocks noGrp="1"/>
          </p:cNvSpPr>
          <p:nvPr>
            <p:ph idx="1"/>
          </p:nvPr>
        </p:nvSpPr>
        <p:spPr>
          <a:xfrm>
            <a:off x="251520" y="2564904"/>
            <a:ext cx="8640960" cy="3921299"/>
          </a:xfrm>
        </p:spPr>
        <p:txBody>
          <a:bodyPr>
            <a:normAutofit/>
          </a:bodyPr>
          <a:lstStyle/>
          <a:p>
            <a:pPr marL="0" indent="0">
              <a:buNone/>
            </a:pPr>
            <a:r>
              <a:rPr lang="pt-BR" sz="2800" dirty="0"/>
              <a:t>• Na Igreja, é maior quem serve mais (18,1-4)</a:t>
            </a:r>
            <a:r>
              <a:rPr lang="pt-BR" sz="2800" dirty="0" smtClean="0"/>
              <a:t/>
            </a:r>
            <a:br>
              <a:rPr lang="pt-BR" sz="2800" dirty="0" smtClean="0"/>
            </a:br>
            <a:r>
              <a:rPr lang="pt-BR" sz="2800" dirty="0"/>
              <a:t>• Deve-se evitar o escândalo, sobretudo por causa dos fracos na fé, que podem se desgarrar; os pastores devem preocupar-se com estes (18,5-14)</a:t>
            </a:r>
            <a:r>
              <a:rPr lang="pt-BR" sz="2800" dirty="0" smtClean="0"/>
              <a:t/>
            </a:r>
            <a:br>
              <a:rPr lang="pt-BR" sz="2800" dirty="0" smtClean="0"/>
            </a:br>
            <a:r>
              <a:rPr lang="pt-BR" sz="2800" dirty="0"/>
              <a:t>• Na comunidade deve haver a correção fraterna (18,15-180</a:t>
            </a:r>
            <a:r>
              <a:rPr lang="pt-BR" sz="2800" dirty="0" smtClean="0"/>
              <a:t/>
            </a:r>
            <a:br>
              <a:rPr lang="pt-BR" sz="2800" dirty="0" smtClean="0"/>
            </a:br>
            <a:r>
              <a:rPr lang="pt-BR" sz="2800" dirty="0"/>
              <a:t>• Deve-se rezar em comum e perdoar-se mutuamente (19-35)</a:t>
            </a:r>
            <a:endParaRPr lang="pt-BR" sz="2800" dirty="0">
              <a:solidFill>
                <a:srgbClr val="0070C0"/>
              </a:solidFill>
            </a:endParaRPr>
          </a:p>
        </p:txBody>
      </p:sp>
      <p:sp>
        <p:nvSpPr>
          <p:cNvPr id="4" name="Retângulo 3"/>
          <p:cNvSpPr/>
          <p:nvPr/>
        </p:nvSpPr>
        <p:spPr>
          <a:xfrm>
            <a:off x="395536" y="980727"/>
            <a:ext cx="8352928" cy="1200329"/>
          </a:xfrm>
          <a:prstGeom prst="rect">
            <a:avLst/>
          </a:prstGeom>
        </p:spPr>
        <p:txBody>
          <a:bodyPr wrap="square">
            <a:spAutoFit/>
          </a:bodyPr>
          <a:lstStyle/>
          <a:p>
            <a:r>
              <a:rPr lang="pt-BR" sz="2400" dirty="0" smtClean="0">
                <a:solidFill>
                  <a:srgbClr val="0070C0"/>
                </a:solidFill>
              </a:rPr>
              <a:t>Aqui Mateus reúne várias palavras de Jesus sobre a vida da Comunidade: a Igreja deve ser como Jesus sonhou para ser sinal do Reino dos Céus!</a:t>
            </a:r>
            <a:endParaRPr lang="pt-BR" sz="2400" dirty="0">
              <a:solidFill>
                <a:srgbClr val="0070C0"/>
              </a:solidFill>
            </a:endParaRPr>
          </a:p>
        </p:txBody>
      </p:sp>
    </p:spTree>
    <p:extLst>
      <p:ext uri="{BB962C8B-B14F-4D97-AF65-F5344CB8AC3E}">
        <p14:creationId xmlns:p14="http://schemas.microsoft.com/office/powerpoint/2010/main" val="636831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819989"/>
          </a:xfrm>
        </p:spPr>
        <p:txBody>
          <a:bodyPr>
            <a:normAutofit/>
          </a:bodyPr>
          <a:lstStyle/>
          <a:p>
            <a:r>
              <a:rPr lang="pt-BR" sz="3600" dirty="0" smtClean="0">
                <a:solidFill>
                  <a:srgbClr val="FF0000"/>
                </a:solidFill>
              </a:rPr>
              <a:t>paixão, morte e ressurreição</a:t>
            </a:r>
            <a:endParaRPr lang="pt-BR" sz="3600" dirty="0">
              <a:solidFill>
                <a:srgbClr val="FF0000"/>
              </a:solidFill>
            </a:endParaRPr>
          </a:p>
        </p:txBody>
      </p:sp>
      <p:sp>
        <p:nvSpPr>
          <p:cNvPr id="3" name="Espaço Reservado para Conteúdo 2"/>
          <p:cNvSpPr>
            <a:spLocks noGrp="1"/>
          </p:cNvSpPr>
          <p:nvPr>
            <p:ph idx="1"/>
          </p:nvPr>
        </p:nvSpPr>
        <p:spPr>
          <a:xfrm>
            <a:off x="287016" y="980728"/>
            <a:ext cx="8677472" cy="5616624"/>
          </a:xfrm>
        </p:spPr>
        <p:txBody>
          <a:bodyPr>
            <a:noAutofit/>
          </a:bodyPr>
          <a:lstStyle/>
          <a:p>
            <a:r>
              <a:rPr lang="pt-BR" sz="2400" dirty="0"/>
              <a:t>No seu relato da paixão, morte e ressurreição, Mateus deseja mostrar que as Escrituras judaicas são plenamente cumpridas e o Reino dos Céus instaurado (26,29)... tanto que os pecados são perdoados (26,28), a nova aliança é selada (26,27-28) a morte é vencida, os mortos saem dos túmulos e podem entrar com o Messias na Jerusalém Celeste (27,51-54). </a:t>
            </a:r>
            <a:endParaRPr lang="pt-BR" sz="2400" dirty="0" smtClean="0"/>
          </a:p>
          <a:p>
            <a:r>
              <a:rPr lang="pt-BR" sz="2400" dirty="0" smtClean="0"/>
              <a:t>A </a:t>
            </a:r>
            <a:r>
              <a:rPr lang="pt-BR" sz="2400" dirty="0"/>
              <a:t>Páscoa judaica vai ser cumprida na Páscoa de Jesus (26,1-2) e o templo de Jerusalém e o antigo culto da antiga aliança perde o seu sentido (27,51). Tudo culmina na Ressurreição, “após o Sábado, ao raiar do Primeiro Dia” (28,1), dia novo do novo Reino; dia da alegria (28,9). Mas somente pode participar da alegria de ver o Ressuscitado quem estiver disposto a caminhar, a ir para a </a:t>
            </a:r>
            <a:r>
              <a:rPr lang="pt-BR" sz="2400" dirty="0" err="1"/>
              <a:t>Galiléia</a:t>
            </a:r>
            <a:r>
              <a:rPr lang="pt-BR" sz="2400" dirty="0"/>
              <a:t> para começar a missão de anunciar o Reino (28,7).</a:t>
            </a:r>
          </a:p>
          <a:p>
            <a:endParaRPr lang="pt-BR" sz="2400" dirty="0"/>
          </a:p>
        </p:txBody>
      </p:sp>
    </p:spTree>
    <p:extLst>
      <p:ext uri="{BB962C8B-B14F-4D97-AF65-F5344CB8AC3E}">
        <p14:creationId xmlns:p14="http://schemas.microsoft.com/office/powerpoint/2010/main" val="3918674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706090"/>
          </a:xfrm>
        </p:spPr>
        <p:txBody>
          <a:bodyPr>
            <a:normAutofit fontScale="90000"/>
          </a:bodyPr>
          <a:lstStyle/>
          <a:p>
            <a:r>
              <a:rPr lang="pt-BR" dirty="0" smtClean="0">
                <a:solidFill>
                  <a:srgbClr val="FF0000"/>
                </a:solidFill>
              </a:rPr>
              <a:t>Conclusão</a:t>
            </a:r>
            <a:endParaRPr lang="pt-BR" dirty="0">
              <a:solidFill>
                <a:srgbClr val="FF0000"/>
              </a:solidFill>
            </a:endParaRPr>
          </a:p>
        </p:txBody>
      </p:sp>
      <p:sp>
        <p:nvSpPr>
          <p:cNvPr id="3" name="Espaço Reservado para Conteúdo 2"/>
          <p:cNvSpPr>
            <a:spLocks noGrp="1"/>
          </p:cNvSpPr>
          <p:nvPr>
            <p:ph idx="1"/>
          </p:nvPr>
        </p:nvSpPr>
        <p:spPr/>
        <p:txBody>
          <a:bodyPr/>
          <a:lstStyle/>
          <a:p>
            <a:r>
              <a:rPr lang="pt-BR" dirty="0" smtClean="0"/>
              <a:t>Mateus encerra o seu evangelho de modo estupendo: </a:t>
            </a:r>
          </a:p>
          <a:p>
            <a:r>
              <a:rPr lang="pt-BR" dirty="0" smtClean="0"/>
              <a:t>o Novo Moisés, sobre à montanha, como no Monte Sinai, abençoa os seus e os envia definitivamente em missão... e promete: “Eu estarei convosco até a consumação dos séculos!” (</a:t>
            </a:r>
            <a:r>
              <a:rPr lang="pt-BR" dirty="0" err="1" smtClean="0"/>
              <a:t>Mt</a:t>
            </a:r>
            <a:r>
              <a:rPr lang="pt-BR" dirty="0" smtClean="0"/>
              <a:t> 28,16-20).</a:t>
            </a:r>
          </a:p>
          <a:p>
            <a:endParaRPr lang="pt-BR" dirty="0"/>
          </a:p>
        </p:txBody>
      </p:sp>
    </p:spTree>
    <p:extLst>
      <p:ext uri="{BB962C8B-B14F-4D97-AF65-F5344CB8AC3E}">
        <p14:creationId xmlns:p14="http://schemas.microsoft.com/office/powerpoint/2010/main" val="3015341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3.bp.blogspot.com/-bHVBsyxuhSw/TgjWh6rHqRI/AAAAAAAAAlo/WGpDpnJGpAA/s200/DSC043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3632"/>
            <a:ext cx="4272277" cy="32042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4.bp.blogspot.com/-HiFtyWSVY2o/TgjW58OEhuI/AAAAAAAAAls/vOPwEFuwAyk/s200/DSC04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005" y="3547504"/>
            <a:ext cx="4258486" cy="319386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4.bp.blogspot.com/-0bfdUVhc6F0/TgjVyTMCD_I/AAAAAAAAAlg/z8f1UHjxqNs/s200/DSC043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84" y="188640"/>
            <a:ext cx="4268754" cy="320156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1.bp.blogspot.com/-Hu5UJMh4DWM/TgjWKInuK0I/AAAAAAAAAlk/L5nlU474LXs/s200/DSC043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53" y="3501008"/>
            <a:ext cx="4258486" cy="319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4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0" y="0"/>
            <a:ext cx="9036496" cy="7461448"/>
          </a:xfrm>
        </p:spPr>
        <p:txBody>
          <a:bodyPr>
            <a:noAutofit/>
          </a:bodyPr>
          <a:lstStyle/>
          <a:p>
            <a:endParaRPr lang="pt-BR" sz="2400" b="1" dirty="0" smtClean="0">
              <a:solidFill>
                <a:srgbClr val="0070C0"/>
              </a:solidFill>
            </a:endParaRPr>
          </a:p>
          <a:p>
            <a:endParaRPr lang="pt-BR" sz="2400" b="1" dirty="0">
              <a:solidFill>
                <a:srgbClr val="0070C0"/>
              </a:solidFill>
            </a:endParaRPr>
          </a:p>
          <a:p>
            <a:endParaRPr lang="pt-BR" sz="2400" b="1" dirty="0" smtClean="0">
              <a:solidFill>
                <a:srgbClr val="0070C0"/>
              </a:solidFill>
            </a:endParaRPr>
          </a:p>
          <a:p>
            <a:endParaRPr lang="pt-BR" sz="2400" b="1" dirty="0">
              <a:solidFill>
                <a:srgbClr val="0070C0"/>
              </a:solidFill>
            </a:endParaRPr>
          </a:p>
          <a:p>
            <a:r>
              <a:rPr lang="pt-BR" sz="2400" b="1" dirty="0" smtClean="0">
                <a:solidFill>
                  <a:srgbClr val="0070C0"/>
                </a:solidFill>
              </a:rPr>
              <a:t>Mateus</a:t>
            </a:r>
            <a:r>
              <a:rPr lang="pt-BR" sz="2400" dirty="0">
                <a:solidFill>
                  <a:schemeClr val="tx1"/>
                </a:solidFill>
              </a:rPr>
              <a:t> é representado </a:t>
            </a:r>
            <a:r>
              <a:rPr lang="pt-BR" sz="2400" dirty="0">
                <a:solidFill>
                  <a:srgbClr val="FF0000"/>
                </a:solidFill>
              </a:rPr>
              <a:t>por um anjo ou homem alado</a:t>
            </a:r>
            <a:r>
              <a:rPr lang="pt-BR" sz="2400" dirty="0">
                <a:solidFill>
                  <a:schemeClr val="tx1"/>
                </a:solidFill>
              </a:rPr>
              <a:t> porque inicia o seu evangelho com a genealogia de Jesus Cristo, mostrando a sua origem e descendência humanas, marcados pelo seu nascimento </a:t>
            </a:r>
            <a:r>
              <a:rPr lang="pt-BR" sz="1800" dirty="0">
                <a:solidFill>
                  <a:schemeClr val="tx1"/>
                </a:solidFill>
              </a:rPr>
              <a:t>(Cf. </a:t>
            </a:r>
            <a:r>
              <a:rPr lang="pt-BR" sz="1800" dirty="0" err="1">
                <a:solidFill>
                  <a:schemeClr val="tx1"/>
                </a:solidFill>
              </a:rPr>
              <a:t>Mt</a:t>
            </a:r>
            <a:r>
              <a:rPr lang="pt-BR" sz="1800" dirty="0">
                <a:solidFill>
                  <a:schemeClr val="tx1"/>
                </a:solidFill>
              </a:rPr>
              <a:t> 1</a:t>
            </a:r>
            <a:r>
              <a:rPr lang="pt-BR" sz="1600" dirty="0">
                <a:solidFill>
                  <a:schemeClr val="tx1"/>
                </a:solidFill>
              </a:rPr>
              <a:t>). </a:t>
            </a:r>
            <a:r>
              <a:rPr lang="pt-BR" i="1" dirty="0">
                <a:solidFill>
                  <a:schemeClr val="tx1"/>
                </a:solidFill>
              </a:rPr>
              <a:t>É a dimensão da obra-prima de Deus que criou o homem à </a:t>
            </a:r>
            <a:r>
              <a:rPr lang="pt-BR" sz="1800" i="1" dirty="0">
                <a:solidFill>
                  <a:schemeClr val="tx1"/>
                </a:solidFill>
              </a:rPr>
              <a:t>sua imagem e semelhança.</a:t>
            </a:r>
            <a:r>
              <a:rPr lang="pt-BR" sz="2400" dirty="0">
                <a:solidFill>
                  <a:schemeClr val="tx1"/>
                </a:solidFill>
              </a:rPr>
              <a:t/>
            </a:r>
            <a:br>
              <a:rPr lang="pt-BR" sz="2400" dirty="0">
                <a:solidFill>
                  <a:schemeClr val="tx1"/>
                </a:solidFill>
              </a:rPr>
            </a:br>
            <a:r>
              <a:rPr lang="pt-BR" sz="2400" b="1" dirty="0">
                <a:solidFill>
                  <a:srgbClr val="0070C0"/>
                </a:solidFill>
              </a:rPr>
              <a:t>Marcos</a:t>
            </a:r>
            <a:r>
              <a:rPr lang="pt-BR" sz="2400" dirty="0">
                <a:solidFill>
                  <a:schemeClr val="tx1"/>
                </a:solidFill>
              </a:rPr>
              <a:t> inicia o seu Evangelho falando de João Batista, a voz que clama no deserto </a:t>
            </a:r>
            <a:r>
              <a:rPr lang="pt-BR" dirty="0">
                <a:solidFill>
                  <a:schemeClr val="tx1"/>
                </a:solidFill>
              </a:rPr>
              <a:t>(Cf. Mc 1,1-25). </a:t>
            </a:r>
            <a:r>
              <a:rPr lang="pt-BR" sz="2400" dirty="0">
                <a:solidFill>
                  <a:schemeClr val="tx1"/>
                </a:solidFill>
              </a:rPr>
              <a:t>Seu símbolo é </a:t>
            </a:r>
            <a:r>
              <a:rPr lang="pt-BR" sz="2400" dirty="0">
                <a:solidFill>
                  <a:srgbClr val="FF0000"/>
                </a:solidFill>
              </a:rPr>
              <a:t>um leão alado</a:t>
            </a:r>
            <a:r>
              <a:rPr lang="pt-BR" sz="2400" dirty="0">
                <a:solidFill>
                  <a:schemeClr val="tx1"/>
                </a:solidFill>
              </a:rPr>
              <a:t>, representando as feras que habitam o deserto. </a:t>
            </a:r>
            <a:r>
              <a:rPr lang="pt-BR" i="1" dirty="0">
                <a:solidFill>
                  <a:schemeClr val="tx1"/>
                </a:solidFill>
              </a:rPr>
              <a:t>É a dimensão da força, realeza, poder, autoridade do Filho de Deus.</a:t>
            </a:r>
            <a:r>
              <a:rPr lang="pt-BR" sz="2400" dirty="0">
                <a:solidFill>
                  <a:schemeClr val="tx1"/>
                </a:solidFill>
              </a:rPr>
              <a:t/>
            </a:r>
            <a:br>
              <a:rPr lang="pt-BR" sz="2400" dirty="0">
                <a:solidFill>
                  <a:schemeClr val="tx1"/>
                </a:solidFill>
              </a:rPr>
            </a:br>
            <a:r>
              <a:rPr lang="pt-BR" sz="2400" dirty="0">
                <a:solidFill>
                  <a:schemeClr val="tx1"/>
                </a:solidFill>
              </a:rPr>
              <a:t>Um touro alado simboliza o evangelista </a:t>
            </a:r>
            <a:r>
              <a:rPr lang="pt-BR" sz="2400" b="1" dirty="0">
                <a:solidFill>
                  <a:srgbClr val="0070C0"/>
                </a:solidFill>
              </a:rPr>
              <a:t>Lucas</a:t>
            </a:r>
            <a:r>
              <a:rPr lang="pt-BR" sz="2400" dirty="0">
                <a:solidFill>
                  <a:srgbClr val="0070C0"/>
                </a:solidFill>
              </a:rPr>
              <a:t>. </a:t>
            </a:r>
            <a:r>
              <a:rPr lang="pt-BR" sz="2400" dirty="0">
                <a:solidFill>
                  <a:schemeClr val="tx1"/>
                </a:solidFill>
              </a:rPr>
              <a:t>Ele inicia o seu Evangelho falando do Zacarias, sacerdote em função naquele ano e cuja tarefa era oferecer sacrifícios no Templo de Jerusalém. O touro é a representação dos sacrifícios oferecidos </a:t>
            </a:r>
            <a:r>
              <a:rPr lang="pt-BR" dirty="0">
                <a:solidFill>
                  <a:schemeClr val="tx1"/>
                </a:solidFill>
              </a:rPr>
              <a:t>(Cf. </a:t>
            </a:r>
            <a:r>
              <a:rPr lang="pt-BR" dirty="0" err="1">
                <a:solidFill>
                  <a:schemeClr val="tx1"/>
                </a:solidFill>
              </a:rPr>
              <a:t>Lc</a:t>
            </a:r>
            <a:r>
              <a:rPr lang="pt-BR" dirty="0">
                <a:solidFill>
                  <a:schemeClr val="tx1"/>
                </a:solidFill>
              </a:rPr>
              <a:t> 1,25). </a:t>
            </a:r>
            <a:r>
              <a:rPr lang="pt-BR" i="1" dirty="0">
                <a:solidFill>
                  <a:schemeClr val="tx1"/>
                </a:solidFill>
              </a:rPr>
              <a:t>É a dimensão da oferta a Deus.</a:t>
            </a:r>
            <a:r>
              <a:rPr lang="pt-BR" sz="2400" dirty="0">
                <a:solidFill>
                  <a:schemeClr val="tx1"/>
                </a:solidFill>
              </a:rPr>
              <a:t/>
            </a:r>
            <a:br>
              <a:rPr lang="pt-BR" sz="2400" dirty="0">
                <a:solidFill>
                  <a:schemeClr val="tx1"/>
                </a:solidFill>
              </a:rPr>
            </a:br>
            <a:r>
              <a:rPr lang="pt-BR" sz="2400" b="1" dirty="0">
                <a:solidFill>
                  <a:srgbClr val="0070C0"/>
                </a:solidFill>
              </a:rPr>
              <a:t>João</a:t>
            </a:r>
            <a:r>
              <a:rPr lang="pt-BR" sz="2400" dirty="0" smtClean="0">
                <a:solidFill>
                  <a:srgbClr val="0070C0"/>
                </a:solidFill>
              </a:rPr>
              <a:t>, </a:t>
            </a:r>
            <a:r>
              <a:rPr lang="pt-BR" sz="2400" dirty="0" smtClean="0">
                <a:solidFill>
                  <a:schemeClr val="tx1"/>
                </a:solidFill>
              </a:rPr>
              <a:t>é </a:t>
            </a:r>
            <a:r>
              <a:rPr lang="pt-BR" sz="2400" dirty="0">
                <a:solidFill>
                  <a:schemeClr val="tx1"/>
                </a:solidFill>
              </a:rPr>
              <a:t>representado por uma águia, por causa do elevado estilo do seu Evangelho, que fala da Divindade e do Mistério altíssimo do Filho de Deus. Ele inicia seu Evangelho de cima pra baixo: "No princípio era o Verbo, e o Verbo estava junto de Deus" </a:t>
            </a:r>
            <a:r>
              <a:rPr lang="pt-BR" dirty="0">
                <a:solidFill>
                  <a:schemeClr val="tx1"/>
                </a:solidFill>
              </a:rPr>
              <a:t>(Cf. </a:t>
            </a:r>
            <a:r>
              <a:rPr lang="pt-BR" dirty="0" err="1">
                <a:solidFill>
                  <a:schemeClr val="tx1"/>
                </a:solidFill>
              </a:rPr>
              <a:t>Jo</a:t>
            </a:r>
            <a:r>
              <a:rPr lang="pt-BR" dirty="0">
                <a:solidFill>
                  <a:schemeClr val="tx1"/>
                </a:solidFill>
              </a:rPr>
              <a:t> 1,1-5). </a:t>
            </a:r>
            <a:r>
              <a:rPr lang="pt-BR" sz="2400" dirty="0">
                <a:solidFill>
                  <a:schemeClr val="tx1"/>
                </a:solidFill>
              </a:rPr>
              <a:t>Daí a águia, por ser a ave que voa mais alto e faz os seus ninhos nos montes mais elevados. </a:t>
            </a:r>
            <a:r>
              <a:rPr lang="pt-BR" i="1" dirty="0">
                <a:solidFill>
                  <a:schemeClr val="tx1"/>
                </a:solidFill>
              </a:rPr>
              <a:t>É a dimensão da liberdade do Filho de Deus diante das forças deste </a:t>
            </a:r>
            <a:r>
              <a:rPr lang="pt-BR" i="1" dirty="0" smtClean="0">
                <a:solidFill>
                  <a:schemeClr val="tx1"/>
                </a:solidFill>
              </a:rPr>
              <a:t>mundo</a:t>
            </a:r>
            <a:r>
              <a:rPr lang="pt-BR" i="1" dirty="0">
                <a:solidFill>
                  <a:schemeClr val="tx1"/>
                </a:solidFill>
              </a:rPr>
              <a:t>;</a:t>
            </a:r>
            <a:r>
              <a:rPr lang="pt-BR" i="1" dirty="0" smtClean="0">
                <a:solidFill>
                  <a:schemeClr val="tx1"/>
                </a:solidFill>
              </a:rPr>
              <a:t> </a:t>
            </a:r>
            <a:r>
              <a:rPr lang="pt-BR" i="1" dirty="0">
                <a:solidFill>
                  <a:schemeClr val="tx1"/>
                </a:solidFill>
              </a:rPr>
              <a:t>um mistério que só pode ser visto com olhos de cima.</a:t>
            </a:r>
          </a:p>
          <a:p>
            <a:endParaRPr lang="pt-BR" i="1" dirty="0">
              <a:solidFill>
                <a:schemeClr val="tx1"/>
              </a:solidFill>
            </a:endParaRPr>
          </a:p>
        </p:txBody>
      </p:sp>
    </p:spTree>
    <p:extLst>
      <p:ext uri="{BB962C8B-B14F-4D97-AF65-F5344CB8AC3E}">
        <p14:creationId xmlns:p14="http://schemas.microsoft.com/office/powerpoint/2010/main" val="130017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395536" y="692697"/>
            <a:ext cx="8099177" cy="3714204"/>
          </a:xfrm>
        </p:spPr>
        <p:txBody>
          <a:bodyPr/>
          <a:lstStyle/>
          <a:p>
            <a:r>
              <a:rPr lang="pt-BR" dirty="0"/>
              <a:t>A iconografia cristã (representação por imagens) atribui um símbolo a cada um dos quatro evangelistas. </a:t>
            </a:r>
            <a:endParaRPr lang="pt-BR" dirty="0" smtClean="0"/>
          </a:p>
          <a:p>
            <a:r>
              <a:rPr lang="pt-BR" dirty="0" smtClean="0"/>
              <a:t>O </a:t>
            </a:r>
            <a:r>
              <a:rPr lang="pt-BR" dirty="0"/>
              <a:t>primeiro a relacionar os evangelistas com estes seres foi Santo </a:t>
            </a:r>
            <a:r>
              <a:rPr lang="pt-BR" dirty="0" err="1"/>
              <a:t>Ireneu</a:t>
            </a:r>
            <a:r>
              <a:rPr lang="pt-BR" dirty="0"/>
              <a:t> (+ 203). Depois foi Santo Agostinho (+430). </a:t>
            </a:r>
          </a:p>
        </p:txBody>
      </p:sp>
    </p:spTree>
    <p:extLst>
      <p:ext uri="{BB962C8B-B14F-4D97-AF65-F5344CB8AC3E}">
        <p14:creationId xmlns:p14="http://schemas.microsoft.com/office/powerpoint/2010/main" val="202760536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3549</Words>
  <Application>Microsoft Office PowerPoint</Application>
  <PresentationFormat>Apresentação na tela (4:3)</PresentationFormat>
  <Paragraphs>234</Paragraphs>
  <Slides>64</Slides>
  <Notes>0</Notes>
  <HiddenSlides>0</HiddenSlides>
  <MMClips>0</MMClips>
  <ScaleCrop>false</ScaleCrop>
  <HeadingPairs>
    <vt:vector size="4" baseType="variant">
      <vt:variant>
        <vt:lpstr>Tema</vt:lpstr>
      </vt:variant>
      <vt:variant>
        <vt:i4>1</vt:i4>
      </vt:variant>
      <vt:variant>
        <vt:lpstr>Títulos de slides</vt:lpstr>
      </vt:variant>
      <vt:variant>
        <vt:i4>64</vt:i4>
      </vt:variant>
    </vt:vector>
  </HeadingPairs>
  <TitlesOfParts>
    <vt:vector size="65" baseType="lpstr">
      <vt:lpstr>Tema do Office</vt:lpstr>
      <vt:lpstr>Apresentação do PowerPoint</vt:lpstr>
      <vt:lpstr>Transmissão primitiva</vt:lpstr>
      <vt:lpstr> Evangelhos : “Memórias dos Apóstolos” </vt:lpstr>
      <vt:lpstr>Evangelhos Sinóticos: Mateus Marcos Lucas</vt:lpstr>
      <vt:lpstr>Sinótico</vt:lpstr>
      <vt:lpstr>  Ez 1,1-4;  Ap 4, 7  “Diante do trono e ao redor, quatro Animais vivos cheios de olhos na frente e atrás. O primeiro animal vivo assemelhava-se a um leão; o segundo, a um touro; o terceiro tinha um rosto como o de um homem; e o quarto era semelhante a uma águia em pleno vôo”.    </vt:lpstr>
      <vt:lpstr>Apresentação do PowerPoint</vt:lpstr>
      <vt:lpstr>Apresentação do PowerPoint</vt:lpstr>
      <vt:lpstr>Apresentação do PowerPoint</vt:lpstr>
      <vt:lpstr>Apresentação do PowerPoint</vt:lpstr>
      <vt:lpstr>Apresentação do PowerPoint</vt:lpstr>
      <vt:lpstr>Apresentação do PowerPoint</vt:lpstr>
      <vt:lpstr>Marcos</vt:lpstr>
      <vt:lpstr>Quem era Marcos?</vt:lpstr>
      <vt:lpstr>Quem era Marcos?</vt:lpstr>
      <vt:lpstr>Quem era Marcos?</vt:lpstr>
      <vt:lpstr>Quem era Marcos?</vt:lpstr>
      <vt:lpstr>Apresentação do PowerPoint</vt:lpstr>
      <vt:lpstr>Estrutura geográfica</vt:lpstr>
      <vt:lpstr>A cristologia do Evangelho</vt:lpstr>
      <vt:lpstr> Estrutura do Texto: </vt:lpstr>
      <vt:lpstr>A estrutura da 1ª parte Jesus, o Messias </vt:lpstr>
      <vt:lpstr>2ª parte Jesus,o Filho de Deus</vt:lpstr>
      <vt:lpstr>Teologia de Marcos</vt:lpstr>
      <vt:lpstr>Teologia de Marcos</vt:lpstr>
      <vt:lpstr>Teologia de Marcos</vt:lpstr>
      <vt:lpstr>Teologia de Marcos</vt:lpstr>
      <vt:lpstr>Teologia de Marcos</vt:lpstr>
      <vt:lpstr>Apresentação do PowerPoint</vt:lpstr>
      <vt:lpstr>Apresentação do PowerPoint</vt:lpstr>
      <vt:lpstr>Apresentação do PowerPoint</vt:lpstr>
      <vt:lpstr>Teologia de Marcos</vt:lpstr>
      <vt:lpstr>Teologia de Marcos</vt:lpstr>
      <vt:lpstr>Teologia de Marcos</vt:lpstr>
      <vt:lpstr>A estrutura da 1ª parte </vt:lpstr>
      <vt:lpstr>2ª parte</vt:lpstr>
      <vt:lpstr>Apresentação do PowerPoint</vt:lpstr>
      <vt:lpstr>Apresentação do PowerPoint</vt:lpstr>
      <vt:lpstr> Para Mateus Jesus é:  - o novo Moisés: ele o divide em cinco partes para recordar os cinco livros da Lei de Moisés. Jesus, sobre o monte, como Moisés no Monte Sinai. A infância de Jesus, copiando a infância de Moisés   - o Filho de Deus, filho de Abraão, cumprimento da promessa: (Mt 1,1).  - ele é o novo Davi, o Messias (= o Ungido) verdadeiro, rei de Israel; sua genealogia (cf. Mt 1,1-17).  - é o Deus mesmo conosco: no início, no meio e no fim do Evangelho (cf. Mt 1,23, 18,20 e 28,20). </vt:lpstr>
      <vt:lpstr>Tema central: o Reino de Deus  A pregação e missão de Jesus é o anúncio e instauração do Reino dos Céus </vt:lpstr>
      <vt:lpstr>                           O esquema do Evangelho de Mateus-             5 partes –5 discursos -5 livros de Pentateuco  A - Evangelho da Infância (Mt 1 – 2) 1. – A promulgação do Reino dos Céus  ( Mt 3 – 7) - A 2. – A pregação do Reino dos Céus (Mt 8 – 10) - B 3. – O mistério do Reino dos Céus (Mt 11 – 13,52) - C 4. – A Igreja, primícias do Reino dos Céus  (Mt 13,53 – 18) – B1 5. – O advento próximo do Reino dos Céus (Mt 19 – 25) – A1 B – A paixão e a ressurreição (Mt 26 – 28) </vt:lpstr>
      <vt:lpstr>Cada uma das cinco partes é composta de um bloco de narrativas e de um discurso.   Assim, em Mateus, Jesus, novo Moisés, faz cinco discursos:  o Discurso da Montanha,  o Discurso da Missão,  o Discurso das Parábolas,  o Discurso sobre a Igreja e  o Discurso Escatológico</vt:lpstr>
      <vt:lpstr>DIVISÃO E CONTEÚDO</vt:lpstr>
      <vt:lpstr>Segundo o objetivo de referir o drama da existência de Jesus: </vt:lpstr>
      <vt:lpstr>O Evangelho da infância  segundo Mateus (Mt 1 – 2)</vt:lpstr>
      <vt:lpstr>Estudo da parte III:  O mistério do Reino dos Céus (Mt 11 – 13,51)</vt:lpstr>
      <vt:lpstr>b) O Discurso das Parábolas (13,1–52)</vt:lpstr>
      <vt:lpstr>As 7 parábolas</vt:lpstr>
      <vt:lpstr>parte I: A promulgação do Reino dos Céus                                                                                (Mt 3 – 7) = O decreto do Reino do Céus: quais são suas leis, seus valores, suas características</vt:lpstr>
      <vt:lpstr>b) O Discurso da Montanha (5,1 – 7,29</vt:lpstr>
      <vt:lpstr>Apresentação do PowerPoint</vt:lpstr>
      <vt:lpstr>Estudo da Parte V:  O advento próximo do Reino dos Céus                                                           (Mt 19 - 25)</vt:lpstr>
      <vt:lpstr>a) Parte narrativa (19,1 – 23,39)</vt:lpstr>
      <vt:lpstr>b) O Discurso Escatológico (24,1 – 25,46)</vt:lpstr>
      <vt:lpstr>Apresentação do PowerPoint</vt:lpstr>
      <vt:lpstr>Apresentação do PowerPoint</vt:lpstr>
      <vt:lpstr>Estudo da parte II:  A pregação do Reino dos céus (Mt 8 – 10)</vt:lpstr>
      <vt:lpstr>Apresentação do PowerPoint</vt:lpstr>
      <vt:lpstr>b) O Discurso sobe a Missão (10,1-42)</vt:lpstr>
      <vt:lpstr> Estudo da parte IV:  A Igreja, primícias dos Reino dos céus (Mt 13,53 – 18)</vt:lpstr>
      <vt:lpstr>a) Parte narrativa Aqui Mateus reúne um material muito diverso, mas sempre em relação com a Igreja:</vt:lpstr>
      <vt:lpstr>b) O Discurso sobre a Igreja</vt:lpstr>
      <vt:lpstr>paixão, morte e ressurreição</vt:lpstr>
      <vt:lpstr>Conclusão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Usuario</cp:lastModifiedBy>
  <cp:revision>40</cp:revision>
  <dcterms:created xsi:type="dcterms:W3CDTF">2014-08-26T11:36:33Z</dcterms:created>
  <dcterms:modified xsi:type="dcterms:W3CDTF">2014-08-31T14:28:59Z</dcterms:modified>
</cp:coreProperties>
</file>