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8" r:id="rId4"/>
    <p:sldId id="258" r:id="rId5"/>
    <p:sldId id="259" r:id="rId6"/>
    <p:sldId id="279" r:id="rId7"/>
    <p:sldId id="261" r:id="rId8"/>
    <p:sldId id="262" r:id="rId9"/>
    <p:sldId id="28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7" r:id="rId19"/>
    <p:sldId id="271" r:id="rId20"/>
    <p:sldId id="272" r:id="rId21"/>
    <p:sldId id="273" r:id="rId22"/>
    <p:sldId id="274" r:id="rId23"/>
    <p:sldId id="275" r:id="rId24"/>
    <p:sldId id="276" r:id="rId25"/>
    <p:sldId id="282" r:id="rId26"/>
    <p:sldId id="260" r:id="rId27"/>
    <p:sldId id="291" r:id="rId28"/>
    <p:sldId id="292" r:id="rId29"/>
    <p:sldId id="293" r:id="rId30"/>
    <p:sldId id="283" r:id="rId31"/>
    <p:sldId id="285" r:id="rId32"/>
    <p:sldId id="287" r:id="rId33"/>
    <p:sldId id="290" r:id="rId34"/>
    <p:sldId id="294" r:id="rId35"/>
    <p:sldId id="289" r:id="rId36"/>
    <p:sldId id="295" r:id="rId37"/>
    <p:sldId id="296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2B81-8BE3-441E-B6A7-1CB3426CB369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1B3-D401-49E0-A908-94356CB577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2B81-8BE3-441E-B6A7-1CB3426CB369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1B3-D401-49E0-A908-94356CB577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2B81-8BE3-441E-B6A7-1CB3426CB369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1B3-D401-49E0-A908-94356CB577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2B81-8BE3-441E-B6A7-1CB3426CB369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1B3-D401-49E0-A908-94356CB577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2B81-8BE3-441E-B6A7-1CB3426CB369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1B3-D401-49E0-A908-94356CB577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2B81-8BE3-441E-B6A7-1CB3426CB369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1B3-D401-49E0-A908-94356CB5775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2B81-8BE3-441E-B6A7-1CB3426CB369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1B3-D401-49E0-A908-94356CB577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2B81-8BE3-441E-B6A7-1CB3426CB369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1B3-D401-49E0-A908-94356CB577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2B81-8BE3-441E-B6A7-1CB3426CB369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1B3-D401-49E0-A908-94356CB577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2B81-8BE3-441E-B6A7-1CB3426CB369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62D1B3-D401-49E0-A908-94356CB577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2B81-8BE3-441E-B6A7-1CB3426CB369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1B3-D401-49E0-A908-94356CB577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6F2B81-8BE3-441E-B6A7-1CB3426CB369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862D1B3-D401-49E0-A908-94356CB5775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6264696" cy="980680"/>
          </a:xfrm>
        </p:spPr>
        <p:txBody>
          <a:bodyPr/>
          <a:lstStyle/>
          <a:p>
            <a:pPr algn="ctr"/>
            <a:r>
              <a:rPr lang="pt-BR" dirty="0" smtClean="0"/>
              <a:t>História da Igreja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10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ntika.it/wp-content/uploads/2011/07/catacomb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093574" cy="639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Nas </a:t>
            </a:r>
            <a:r>
              <a:rPr lang="pt-BR" sz="4800" b="1" dirty="0" err="1" smtClean="0">
                <a:solidFill>
                  <a:srgbClr val="FFFF00"/>
                </a:solidFill>
              </a:rPr>
              <a:t>catacombas</a:t>
            </a:r>
            <a:endParaRPr lang="pt-BR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atic.guide.supereva.it/guide/latino/sancalli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ataledelsignore.it/bollettino/2008-10/img/Catacom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70904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arcodeitempli.net/attach/photos/243/large/5.jpg?1299003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83282"/>
            <a:ext cx="9177185" cy="607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Cisternas transformadas em igrejas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lessandrocortesi2012.files.wordpress.com/2012/03/pic1815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5" y="260648"/>
            <a:ext cx="9160537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54" y="620688"/>
            <a:ext cx="8945518" cy="1584176"/>
          </a:xfrm>
        </p:spPr>
        <p:txBody>
          <a:bodyPr>
            <a:normAutofit/>
          </a:bodyPr>
          <a:lstStyle/>
          <a:p>
            <a:r>
              <a:rPr lang="it-IT" dirty="0" smtClean="0"/>
              <a:t>Nas catacombas se desenvolve desde inicio do 2º século a arte, símplise, numa parte narrativa e outra simbólica. </a:t>
            </a:r>
            <a:r>
              <a:rPr lang="it-IT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43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rld-mysteries.com/newgw/i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" y="213475"/>
            <a:ext cx="47525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nsarea.com/Christian/ArticlesPapers/EarlyChristianSymbols%20Pix/chi-rho_fish_anchor.jp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50727"/>
            <a:ext cx="3831546" cy="38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esuswalk.com/christian-symbols/images/chi-rho-simp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75862"/>
            <a:ext cx="4680520" cy="25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7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lmiopresepedinatale.myblog.it/media/00/02/3146728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5" y="-99392"/>
            <a:ext cx="4873845" cy="69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31.media.tumblr.com/31000FGommneq5ffKG33VhV1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59" y="3227147"/>
            <a:ext cx="3528392" cy="360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marine-antique.net/local/cache-vignettes/L571xH450/catacombe-rome-jonas-7cf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32" y="31515"/>
            <a:ext cx="3847446" cy="30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784976" cy="468052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sz="3600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t-IT" sz="3600" dirty="0" smtClean="0">
                <a:latin typeface="Adobe Gothic Std B" pitchFamily="34" charset="-128"/>
                <a:ea typeface="Adobe Gothic Std B" pitchFamily="34" charset="-128"/>
              </a:rPr>
              <a:t>Era também uma forma de catequizar</a:t>
            </a:r>
            <a:br>
              <a:rPr lang="it-IT" sz="3600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t-IT" sz="3600" dirty="0" smtClean="0">
                <a:latin typeface="Adobe Gothic Std B" pitchFamily="34" charset="-128"/>
                <a:ea typeface="Adobe Gothic Std B" pitchFamily="34" charset="-128"/>
              </a:rPr>
              <a:t> narrando o AT e o NT, </a:t>
            </a:r>
            <a:br>
              <a:rPr lang="it-IT" sz="3600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t-IT" sz="3600" dirty="0" smtClean="0">
                <a:latin typeface="Adobe Gothic Std B" pitchFamily="34" charset="-128"/>
                <a:ea typeface="Adobe Gothic Std B" pitchFamily="34" charset="-128"/>
              </a:rPr>
              <a:t>especialmente para os pagãos convertidos.</a:t>
            </a:r>
            <a:endParaRPr lang="pt-BR" sz="36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8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7/73/Jean-L%C3%A9on_G%C3%A9r%C3%B4me_-_The_Christian_Martyrs'_Last_Prayer_-_Walters_37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" y="116631"/>
            <a:ext cx="9142445" cy="53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26" y="5449724"/>
            <a:ext cx="5045184" cy="548640"/>
          </a:xfrm>
        </p:spPr>
        <p:txBody>
          <a:bodyPr/>
          <a:lstStyle/>
          <a:p>
            <a:r>
              <a:rPr lang="pt-BR" dirty="0" smtClean="0"/>
              <a:t>O sangue dos mártires</a:t>
            </a:r>
            <a:br>
              <a:rPr lang="pt-BR" dirty="0" smtClean="0"/>
            </a:br>
            <a:r>
              <a:rPr lang="pt-BR" dirty="0" smtClean="0"/>
              <a:t>a semente da Igreja</a:t>
            </a:r>
            <a:endParaRPr lang="pt-BR" dirty="0"/>
          </a:p>
        </p:txBody>
      </p:sp>
      <p:pic>
        <p:nvPicPr>
          <p:cNvPr id="3" name="Picture 2" descr="http://4.bp.blogspot.com/-242MX6VsZV0/VOXcXUA3tcI/AAAAAAAAEE8/tl_yTXz4kCM/s1600/Martires_coptas_crist%C3%A3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/>
          <a:stretch/>
        </p:blipFill>
        <p:spPr bwMode="auto">
          <a:xfrm>
            <a:off x="5087614" y="4790364"/>
            <a:ext cx="4056385" cy="20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uon-pastore_big.jpg (441×28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" y="332656"/>
            <a:ext cx="91366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2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 algn="ctr"/>
            <a:r>
              <a:rPr lang="pt-BR" sz="5400" dirty="0" smtClean="0">
                <a:solidFill>
                  <a:srgbClr val="FF0000"/>
                </a:solidFill>
              </a:rPr>
              <a:t>Igreja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772816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solidFill>
                  <a:srgbClr val="0000FF"/>
                </a:solidFill>
              </a:rPr>
              <a:t>Mistério</a:t>
            </a:r>
          </a:p>
          <a:p>
            <a:pPr algn="ctr"/>
            <a:r>
              <a:rPr lang="pt-BR" sz="6000" dirty="0" smtClean="0">
                <a:solidFill>
                  <a:srgbClr val="0000FF"/>
                </a:solidFill>
              </a:rPr>
              <a:t>Comunhão</a:t>
            </a:r>
          </a:p>
          <a:p>
            <a:pPr algn="ctr"/>
            <a:r>
              <a:rPr lang="pt-BR" sz="6000" dirty="0" smtClean="0">
                <a:solidFill>
                  <a:srgbClr val="0000FF"/>
                </a:solidFill>
              </a:rPr>
              <a:t>Missão </a:t>
            </a:r>
            <a:endParaRPr lang="pt-BR" sz="6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/>
            <a:r>
              <a:rPr lang="pt-BR" dirty="0" err="1" smtClean="0">
                <a:solidFill>
                  <a:srgbClr val="FF0000"/>
                </a:solidFill>
              </a:rPr>
              <a:t>lingua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3600400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As celebrações eram em </a:t>
            </a:r>
            <a:r>
              <a:rPr lang="pt-BR" sz="2800" b="1" dirty="0">
                <a:solidFill>
                  <a:srgbClr val="FF0000"/>
                </a:solidFill>
              </a:rPr>
              <a:t>grego 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800" dirty="0" smtClean="0"/>
              <a:t>(</a:t>
            </a:r>
            <a:r>
              <a:rPr lang="pt-BR" sz="2800" dirty="0"/>
              <a:t>comunidades paulinas e Roma) </a:t>
            </a:r>
            <a:endParaRPr lang="pt-BR" sz="2800" dirty="0" smtClean="0"/>
          </a:p>
          <a:p>
            <a:pPr algn="ctr"/>
            <a:r>
              <a:rPr lang="pt-BR" sz="2800" dirty="0" smtClean="0"/>
              <a:t>e </a:t>
            </a:r>
            <a:r>
              <a:rPr lang="pt-BR" sz="2800" dirty="0"/>
              <a:t>em </a:t>
            </a:r>
            <a:r>
              <a:rPr lang="pt-BR" sz="2800" b="1" dirty="0">
                <a:solidFill>
                  <a:srgbClr val="FF0000"/>
                </a:solidFill>
              </a:rPr>
              <a:t>aramaico 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800" dirty="0" smtClean="0"/>
              <a:t>(</a:t>
            </a:r>
            <a:r>
              <a:rPr lang="pt-BR" sz="2800" dirty="0"/>
              <a:t>comunidades da Palestina</a:t>
            </a:r>
            <a:r>
              <a:rPr lang="pt-BR" sz="2800" dirty="0" smtClean="0"/>
              <a:t>).</a:t>
            </a:r>
          </a:p>
          <a:p>
            <a:pPr algn="ctr"/>
            <a:r>
              <a:rPr lang="pt-BR" sz="2800" dirty="0"/>
              <a:t>Já no fim do século III, a liturgia passou suavemente do grego para o </a:t>
            </a:r>
            <a:r>
              <a:rPr lang="pt-BR" sz="2800" dirty="0" smtClean="0">
                <a:solidFill>
                  <a:srgbClr val="FF0000"/>
                </a:solidFill>
              </a:rPr>
              <a:t>latim</a:t>
            </a:r>
          </a:p>
          <a:p>
            <a:pPr algn="ctr"/>
            <a:r>
              <a:rPr lang="pt-BR" sz="2800" dirty="0" smtClean="0"/>
              <a:t>A partir do Concilio Vaticano II, nas </a:t>
            </a:r>
            <a:r>
              <a:rPr lang="pt-BR" sz="2800" dirty="0" smtClean="0">
                <a:solidFill>
                  <a:srgbClr val="FF0000"/>
                </a:solidFill>
              </a:rPr>
              <a:t>línguas vernáculas.</a:t>
            </a:r>
            <a:endParaRPr lang="pt-BR" sz="2800" dirty="0">
              <a:solidFill>
                <a:srgbClr val="FF0000"/>
              </a:solidFill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330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A estrutura da Celebração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248472"/>
          </a:xfrm>
        </p:spPr>
        <p:txBody>
          <a:bodyPr>
            <a:normAutofit/>
          </a:bodyPr>
          <a:lstStyle/>
          <a:p>
            <a:r>
              <a:rPr lang="pt-BR" sz="2800" dirty="0"/>
              <a:t>2</a:t>
            </a:r>
            <a:r>
              <a:rPr lang="pt-BR" sz="2800" dirty="0" smtClean="0"/>
              <a:t> </a:t>
            </a:r>
            <a:r>
              <a:rPr lang="pt-BR" sz="2800" dirty="0"/>
              <a:t>momentos bem distintos (</a:t>
            </a:r>
            <a:r>
              <a:rPr lang="pt-BR" sz="2800" dirty="0">
                <a:solidFill>
                  <a:srgbClr val="0000FF"/>
                </a:solidFill>
              </a:rPr>
              <a:t>o pão e o vinho e a refeição principal</a:t>
            </a:r>
            <a:r>
              <a:rPr lang="pt-BR" sz="2800" dirty="0"/>
              <a:t>), porém consideravam uma só ação completa e autônoma. Chamavam isso de “</a:t>
            </a:r>
            <a:r>
              <a:rPr lang="pt-BR" sz="2800" b="1" dirty="0"/>
              <a:t>fração do pão</a:t>
            </a:r>
            <a:r>
              <a:rPr lang="pt-BR" sz="2800" dirty="0"/>
              <a:t>” (</a:t>
            </a:r>
            <a:r>
              <a:rPr lang="pt-BR" sz="2800" dirty="0" err="1"/>
              <a:t>cf</a:t>
            </a:r>
            <a:r>
              <a:rPr lang="pt-BR" sz="2800" dirty="0"/>
              <a:t> At 2,42.46;20,7), dando um destaque à ação de graças. 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É </a:t>
            </a:r>
            <a:r>
              <a:rPr lang="pt-BR" sz="2800" dirty="0"/>
              <a:t>daí que surge a expressão “eucaristia” (a partir da metade do século </a:t>
            </a:r>
            <a:r>
              <a:rPr lang="pt-BR" sz="2800" dirty="0" smtClean="0"/>
              <a:t>2º </a:t>
            </a:r>
            <a:r>
              <a:rPr lang="pt-BR" sz="2800" dirty="0"/>
              <a:t>é o nome usado para caracterizar a celebração e o alimento recebido</a:t>
            </a:r>
            <a:r>
              <a:rPr lang="pt-BR" sz="2800" dirty="0" smtClean="0"/>
              <a:t>).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07504" y="5157192"/>
            <a:ext cx="8928992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0000FF"/>
                </a:solidFill>
              </a:rPr>
              <a:t>Sem obrigação legal de assistencialismo, todos traziam ofertas em espécie para sustentar os mais pobres, especialmente viúvas, centros de assistências e outros.</a:t>
            </a:r>
          </a:p>
          <a:p>
            <a:endParaRPr lang="pt-BR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3723865"/>
          </a:xfrm>
        </p:spPr>
        <p:txBody>
          <a:bodyPr>
            <a:normAutofit/>
          </a:bodyPr>
          <a:lstStyle/>
          <a:p>
            <a:r>
              <a:rPr lang="pt-BR" sz="3200" dirty="0"/>
              <a:t>A prática consistia em celebrar uma só eucaristia em cada comunidade. </a:t>
            </a:r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/>
              <a:t>Surge </a:t>
            </a:r>
            <a:r>
              <a:rPr lang="pt-BR" sz="3200" dirty="0"/>
              <a:t>aqui a função do “presidente”. Era o </a:t>
            </a:r>
            <a:r>
              <a:rPr lang="pt-BR" sz="3200" b="1" dirty="0">
                <a:solidFill>
                  <a:srgbClr val="0000FF"/>
                </a:solidFill>
              </a:rPr>
              <a:t>bispo</a:t>
            </a:r>
            <a:r>
              <a:rPr lang="pt-BR" sz="3200" dirty="0"/>
              <a:t> quem “</a:t>
            </a:r>
            <a:r>
              <a:rPr lang="pt-BR" sz="3200" b="1" dirty="0">
                <a:solidFill>
                  <a:srgbClr val="0000FF"/>
                </a:solidFill>
              </a:rPr>
              <a:t>presidia</a:t>
            </a:r>
            <a:r>
              <a:rPr lang="pt-BR" sz="3200" dirty="0"/>
              <a:t>”, concelebrada pelo seu presbitério (bispos e presbíteros eram chamados de sacerdotes).</a:t>
            </a:r>
          </a:p>
        </p:txBody>
      </p:sp>
    </p:spTree>
    <p:extLst>
      <p:ext uri="{BB962C8B-B14F-4D97-AF65-F5344CB8AC3E}">
        <p14:creationId xmlns:p14="http://schemas.microsoft.com/office/powerpoint/2010/main" val="11497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4008" y="457196"/>
            <a:ext cx="4392488" cy="850106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3</a:t>
            </a:r>
            <a:r>
              <a:rPr lang="pt-BR" b="1" dirty="0" smtClean="0">
                <a:solidFill>
                  <a:srgbClr val="0000FF"/>
                </a:solidFill>
              </a:rPr>
              <a:t>13: Edito de Milão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48669"/>
            <a:ext cx="8589640" cy="2364507"/>
          </a:xfrm>
        </p:spPr>
        <p:txBody>
          <a:bodyPr>
            <a:normAutofit/>
          </a:bodyPr>
          <a:lstStyle/>
          <a:p>
            <a:r>
              <a:rPr lang="pt-BR" sz="2800" dirty="0"/>
              <a:t> </a:t>
            </a:r>
            <a:r>
              <a:rPr lang="pt-BR" sz="2800" dirty="0" smtClean="0"/>
              <a:t>a </a:t>
            </a:r>
            <a:r>
              <a:rPr lang="pt-BR" sz="2800" dirty="0"/>
              <a:t>liberdade de religião no Império Romano, dando fim às perseguições dirigidas </a:t>
            </a:r>
            <a:r>
              <a:rPr lang="pt-BR" sz="2800" dirty="0" smtClean="0"/>
              <a:t>aos </a:t>
            </a:r>
            <a:r>
              <a:rPr lang="pt-BR" sz="2800" dirty="0"/>
              <a:t>cristãos. </a:t>
            </a:r>
            <a:endParaRPr lang="pt-BR" sz="2800" dirty="0" smtClean="0"/>
          </a:p>
          <a:p>
            <a:r>
              <a:rPr lang="pt-BR" sz="2800" dirty="0" smtClean="0"/>
              <a:t>O </a:t>
            </a:r>
            <a:r>
              <a:rPr lang="pt-BR" sz="2800" dirty="0"/>
              <a:t>édito foi assinado por Constantino I e </a:t>
            </a:r>
            <a:r>
              <a:rPr lang="pt-BR" sz="2800" dirty="0" err="1"/>
              <a:t>Licinio</a:t>
            </a:r>
            <a:r>
              <a:rPr lang="pt-BR" sz="2800" dirty="0"/>
              <a:t>, dirigentes dos impérios romanos do Ocidente e Oriente, respectivamente.</a:t>
            </a:r>
          </a:p>
        </p:txBody>
      </p:sp>
      <p:pic>
        <p:nvPicPr>
          <p:cNvPr id="2052" name="Picture 4" descr="[vs17b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437000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Séculos IV – VI 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367240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Todos </a:t>
            </a:r>
            <a:r>
              <a:rPr lang="pt-BR" sz="2800" dirty="0"/>
              <a:t>comungam, primeiro as crianças, depois as mulheres e por fim os homens; </a:t>
            </a:r>
            <a:endParaRPr lang="pt-BR" sz="2800" dirty="0" smtClean="0"/>
          </a:p>
          <a:p>
            <a:r>
              <a:rPr lang="pt-BR" sz="2800" dirty="0" smtClean="0"/>
              <a:t>recebem </a:t>
            </a:r>
            <a:r>
              <a:rPr lang="pt-BR" sz="2800" b="1" dirty="0"/>
              <a:t>o pão consagrado na mão </a:t>
            </a:r>
            <a:r>
              <a:rPr lang="pt-BR" sz="2800" dirty="0"/>
              <a:t>onde eles mesmos comungavam </a:t>
            </a:r>
            <a:r>
              <a:rPr lang="pt-BR" sz="2800" b="1" dirty="0"/>
              <a:t>e iam em procissão beber do cálice cantando o Salmo 33</a:t>
            </a:r>
            <a:r>
              <a:rPr lang="pt-BR" sz="2800" dirty="0"/>
              <a:t>; </a:t>
            </a:r>
            <a:endParaRPr lang="pt-BR" sz="2800" dirty="0" smtClean="0"/>
          </a:p>
          <a:p>
            <a:r>
              <a:rPr lang="pt-BR" sz="2800" dirty="0" smtClean="0">
                <a:solidFill>
                  <a:srgbClr val="0000FF"/>
                </a:solidFill>
              </a:rPr>
              <a:t>os </a:t>
            </a:r>
            <a:r>
              <a:rPr lang="pt-BR" sz="2800" dirty="0">
                <a:solidFill>
                  <a:srgbClr val="0000FF"/>
                </a:solidFill>
              </a:rPr>
              <a:t>diáconos levavam aos doentes e idosos </a:t>
            </a:r>
            <a:r>
              <a:rPr lang="pt-BR" sz="2800" dirty="0"/>
              <a:t>a eucaristia e os alimentos trazidos na celebração.</a:t>
            </a:r>
          </a:p>
        </p:txBody>
      </p:sp>
    </p:spTree>
    <p:extLst>
      <p:ext uri="{BB962C8B-B14F-4D97-AF65-F5344CB8AC3E}">
        <p14:creationId xmlns:p14="http://schemas.microsoft.com/office/powerpoint/2010/main" val="7315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522" y="1484784"/>
            <a:ext cx="7520940" cy="830992"/>
          </a:xfrm>
        </p:spPr>
        <p:txBody>
          <a:bodyPr/>
          <a:lstStyle/>
          <a:p>
            <a:pPr algn="ctr"/>
            <a:r>
              <a:rPr lang="pt-BR" sz="4000" b="1" dirty="0" smtClean="0"/>
              <a:t>IGREJA:  COMUNHÃO</a:t>
            </a:r>
            <a:endParaRPr lang="pt-BR" sz="4000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3528" y="5445224"/>
            <a:ext cx="8352928" cy="83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/>
              <a:t>Creio na COMUNHÃO dos santos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0219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650256" cy="2343160"/>
          </a:xfrm>
        </p:spPr>
        <p:txBody>
          <a:bodyPr/>
          <a:lstStyle/>
          <a:p>
            <a:pPr algn="ctr"/>
            <a:r>
              <a:rPr lang="pt-BR" sz="4000" b="1" dirty="0" smtClean="0"/>
              <a:t>As heresias e </a:t>
            </a:r>
            <a:br>
              <a:rPr lang="pt-BR" sz="4000" b="1" dirty="0" smtClean="0"/>
            </a:br>
            <a:r>
              <a:rPr lang="pt-BR" sz="4000" b="1" dirty="0" smtClean="0"/>
              <a:t>Os Padres da </a:t>
            </a:r>
            <a:r>
              <a:rPr lang="pt-BR" sz="4000" b="1" dirty="0" smtClean="0"/>
              <a:t>Igreja</a:t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>primeiros 5 séculos</a:t>
            </a:r>
            <a:endParaRPr lang="pt-BR" sz="4000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39552" y="5229200"/>
            <a:ext cx="752094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b="1" dirty="0" smtClean="0"/>
          </a:p>
          <a:p>
            <a:pPr algn="ctr"/>
            <a:r>
              <a:rPr lang="pt-BR" sz="4000" b="1" dirty="0" smtClean="0"/>
              <a:t>Credo</a:t>
            </a:r>
          </a:p>
          <a:p>
            <a:pPr algn="ctr"/>
            <a:r>
              <a:rPr lang="pt-BR" sz="4000" b="1" dirty="0" smtClean="0"/>
              <a:t>Doutrina Mariana</a:t>
            </a:r>
          </a:p>
          <a:p>
            <a:pPr algn="ctr"/>
            <a:r>
              <a:rPr lang="pt-BR" sz="4000" b="1" dirty="0" err="1" smtClean="0"/>
              <a:t>Cristologia</a:t>
            </a:r>
            <a:endParaRPr lang="pt-BR" sz="4000" b="1" dirty="0" smtClean="0"/>
          </a:p>
          <a:p>
            <a:pPr algn="ctr"/>
            <a:endParaRPr lang="pt-BR" sz="4000" b="1" dirty="0" smtClean="0"/>
          </a:p>
          <a:p>
            <a:pPr algn="ctr"/>
            <a:endParaRPr lang="pt-BR" sz="40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20374975">
            <a:off x="339698" y="2526067"/>
            <a:ext cx="3004296" cy="1872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200" b="1" dirty="0" smtClean="0">
              <a:solidFill>
                <a:srgbClr val="FF0000"/>
              </a:solidFill>
            </a:endParaRPr>
          </a:p>
          <a:p>
            <a:pPr algn="ctr"/>
            <a:endParaRPr lang="pt-B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Os Concílios Ecuménicos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21</a:t>
            </a:r>
          </a:p>
          <a:p>
            <a:pPr algn="ctr"/>
            <a:endParaRPr lang="pt-BR" sz="3200" b="1" dirty="0" smtClean="0">
              <a:solidFill>
                <a:srgbClr val="FF0000"/>
              </a:solidFill>
            </a:endParaRPr>
          </a:p>
          <a:p>
            <a:pPr algn="ctr"/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fEhAKJ1o56Y/UlTPkFBV96I/AAAAAAAABf4/linx5uTjOTU/s1600/Padres+do+7%C2%AA+Conc%C3%ADl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" y="-27384"/>
            <a:ext cx="9129048" cy="67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30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Alguns dos Padres da Igreja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3200400" cy="548640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 smtClean="0">
                <a:solidFill>
                  <a:srgbClr val="FF0000"/>
                </a:solidFill>
              </a:rPr>
              <a:t>Padres Gregos</a:t>
            </a:r>
            <a:endParaRPr lang="pt-BR" sz="18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67544" y="1701848"/>
            <a:ext cx="3552006" cy="31089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BR" sz="2000" b="0" dirty="0">
                <a:solidFill>
                  <a:srgbClr val="0000FF"/>
                </a:solidFill>
              </a:rPr>
              <a:t>Clemente de Alexandria, </a:t>
            </a:r>
          </a:p>
          <a:p>
            <a:r>
              <a:rPr lang="pt-BR" sz="2000" b="0" dirty="0">
                <a:solidFill>
                  <a:srgbClr val="0000FF"/>
                </a:solidFill>
              </a:rPr>
              <a:t>Atanásio de Alexandria,</a:t>
            </a:r>
          </a:p>
          <a:p>
            <a:r>
              <a:rPr lang="pt-BR" sz="2000" b="0" dirty="0">
                <a:solidFill>
                  <a:srgbClr val="0000FF"/>
                </a:solidFill>
              </a:rPr>
              <a:t>João </a:t>
            </a:r>
            <a:r>
              <a:rPr lang="pt-BR" sz="2000" b="0" dirty="0" err="1">
                <a:solidFill>
                  <a:srgbClr val="0000FF"/>
                </a:solidFill>
              </a:rPr>
              <a:t>Crisóstomo</a:t>
            </a:r>
            <a:r>
              <a:rPr lang="pt-BR" sz="2000" b="0" dirty="0">
                <a:solidFill>
                  <a:srgbClr val="0000FF"/>
                </a:solidFill>
              </a:rPr>
              <a:t>, </a:t>
            </a:r>
          </a:p>
          <a:p>
            <a:r>
              <a:rPr lang="pt-BR" sz="2000" b="0" dirty="0">
                <a:solidFill>
                  <a:srgbClr val="0000FF"/>
                </a:solidFill>
              </a:rPr>
              <a:t>Cirilo de Alexandria  </a:t>
            </a:r>
          </a:p>
          <a:p>
            <a:r>
              <a:rPr lang="pt-BR" sz="2000" b="0" dirty="0">
                <a:solidFill>
                  <a:srgbClr val="0000FF"/>
                </a:solidFill>
              </a:rPr>
              <a:t>Basílio de </a:t>
            </a:r>
            <a:r>
              <a:rPr lang="pt-BR" sz="2000" b="0" dirty="0" err="1">
                <a:solidFill>
                  <a:srgbClr val="0000FF"/>
                </a:solidFill>
              </a:rPr>
              <a:t>Cesareia</a:t>
            </a:r>
            <a:r>
              <a:rPr lang="pt-BR" sz="2000" b="0" dirty="0">
                <a:solidFill>
                  <a:srgbClr val="0000FF"/>
                </a:solidFill>
              </a:rPr>
              <a:t>, </a:t>
            </a:r>
          </a:p>
          <a:p>
            <a:r>
              <a:rPr lang="pt-BR" sz="2000" b="0" dirty="0">
                <a:solidFill>
                  <a:srgbClr val="0000FF"/>
                </a:solidFill>
              </a:rPr>
              <a:t>Gregório </a:t>
            </a:r>
            <a:r>
              <a:rPr lang="pt-BR" sz="2000" b="0" dirty="0" err="1">
                <a:solidFill>
                  <a:srgbClr val="0000FF"/>
                </a:solidFill>
              </a:rPr>
              <a:t>Nazianzeno</a:t>
            </a:r>
            <a:r>
              <a:rPr lang="pt-BR" sz="2000" b="0" dirty="0">
                <a:solidFill>
                  <a:srgbClr val="0000FF"/>
                </a:solidFill>
              </a:rPr>
              <a:t>, </a:t>
            </a:r>
          </a:p>
          <a:p>
            <a:r>
              <a:rPr lang="pt-BR" sz="2000" b="0" dirty="0">
                <a:solidFill>
                  <a:srgbClr val="0000FF"/>
                </a:solidFill>
              </a:rPr>
              <a:t>Gregório de </a:t>
            </a:r>
            <a:r>
              <a:rPr lang="pt-BR" sz="2000" b="0" dirty="0" err="1">
                <a:solidFill>
                  <a:srgbClr val="0000FF"/>
                </a:solidFill>
              </a:rPr>
              <a:t>Nissa</a:t>
            </a:r>
            <a:r>
              <a:rPr lang="pt-BR" sz="2000" b="0" dirty="0">
                <a:solidFill>
                  <a:srgbClr val="0000FF"/>
                </a:solidFill>
              </a:rPr>
              <a:t>), e</a:t>
            </a:r>
          </a:p>
          <a:p>
            <a:r>
              <a:rPr lang="pt-BR" sz="2000" b="0" dirty="0">
                <a:solidFill>
                  <a:srgbClr val="0000FF"/>
                </a:solidFill>
              </a:rPr>
              <a:t>Máximo, o Confessor.</a:t>
            </a:r>
          </a:p>
          <a:p>
            <a:endParaRPr lang="pt-BR" sz="2000" b="0" dirty="0" smtClean="0">
              <a:solidFill>
                <a:srgbClr val="0000FF"/>
              </a:solidFill>
            </a:endParaRP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b="1" dirty="0" smtClean="0">
                <a:solidFill>
                  <a:srgbClr val="FF0000"/>
                </a:solidFill>
              </a:rPr>
              <a:t>Padres Latinos</a:t>
            </a:r>
            <a:endParaRPr lang="pt-BR" sz="1800" b="1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904432" cy="31089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b="0" dirty="0" smtClean="0">
                <a:solidFill>
                  <a:srgbClr val="0000FF"/>
                </a:solidFill>
              </a:rPr>
              <a:t>Cipriano </a:t>
            </a:r>
            <a:r>
              <a:rPr lang="pt-BR" b="0" dirty="0">
                <a:solidFill>
                  <a:srgbClr val="0000FF"/>
                </a:solidFill>
              </a:rPr>
              <a:t>de Cartago, </a:t>
            </a:r>
          </a:p>
          <a:p>
            <a:r>
              <a:rPr lang="pt-BR" b="0" dirty="0">
                <a:solidFill>
                  <a:srgbClr val="0000FF"/>
                </a:solidFill>
              </a:rPr>
              <a:t>Leão, o Grande, </a:t>
            </a:r>
          </a:p>
          <a:p>
            <a:r>
              <a:rPr lang="pt-BR" b="0" dirty="0">
                <a:solidFill>
                  <a:srgbClr val="0000FF"/>
                </a:solidFill>
              </a:rPr>
              <a:t>Gregório, o Grande, </a:t>
            </a:r>
          </a:p>
          <a:p>
            <a:r>
              <a:rPr lang="pt-BR" b="0" dirty="0">
                <a:solidFill>
                  <a:srgbClr val="0000FF"/>
                </a:solidFill>
              </a:rPr>
              <a:t>Agostinho de </a:t>
            </a:r>
            <a:r>
              <a:rPr lang="pt-BR" b="0" dirty="0" err="1">
                <a:solidFill>
                  <a:srgbClr val="0000FF"/>
                </a:solidFill>
              </a:rPr>
              <a:t>Hipona</a:t>
            </a:r>
            <a:r>
              <a:rPr lang="pt-BR" b="0" dirty="0">
                <a:solidFill>
                  <a:srgbClr val="0000FF"/>
                </a:solidFill>
              </a:rPr>
              <a:t>, </a:t>
            </a:r>
          </a:p>
          <a:p>
            <a:r>
              <a:rPr lang="pt-BR" b="0" dirty="0">
                <a:solidFill>
                  <a:srgbClr val="0000FF"/>
                </a:solidFill>
              </a:rPr>
              <a:t>Ambrósio de Milão e </a:t>
            </a:r>
          </a:p>
          <a:p>
            <a:r>
              <a:rPr lang="pt-BR" b="0" dirty="0">
                <a:solidFill>
                  <a:srgbClr val="0000FF"/>
                </a:solidFill>
              </a:rPr>
              <a:t>Jerônimo de </a:t>
            </a:r>
            <a:r>
              <a:rPr lang="pt-BR" b="0" dirty="0" err="1">
                <a:solidFill>
                  <a:srgbClr val="0000FF"/>
                </a:solidFill>
              </a:rPr>
              <a:t>Estridão</a:t>
            </a:r>
            <a:r>
              <a:rPr lang="pt-BR" b="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203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4680520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accent2"/>
                </a:solidFill>
              </a:rPr>
              <a:t>Inácio </a:t>
            </a:r>
            <a:r>
              <a:rPr lang="pt-BR" sz="2400" dirty="0">
                <a:solidFill>
                  <a:schemeClr val="accent2"/>
                </a:solidFill>
              </a:rPr>
              <a:t>de </a:t>
            </a:r>
            <a:r>
              <a:rPr lang="pt-BR" sz="2400" dirty="0" err="1">
                <a:solidFill>
                  <a:schemeClr val="accent2"/>
                </a:solidFill>
              </a:rPr>
              <a:t>Antioquia</a:t>
            </a:r>
            <a:r>
              <a:rPr lang="pt-BR" sz="2400" dirty="0">
                <a:solidFill>
                  <a:schemeClr val="accent2"/>
                </a:solidFill>
              </a:rPr>
              <a:t>: </a:t>
            </a:r>
            <a:r>
              <a:rPr lang="pt-BR" sz="2400" dirty="0" smtClean="0">
                <a:solidFill>
                  <a:schemeClr val="accent2"/>
                </a:solidFill>
              </a:rPr>
              <a:t> </a:t>
            </a:r>
            <a:r>
              <a:rPr lang="pt-BR" sz="2400" b="0" dirty="0" err="1" smtClean="0">
                <a:solidFill>
                  <a:srgbClr val="0000FF"/>
                </a:solidFill>
              </a:rPr>
              <a:t>abordadou</a:t>
            </a:r>
            <a:r>
              <a:rPr lang="pt-BR" sz="2400" b="0" dirty="0" smtClean="0">
                <a:solidFill>
                  <a:srgbClr val="0000FF"/>
                </a:solidFill>
              </a:rPr>
              <a:t> </a:t>
            </a:r>
            <a:r>
              <a:rPr lang="pt-BR" sz="2400" b="0" dirty="0">
                <a:solidFill>
                  <a:srgbClr val="0000FF"/>
                </a:solidFill>
              </a:rPr>
              <a:t>os sacramentos, a </a:t>
            </a:r>
            <a:r>
              <a:rPr lang="pt-BR" sz="2400" b="0" dirty="0" err="1">
                <a:solidFill>
                  <a:srgbClr val="0000FF"/>
                </a:solidFill>
              </a:rPr>
              <a:t>mariologia</a:t>
            </a:r>
            <a:r>
              <a:rPr lang="pt-BR" sz="2400" b="0" dirty="0">
                <a:solidFill>
                  <a:srgbClr val="0000FF"/>
                </a:solidFill>
              </a:rPr>
              <a:t>, o papel dos bispos, a guarda do domingo,  a unidade e infalibilidade da Igreja, a catolicidade, e o primado papal</a:t>
            </a:r>
            <a:r>
              <a:rPr lang="pt-BR" sz="2400" b="0" dirty="0" smtClean="0">
                <a:solidFill>
                  <a:srgbClr val="0000FF"/>
                </a:solidFill>
              </a:rPr>
              <a:t>.</a:t>
            </a:r>
          </a:p>
          <a:p>
            <a:endParaRPr lang="pt-BR" sz="1050" b="0" dirty="0">
              <a:solidFill>
                <a:srgbClr val="0000FF"/>
              </a:solidFill>
            </a:endParaRPr>
          </a:p>
          <a:p>
            <a:r>
              <a:rPr lang="pt-BR" sz="2400" dirty="0">
                <a:solidFill>
                  <a:schemeClr val="accent2"/>
                </a:solidFill>
              </a:rPr>
              <a:t>Atanásio de Alexandria: </a:t>
            </a:r>
            <a:r>
              <a:rPr lang="pt-BR" sz="2400" b="0" dirty="0">
                <a:solidFill>
                  <a:srgbClr val="0000FF"/>
                </a:solidFill>
              </a:rPr>
              <a:t> </a:t>
            </a:r>
            <a:r>
              <a:rPr lang="pt-BR" sz="2400" b="0" dirty="0" smtClean="0">
                <a:solidFill>
                  <a:srgbClr val="0000FF"/>
                </a:solidFill>
              </a:rPr>
              <a:t>defendeu </a:t>
            </a:r>
            <a:r>
              <a:rPr lang="pt-BR" sz="2400" b="0" dirty="0">
                <a:solidFill>
                  <a:srgbClr val="0000FF"/>
                </a:solidFill>
              </a:rPr>
              <a:t>contra o </a:t>
            </a:r>
            <a:r>
              <a:rPr lang="pt-BR" sz="2400" b="0" dirty="0" smtClean="0">
                <a:solidFill>
                  <a:srgbClr val="0000FF"/>
                </a:solidFill>
              </a:rPr>
              <a:t>arianismo no Concílio </a:t>
            </a:r>
            <a:r>
              <a:rPr lang="pt-BR" sz="2400" b="0" dirty="0">
                <a:solidFill>
                  <a:srgbClr val="0000FF"/>
                </a:solidFill>
              </a:rPr>
              <a:t>de </a:t>
            </a:r>
            <a:r>
              <a:rPr lang="pt-BR" sz="2400" b="0" i="1" dirty="0">
                <a:solidFill>
                  <a:srgbClr val="0000FF"/>
                </a:solidFill>
              </a:rPr>
              <a:t>Niceia (325); </a:t>
            </a:r>
            <a:r>
              <a:rPr lang="pt-BR" sz="2400" b="0" dirty="0">
                <a:solidFill>
                  <a:srgbClr val="0000FF"/>
                </a:solidFill>
              </a:rPr>
              <a:t>defendeu os cânones do Novo Testamento; </a:t>
            </a:r>
          </a:p>
          <a:p>
            <a:r>
              <a:rPr lang="pt-BR" sz="2400" dirty="0">
                <a:solidFill>
                  <a:schemeClr val="accent2"/>
                </a:solidFill>
              </a:rPr>
              <a:t>Cirilo:  </a:t>
            </a:r>
            <a:r>
              <a:rPr lang="pt-BR" sz="2400" b="0" dirty="0">
                <a:solidFill>
                  <a:srgbClr val="0000FF"/>
                </a:solidFill>
              </a:rPr>
              <a:t>Concílio de </a:t>
            </a:r>
            <a:r>
              <a:rPr lang="pt-BR" sz="2400" b="0" i="1" dirty="0">
                <a:solidFill>
                  <a:srgbClr val="0000FF"/>
                </a:solidFill>
              </a:rPr>
              <a:t>Éfeso em 431</a:t>
            </a:r>
            <a:r>
              <a:rPr lang="pt-BR" sz="2400" b="0" dirty="0">
                <a:solidFill>
                  <a:srgbClr val="0000FF"/>
                </a:solidFill>
              </a:rPr>
              <a:t>: defendeu a união perfeita entre as duas naturezas de Cristo</a:t>
            </a:r>
            <a:r>
              <a:rPr lang="pt-BR" sz="2400" b="0" dirty="0" smtClean="0">
                <a:solidFill>
                  <a:srgbClr val="0000FF"/>
                </a:solidFill>
              </a:rPr>
              <a:t>;</a:t>
            </a:r>
          </a:p>
          <a:p>
            <a:endParaRPr lang="pt-BR" sz="1200" b="0" dirty="0">
              <a:solidFill>
                <a:srgbClr val="0000FF"/>
              </a:solidFill>
            </a:endParaRPr>
          </a:p>
          <a:p>
            <a:r>
              <a:rPr lang="pt-BR" sz="2400" dirty="0">
                <a:solidFill>
                  <a:schemeClr val="accent2"/>
                </a:solidFill>
              </a:rPr>
              <a:t>Gregório </a:t>
            </a:r>
            <a:r>
              <a:rPr lang="pt-BR" sz="2400" dirty="0" err="1">
                <a:solidFill>
                  <a:schemeClr val="accent2"/>
                </a:solidFill>
              </a:rPr>
              <a:t>Nazianzeno</a:t>
            </a:r>
            <a:r>
              <a:rPr lang="pt-BR" sz="2400" dirty="0">
                <a:solidFill>
                  <a:schemeClr val="accent2"/>
                </a:solidFill>
              </a:rPr>
              <a:t>:  </a:t>
            </a:r>
            <a:r>
              <a:rPr lang="pt-BR" sz="2400" b="0" dirty="0">
                <a:solidFill>
                  <a:srgbClr val="0000FF"/>
                </a:solidFill>
              </a:rPr>
              <a:t>abordou sobre as responsabilidades dos funcionários da Igreja35 , a natureza do Espírito </a:t>
            </a:r>
            <a:r>
              <a:rPr lang="pt-BR" sz="2400" b="0" dirty="0" smtClean="0">
                <a:solidFill>
                  <a:srgbClr val="0000FF"/>
                </a:solidFill>
              </a:rPr>
              <a:t>Santo etc.</a:t>
            </a:r>
            <a:endParaRPr lang="pt-BR" sz="2400" b="0" dirty="0">
              <a:solidFill>
                <a:srgbClr val="0000FF"/>
              </a:solidFill>
            </a:endParaRPr>
          </a:p>
          <a:p>
            <a:endParaRPr lang="pt-BR" sz="2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0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ndacanticos.com.br/wp-content/uploads/2013/05/Sant%C3%ADssima-Trinda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3"/>
          <a:stretch/>
        </p:blipFill>
        <p:spPr bwMode="auto">
          <a:xfrm>
            <a:off x="1403649" y="0"/>
            <a:ext cx="6084061" cy="68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 hierarquia da Igreja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920" y="3429000"/>
            <a:ext cx="3456384" cy="2820631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Papa</a:t>
            </a:r>
          </a:p>
          <a:p>
            <a:r>
              <a:rPr lang="pt-BR" dirty="0" smtClean="0"/>
              <a:t>Cardeal (sec.VI)</a:t>
            </a:r>
          </a:p>
          <a:p>
            <a:r>
              <a:rPr lang="pt-BR" dirty="0" smtClean="0"/>
              <a:t>Bispo</a:t>
            </a:r>
          </a:p>
          <a:p>
            <a:r>
              <a:rPr lang="pt-BR" dirty="0" smtClean="0"/>
              <a:t>Padre</a:t>
            </a:r>
          </a:p>
          <a:p>
            <a:r>
              <a:rPr lang="pt-BR" dirty="0" smtClean="0"/>
              <a:t>diácono</a:t>
            </a:r>
          </a:p>
          <a:p>
            <a:r>
              <a:rPr lang="pt-BR" dirty="0" smtClean="0"/>
              <a:t>Leigo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 rot="19140000">
            <a:off x="5912466" y="4491477"/>
            <a:ext cx="3063403" cy="165791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t-BR" sz="2400" dirty="0" smtClean="0"/>
              <a:t>Todos são iguais na dignidade</a:t>
            </a:r>
          </a:p>
          <a:p>
            <a:pPr algn="ctr"/>
            <a:r>
              <a:rPr lang="pt-BR" sz="2400" dirty="0" smtClean="0"/>
              <a:t>Pelo batismo</a:t>
            </a:r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 rot="1636543">
            <a:off x="5829960" y="2357089"/>
            <a:ext cx="3278317" cy="951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 smtClean="0">
                <a:solidFill>
                  <a:srgbClr val="FF0000"/>
                </a:solidFill>
              </a:rPr>
              <a:t>No exercício do </a:t>
            </a:r>
          </a:p>
          <a:p>
            <a:r>
              <a:rPr lang="pt-BR" sz="3200" dirty="0" smtClean="0">
                <a:solidFill>
                  <a:srgbClr val="FF0000"/>
                </a:solidFill>
              </a:rPr>
              <a:t>Ministério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7HmPpdRy8dg/UTC1D9PEzNI/AAAAAAAAAEM/cLsaUy9U9cI/s1600/Concilio+Vaticano+II+(1962-196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38" y="0"/>
            <a:ext cx="9163438" cy="633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43608" y="6303317"/>
            <a:ext cx="7520940" cy="548640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Concílio  Vaticano II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1.bp.blogspot.com/-UFArWf9CBQ0/Ul7qNUYLVUI/AAAAAAAATqY/vccpwpy8r-s/s1600/Papa+Francisco+diz+que+existem+muitos+id%C3%B3latras+que+se+acham+sabi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" y="18613"/>
            <a:ext cx="9018703" cy="600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6948264" y="365760"/>
            <a:ext cx="1971700" cy="1263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mtClean="0"/>
              <a:t>Igreja:</a:t>
            </a:r>
            <a:br>
              <a:rPr lang="pt-BR" smtClean="0"/>
            </a:br>
            <a:r>
              <a:rPr lang="pt-BR" smtClean="0"/>
              <a:t>missão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63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287524" y="188640"/>
            <a:ext cx="3492388" cy="1601296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solidFill>
                  <a:srgbClr val="0000FF"/>
                </a:solidFill>
                <a:latin typeface="+mj-lt"/>
              </a:rPr>
              <a:t>1) </a:t>
            </a: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Império greco-latina 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+mj-lt"/>
              </a:rPr>
              <a:t>Sec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. 1-8</a:t>
            </a:r>
          </a:p>
          <a:p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395536" y="1700807"/>
            <a:ext cx="3096344" cy="21864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Evangelização na </a:t>
            </a:r>
          </a:p>
          <a:p>
            <a:r>
              <a:rPr lang="pt-BR" dirty="0" err="1" smtClean="0">
                <a:solidFill>
                  <a:srgbClr val="0000FF"/>
                </a:solidFill>
              </a:rPr>
              <a:t>Asia</a:t>
            </a:r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err="1" smtClean="0">
                <a:solidFill>
                  <a:srgbClr val="0000FF"/>
                </a:solidFill>
              </a:rPr>
              <a:t>Africa</a:t>
            </a:r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>
                <a:solidFill>
                  <a:srgbClr val="0000FF"/>
                </a:solidFill>
              </a:rPr>
              <a:t>Europa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651153" y="116632"/>
            <a:ext cx="4284476" cy="1872208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solidFill>
                  <a:srgbClr val="0000FF"/>
                </a:solidFill>
              </a:rPr>
              <a:t>2) </a:t>
            </a:r>
            <a:r>
              <a:rPr lang="pt-BR" sz="2000" b="1" dirty="0" smtClean="0">
                <a:solidFill>
                  <a:srgbClr val="FF0000"/>
                </a:solidFill>
                <a:latin typeface="+mj-lt"/>
              </a:rPr>
              <a:t>Império 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+mj-lt"/>
              </a:rPr>
              <a:t>Romano-Germânico  sec. 5-10</a:t>
            </a:r>
          </a:p>
          <a:p>
            <a:pPr algn="ctr"/>
            <a:r>
              <a:rPr lang="pt-BR" sz="1800" b="1" dirty="0" smtClean="0">
                <a:solidFill>
                  <a:srgbClr val="0000FF"/>
                </a:solidFill>
              </a:rPr>
              <a:t>Alta Idade média  </a:t>
            </a:r>
          </a:p>
          <a:p>
            <a:pPr algn="ctr"/>
            <a:r>
              <a:rPr lang="pt-BR" sz="1800" b="1" dirty="0" smtClean="0">
                <a:solidFill>
                  <a:srgbClr val="0000FF"/>
                </a:solidFill>
              </a:rPr>
              <a:t>(sec.5-10)</a:t>
            </a:r>
            <a:endParaRPr lang="pt-BR" sz="1800" b="1" dirty="0">
              <a:solidFill>
                <a:srgbClr val="0000FF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5312084" y="2060848"/>
            <a:ext cx="3436380" cy="17281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Evangelização do </a:t>
            </a:r>
          </a:p>
          <a:p>
            <a:r>
              <a:rPr lang="pt-BR" dirty="0" smtClean="0">
                <a:solidFill>
                  <a:srgbClr val="0000FF"/>
                </a:solidFill>
              </a:rPr>
              <a:t>Povo eslavo</a:t>
            </a:r>
          </a:p>
          <a:p>
            <a:r>
              <a:rPr lang="pt-BR" dirty="0" smtClean="0">
                <a:solidFill>
                  <a:srgbClr val="0000FF"/>
                </a:solidFill>
              </a:rPr>
              <a:t>Inglaterra</a:t>
            </a:r>
          </a:p>
          <a:p>
            <a:endParaRPr lang="pt-BR" dirty="0"/>
          </a:p>
        </p:txBody>
      </p:sp>
      <p:sp>
        <p:nvSpPr>
          <p:cNvPr id="8" name="Espaço Reservado para Conteúdo 6"/>
          <p:cNvSpPr txBox="1">
            <a:spLocks/>
          </p:cNvSpPr>
          <p:nvPr/>
        </p:nvSpPr>
        <p:spPr>
          <a:xfrm>
            <a:off x="5047197" y="5216495"/>
            <a:ext cx="3888432" cy="1363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7686" y="3887307"/>
            <a:ext cx="5220072" cy="2934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rgbClr val="0000FF"/>
                </a:solidFill>
              </a:rPr>
              <a:t>3) </a:t>
            </a:r>
            <a:r>
              <a:rPr lang="pt-BR" dirty="0" smtClean="0">
                <a:solidFill>
                  <a:srgbClr val="FF0000"/>
                </a:solidFill>
              </a:rPr>
              <a:t>BAIXA  </a:t>
            </a:r>
            <a:r>
              <a:rPr lang="pt-BR" b="0" dirty="0" smtClean="0">
                <a:solidFill>
                  <a:srgbClr val="FF0000"/>
                </a:solidFill>
                <a:latin typeface="+mj-lt"/>
              </a:rPr>
              <a:t>IDADE MÉDIA </a:t>
            </a:r>
            <a:endParaRPr lang="pt-BR" b="0" dirty="0">
              <a:solidFill>
                <a:srgbClr val="FF0000"/>
              </a:solidFill>
              <a:latin typeface="+mj-lt"/>
            </a:endParaRPr>
          </a:p>
          <a:p>
            <a:r>
              <a:rPr lang="pt-BR" b="0" dirty="0">
                <a:solidFill>
                  <a:srgbClr val="FF0000"/>
                </a:solidFill>
                <a:latin typeface="+mj-lt"/>
              </a:rPr>
              <a:t>Feudalismo</a:t>
            </a:r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5364088" y="3901354"/>
            <a:ext cx="3564396" cy="2920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0000FF"/>
                </a:solidFill>
              </a:rPr>
              <a:t>4) </a:t>
            </a:r>
            <a:r>
              <a:rPr lang="pt-BR" dirty="0" smtClean="0">
                <a:solidFill>
                  <a:srgbClr val="FF0000"/>
                </a:solidFill>
              </a:rPr>
              <a:t>IDADE MODERNA E CONTEMPORANEA</a:t>
            </a:r>
          </a:p>
          <a:p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8994" y="5047352"/>
            <a:ext cx="4096064" cy="17235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/>
              <a:t>Invasão </a:t>
            </a:r>
            <a:r>
              <a:rPr lang="pt-BR" sz="2000" dirty="0" smtClean="0"/>
              <a:t>dos Muçulmanos</a:t>
            </a:r>
            <a:endParaRPr lang="pt-BR" sz="2000" dirty="0"/>
          </a:p>
          <a:p>
            <a:r>
              <a:rPr lang="pt-BR" sz="2000" dirty="0"/>
              <a:t>As </a:t>
            </a:r>
            <a:r>
              <a:rPr lang="pt-BR" sz="2000" dirty="0" smtClean="0"/>
              <a:t>cruzadas</a:t>
            </a:r>
          </a:p>
          <a:p>
            <a:r>
              <a:rPr lang="pt-BR" b="1" dirty="0" smtClean="0">
                <a:solidFill>
                  <a:srgbClr val="0000FF"/>
                </a:solidFill>
              </a:rPr>
              <a:t>Tempo dos cavaleiros e Damas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0000FF"/>
                </a:solidFill>
              </a:rPr>
              <a:t>São Francisco e </a:t>
            </a:r>
            <a:r>
              <a:rPr lang="pt-BR" sz="1600" dirty="0" err="1" smtClean="0">
                <a:solidFill>
                  <a:srgbClr val="0000FF"/>
                </a:solidFill>
              </a:rPr>
              <a:t>Stª</a:t>
            </a:r>
            <a:r>
              <a:rPr lang="pt-BR" sz="1600" dirty="0" smtClean="0">
                <a:solidFill>
                  <a:srgbClr val="0000FF"/>
                </a:solidFill>
              </a:rPr>
              <a:t> Clara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0000FF"/>
                </a:solidFill>
              </a:rPr>
              <a:t>São Domingos</a:t>
            </a:r>
            <a:endParaRPr lang="pt-BR" sz="1600" dirty="0">
              <a:solidFill>
                <a:srgbClr val="0000FF"/>
              </a:solidFill>
            </a:endParaRPr>
          </a:p>
        </p:txBody>
      </p:sp>
      <p:sp>
        <p:nvSpPr>
          <p:cNvPr id="11" name="Espaço Reservado para Conteúdo 6"/>
          <p:cNvSpPr txBox="1">
            <a:spLocks/>
          </p:cNvSpPr>
          <p:nvPr/>
        </p:nvSpPr>
        <p:spPr>
          <a:xfrm>
            <a:off x="539552" y="4149080"/>
            <a:ext cx="3780420" cy="1363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5028183"/>
            <a:ext cx="4253929" cy="18004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Evangelização das Américas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00FF"/>
                </a:solidFill>
              </a:rPr>
              <a:t>Nascimento das Congregações religiosas</a:t>
            </a:r>
          </a:p>
          <a:p>
            <a:pPr>
              <a:lnSpc>
                <a:spcPct val="150000"/>
              </a:lnSpc>
            </a:pPr>
            <a:r>
              <a:rPr lang="pt-BR" sz="1600" b="1" dirty="0" err="1" smtClean="0">
                <a:solidFill>
                  <a:srgbClr val="0000FF"/>
                </a:solidFill>
              </a:rPr>
              <a:t>Stª</a:t>
            </a:r>
            <a:r>
              <a:rPr lang="pt-BR" sz="1600" b="1" dirty="0" smtClean="0">
                <a:solidFill>
                  <a:srgbClr val="0000FF"/>
                </a:solidFill>
              </a:rPr>
              <a:t> Caterina de Sena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00FF"/>
                </a:solidFill>
              </a:rPr>
              <a:t>Santa Teresa de Jesus</a:t>
            </a:r>
          </a:p>
        </p:txBody>
      </p:sp>
    </p:spTree>
    <p:extLst>
      <p:ext uri="{BB962C8B-B14F-4D97-AF65-F5344CB8AC3E}">
        <p14:creationId xmlns:p14="http://schemas.microsoft.com/office/powerpoint/2010/main" val="22241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praondevaiaigreja-professorheber-110826073935-phpapp02/95/pra-onde-vai-a-igreja-professor-heber-8-728.jpg?cb=13143625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71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grupodejovensanjos.files.wordpress.com/2012/12/amar-cristo-e-a-igreja.jpg?w=611&amp;h=3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70" y="332656"/>
            <a:ext cx="911829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rlbal.hi-pi.com/blog-images/496261/gd/137027353713/OS-MAL-DIZENTES-NA-OPINIAO-DO-PA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0111"/>
            <a:ext cx="6936705" cy="69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10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foliamagazine.it/wp-content/uploads/2013/06/06-Il-sogno-di-Innocenzo-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91" y="0"/>
            <a:ext cx="68521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06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mpolska.co/sites/default/files/styles/galeria/public/images/uczniowie.jpg?itok=3Toj_B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4" y="0"/>
            <a:ext cx="8168656" cy="68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sacramentinos.org.br/portal/wp-content/uploads/2014/05/EMA%C3%9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6" y="332656"/>
            <a:ext cx="9168666" cy="611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853496" cy="306324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600" dirty="0" smtClean="0">
                <a:solidFill>
                  <a:srgbClr val="FF0000"/>
                </a:solidFill>
              </a:rPr>
              <a:t>A IGREJA: </a:t>
            </a:r>
            <a:br>
              <a:rPr lang="pt-BR" sz="3600" dirty="0" smtClean="0">
                <a:solidFill>
                  <a:srgbClr val="FF0000"/>
                </a:solidFill>
              </a:rPr>
            </a:br>
            <a:r>
              <a:rPr lang="pt-BR" sz="3600" dirty="0" smtClean="0">
                <a:solidFill>
                  <a:srgbClr val="FF0000"/>
                </a:solidFill>
              </a:rPr>
              <a:t>MISTÉRIO  celebrado </a:t>
            </a:r>
            <a:br>
              <a:rPr lang="pt-BR" sz="3600" dirty="0" smtClean="0">
                <a:solidFill>
                  <a:srgbClr val="FF0000"/>
                </a:solidFill>
              </a:rPr>
            </a:br>
            <a:r>
              <a:rPr lang="pt-BR" sz="3600" dirty="0" smtClean="0">
                <a:solidFill>
                  <a:srgbClr val="FF0000"/>
                </a:solidFill>
              </a:rPr>
              <a:t>Ao longo dos séculos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568952" cy="104701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Nos primeiros séculos:</a:t>
            </a:r>
            <a:br>
              <a:rPr lang="pt-BR" dirty="0" smtClean="0">
                <a:latin typeface="Arial Black" pitchFamily="34" charset="0"/>
              </a:rPr>
            </a:br>
            <a:r>
              <a:rPr lang="pt-BR" b="1" dirty="0" smtClean="0">
                <a:solidFill>
                  <a:srgbClr val="00B050"/>
                </a:solidFill>
                <a:latin typeface="Arial Black" pitchFamily="34" charset="0"/>
              </a:rPr>
              <a:t>Local</a:t>
            </a:r>
            <a:r>
              <a:rPr lang="pt-BR" b="1" dirty="0" smtClean="0">
                <a:latin typeface="Arial Black" pitchFamily="34" charset="0"/>
              </a:rPr>
              <a:t>, dia e </a:t>
            </a:r>
            <a:r>
              <a:rPr lang="pt-BR" b="1" dirty="0" smtClean="0">
                <a:solidFill>
                  <a:srgbClr val="0000FF"/>
                </a:solidFill>
                <a:latin typeface="Arial Black" pitchFamily="34" charset="0"/>
              </a:rPr>
              <a:t>horário: </a:t>
            </a:r>
            <a:endParaRPr lang="pt-BR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9654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Celebrações </a:t>
            </a:r>
            <a:r>
              <a:rPr lang="pt-BR" sz="2800" b="1" dirty="0" smtClean="0">
                <a:solidFill>
                  <a:srgbClr val="00B050"/>
                </a:solidFill>
              </a:rPr>
              <a:t>nas </a:t>
            </a:r>
            <a:r>
              <a:rPr lang="pt-BR" sz="2800" b="1" dirty="0">
                <a:solidFill>
                  <a:srgbClr val="00B050"/>
                </a:solidFill>
              </a:rPr>
              <a:t>casas de família</a:t>
            </a:r>
            <a:r>
              <a:rPr lang="pt-BR" sz="2800" dirty="0">
                <a:solidFill>
                  <a:srgbClr val="00B050"/>
                </a:solidFill>
              </a:rPr>
              <a:t>, </a:t>
            </a:r>
            <a:r>
              <a:rPr lang="pt-BR" sz="2800" b="1" dirty="0"/>
              <a:t>no domingo (chamado dia do Senhor ou o primeiro dia da </a:t>
            </a:r>
            <a:r>
              <a:rPr lang="pt-BR" sz="2800" b="1" dirty="0" smtClean="0"/>
              <a:t>semana</a:t>
            </a:r>
            <a:r>
              <a:rPr lang="pt-BR" sz="2800" dirty="0"/>
              <a:t> </a:t>
            </a:r>
            <a:r>
              <a:rPr lang="pt-BR" sz="2800" dirty="0" smtClean="0"/>
              <a:t>e </a:t>
            </a:r>
            <a:r>
              <a:rPr lang="pt-BR" sz="2800" b="1" dirty="0" smtClean="0">
                <a:solidFill>
                  <a:srgbClr val="0000FF"/>
                </a:solidFill>
              </a:rPr>
              <a:t>ao entardece</a:t>
            </a:r>
            <a:r>
              <a:rPr lang="pt-BR" sz="2800" dirty="0" smtClean="0"/>
              <a:t>r (</a:t>
            </a:r>
            <a:r>
              <a:rPr lang="pt-BR" sz="2800" dirty="0" err="1" smtClean="0"/>
              <a:t>cf</a:t>
            </a:r>
            <a:r>
              <a:rPr lang="pt-BR" sz="2800" dirty="0" smtClean="0"/>
              <a:t> At 20,7 e 1Cor 16,2). </a:t>
            </a:r>
          </a:p>
          <a:p>
            <a:r>
              <a:rPr lang="pt-BR" sz="2800" dirty="0" smtClean="0"/>
              <a:t>Com passar do tempo a </a:t>
            </a:r>
            <a:r>
              <a:rPr lang="pt-BR" sz="2800" dirty="0"/>
              <a:t>missa passa a ser celebrada </a:t>
            </a:r>
            <a:r>
              <a:rPr lang="pt-BR" sz="2800" b="1" dirty="0">
                <a:solidFill>
                  <a:srgbClr val="0000FF"/>
                </a:solidFill>
              </a:rPr>
              <a:t>no domingo de madrugada, </a:t>
            </a:r>
            <a:r>
              <a:rPr lang="pt-BR" sz="2800" dirty="0" smtClean="0"/>
              <a:t>podendo </a:t>
            </a:r>
            <a:r>
              <a:rPr lang="pt-BR" sz="2800" dirty="0"/>
              <a:t>depois trabalhar</a:t>
            </a:r>
            <a:r>
              <a:rPr lang="pt-BR" sz="2800" dirty="0" smtClean="0"/>
              <a:t>.</a:t>
            </a:r>
          </a:p>
          <a:p>
            <a:r>
              <a:rPr lang="pt-BR" sz="2800" dirty="0"/>
              <a:t>Também levavam para casa o pão eucarístico como primeiro alimento do dia.</a:t>
            </a:r>
          </a:p>
        </p:txBody>
      </p:sp>
    </p:spTree>
    <p:extLst>
      <p:ext uri="{BB962C8B-B14F-4D97-AF65-F5344CB8AC3E}">
        <p14:creationId xmlns:p14="http://schemas.microsoft.com/office/powerpoint/2010/main" val="36820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JanStyka-SaintPeter.jpg (480×3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436"/>
            <a:ext cx="9144000" cy="596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712968" cy="1407056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/>
              <a:t>Nas praças e nas famílias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40337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upload.wikimedia.org/wikipedia/commons/7/73/Jean-L%C3%A9on_G%C3%A9r%C3%B4me_-_The_Christian_Martyrs'_Last_Prayer_-_Walters_37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" y="116631"/>
            <a:ext cx="9142445" cy="53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11560" y="5805264"/>
            <a:ext cx="8352928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smtClean="0"/>
              <a:t>Tempo dos mártires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044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218</TotalTime>
  <Words>511</Words>
  <Application>Microsoft Office PowerPoint</Application>
  <PresentationFormat>Apresentação na tela (4:3)</PresentationFormat>
  <Paragraphs>111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Ângulos</vt:lpstr>
      <vt:lpstr>História da Igreja</vt:lpstr>
      <vt:lpstr>Igreja</vt:lpstr>
      <vt:lpstr>Apresentação do PowerPoint</vt:lpstr>
      <vt:lpstr>Apresentação do PowerPoint</vt:lpstr>
      <vt:lpstr>Apresentação do PowerPoint</vt:lpstr>
      <vt:lpstr>A IGREJA:  MISTÉRIO  celebrado  Ao longo dos séculos</vt:lpstr>
      <vt:lpstr>Nos primeiros séculos: Local, dia e horário: </vt:lpstr>
      <vt:lpstr>Nas praças e nas famílias</vt:lpstr>
      <vt:lpstr>Apresentação do PowerPoint</vt:lpstr>
      <vt:lpstr>Nas catacombas</vt:lpstr>
      <vt:lpstr>Apresentação do PowerPoint</vt:lpstr>
      <vt:lpstr>Apresentação do PowerPoint</vt:lpstr>
      <vt:lpstr>Cisternas transformadas em igrejas</vt:lpstr>
      <vt:lpstr>Nas catacombas se desenvolve desde inicio do 2º século a arte, símplise, numa parte narrativa e outra simbólica.  </vt:lpstr>
      <vt:lpstr>Apresentação do PowerPoint</vt:lpstr>
      <vt:lpstr>Apresentação do PowerPoint</vt:lpstr>
      <vt:lpstr> Era também uma forma de catequizar  narrando o AT e o NT,  especialmente para os pagãos convertidos.</vt:lpstr>
      <vt:lpstr>O sangue dos mártires a semente da Igreja</vt:lpstr>
      <vt:lpstr>Apresentação do PowerPoint</vt:lpstr>
      <vt:lpstr>lingua</vt:lpstr>
      <vt:lpstr>A estrutura da Celebração</vt:lpstr>
      <vt:lpstr>Apresentação do PowerPoint</vt:lpstr>
      <vt:lpstr>313: Edito de Milão</vt:lpstr>
      <vt:lpstr> Séculos IV – VI  </vt:lpstr>
      <vt:lpstr>IGREJA:  COMUNHÃO</vt:lpstr>
      <vt:lpstr>As heresias e  Os Padres da Igreja  primeiros 5 séculos</vt:lpstr>
      <vt:lpstr>Apresentação do PowerPoint</vt:lpstr>
      <vt:lpstr>Alguns dos Padres da Igreja</vt:lpstr>
      <vt:lpstr>Apresentação do PowerPoint</vt:lpstr>
      <vt:lpstr>A hierarquia da Igreja</vt:lpstr>
      <vt:lpstr>Concílio  Vaticano II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da Igreja</dc:title>
  <dc:creator>Usuario</dc:creator>
  <cp:lastModifiedBy>Usuario</cp:lastModifiedBy>
  <cp:revision>23</cp:revision>
  <dcterms:created xsi:type="dcterms:W3CDTF">2015-03-05T01:18:00Z</dcterms:created>
  <dcterms:modified xsi:type="dcterms:W3CDTF">2015-03-05T14:39:16Z</dcterms:modified>
</cp:coreProperties>
</file>