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371" r:id="rId4"/>
    <p:sldId id="363" r:id="rId5"/>
    <p:sldId id="358" r:id="rId6"/>
    <p:sldId id="359" r:id="rId7"/>
    <p:sldId id="348" r:id="rId8"/>
    <p:sldId id="364" r:id="rId9"/>
    <p:sldId id="349" r:id="rId10"/>
    <p:sldId id="350" r:id="rId11"/>
    <p:sldId id="351" r:id="rId12"/>
    <p:sldId id="352" r:id="rId13"/>
    <p:sldId id="257" r:id="rId14"/>
    <p:sldId id="353" r:id="rId15"/>
    <p:sldId id="354" r:id="rId16"/>
    <p:sldId id="355" r:id="rId17"/>
    <p:sldId id="356" r:id="rId18"/>
    <p:sldId id="259" r:id="rId19"/>
    <p:sldId id="269" r:id="rId20"/>
    <p:sldId id="360" r:id="rId21"/>
    <p:sldId id="264" r:id="rId22"/>
    <p:sldId id="266" r:id="rId23"/>
    <p:sldId id="267" r:id="rId24"/>
    <p:sldId id="263" r:id="rId25"/>
    <p:sldId id="272" r:id="rId26"/>
    <p:sldId id="274" r:id="rId27"/>
    <p:sldId id="273" r:id="rId28"/>
    <p:sldId id="275" r:id="rId29"/>
    <p:sldId id="276" r:id="rId30"/>
    <p:sldId id="270" r:id="rId31"/>
    <p:sldId id="278" r:id="rId32"/>
    <p:sldId id="361" r:id="rId33"/>
    <p:sldId id="279" r:id="rId34"/>
    <p:sldId id="368" r:id="rId35"/>
    <p:sldId id="370" r:id="rId36"/>
    <p:sldId id="367" r:id="rId37"/>
    <p:sldId id="366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262" r:id="rId49"/>
    <p:sldId id="343" r:id="rId50"/>
    <p:sldId id="305" r:id="rId51"/>
    <p:sldId id="306" r:id="rId52"/>
    <p:sldId id="308" r:id="rId53"/>
    <p:sldId id="310" r:id="rId54"/>
    <p:sldId id="346" r:id="rId55"/>
    <p:sldId id="309" r:id="rId56"/>
    <p:sldId id="321" r:id="rId57"/>
    <p:sldId id="322" r:id="rId58"/>
    <p:sldId id="330" r:id="rId59"/>
    <p:sldId id="323" r:id="rId60"/>
    <p:sldId id="324" r:id="rId61"/>
    <p:sldId id="315" r:id="rId62"/>
    <p:sldId id="347" r:id="rId63"/>
    <p:sldId id="314" r:id="rId64"/>
    <p:sldId id="260" r:id="rId65"/>
    <p:sldId id="344" r:id="rId66"/>
    <p:sldId id="365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2467-DBC4-4067-AD89-44613241F618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F398-21EB-4D22-AB8B-3C4A239695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leofas.com.br/wp-content/uploads/2013/06/TecnoFator-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583231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858280" cy="1470025"/>
          </a:xfrm>
        </p:spPr>
        <p:txBody>
          <a:bodyPr>
            <a:normAutofit fontScale="90000"/>
          </a:bodyPr>
          <a:lstStyle/>
          <a:p>
            <a:r>
              <a:rPr lang="pt-BR" sz="8900" b="1" dirty="0" smtClean="0">
                <a:solidFill>
                  <a:srgbClr val="FFFF00"/>
                </a:solidFill>
              </a:rPr>
              <a:t>Introdução à Bíblia</a:t>
            </a: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.slidesharecdn.com/introduoabblia1-090318105432-phpapp02/95/slide-47-728.jpg?cb=1237391768"/>
          <p:cNvPicPr>
            <a:picLocks noChangeAspect="1" noChangeArrowheads="1"/>
          </p:cNvPicPr>
          <p:nvPr/>
        </p:nvPicPr>
        <p:blipFill>
          <a:blip r:embed="rId2"/>
          <a:srcRect t="37362" b="27473"/>
          <a:stretch>
            <a:fillRect/>
          </a:stretch>
        </p:blipFill>
        <p:spPr bwMode="auto">
          <a:xfrm>
            <a:off x="214282" y="1357298"/>
            <a:ext cx="8667777" cy="228601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14282" y="385762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Exemplos clássicos: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AT: </a:t>
            </a:r>
            <a:r>
              <a:rPr lang="pt-BR" sz="2400" b="1" dirty="0" smtClean="0">
                <a:solidFill>
                  <a:srgbClr val="00B050"/>
                </a:solidFill>
              </a:rPr>
              <a:t> Narração da criação do homem e mulher: Gen.1, 26-27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		   		                                </a:t>
            </a:r>
            <a:r>
              <a:rPr lang="pt-BR" sz="2400" b="1" dirty="0" err="1" smtClean="0">
                <a:solidFill>
                  <a:srgbClr val="00B050"/>
                </a:solidFill>
              </a:rPr>
              <a:t>Gen</a:t>
            </a:r>
            <a:r>
              <a:rPr lang="pt-BR" sz="2400" b="1" dirty="0" smtClean="0">
                <a:solidFill>
                  <a:srgbClr val="00B050"/>
                </a:solidFill>
              </a:rPr>
              <a:t> 2, 18-23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NT: </a:t>
            </a:r>
            <a:r>
              <a:rPr lang="pt-BR" sz="2400" b="1" dirty="0" smtClean="0">
                <a:solidFill>
                  <a:srgbClr val="00B050"/>
                </a:solidFill>
              </a:rPr>
              <a:t>A Ascensão de Jesus: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		 </a:t>
            </a:r>
            <a:r>
              <a:rPr lang="pt-BR" sz="2400" b="1" dirty="0" err="1" smtClean="0">
                <a:solidFill>
                  <a:srgbClr val="00B050"/>
                </a:solidFill>
              </a:rPr>
              <a:t>Lc</a:t>
            </a:r>
            <a:r>
              <a:rPr lang="pt-BR" sz="2400" b="1" dirty="0" smtClean="0">
                <a:solidFill>
                  <a:srgbClr val="00B050"/>
                </a:solidFill>
              </a:rPr>
              <a:t>. 24,44.50 (parece no mesmo dia da ressurreição)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		 </a:t>
            </a:r>
            <a:r>
              <a:rPr lang="pt-BR" sz="2400" b="1" dirty="0" err="1" smtClean="0">
                <a:solidFill>
                  <a:srgbClr val="00B050"/>
                </a:solidFill>
              </a:rPr>
              <a:t>At</a:t>
            </a:r>
            <a:r>
              <a:rPr lang="pt-BR" sz="2400" b="1" dirty="0" smtClean="0">
                <a:solidFill>
                  <a:srgbClr val="00B050"/>
                </a:solidFill>
              </a:rPr>
              <a:t> 1, 3  (após 40 dias) </a:t>
            </a:r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image.slidesharecdn.com/introduoabblia1-090318105432-phpapp02/95/slide-47-728.jpg?cb=1237391768"/>
          <p:cNvPicPr>
            <a:picLocks noChangeAspect="1" noChangeArrowheads="1"/>
          </p:cNvPicPr>
          <p:nvPr/>
        </p:nvPicPr>
        <p:blipFill>
          <a:blip r:embed="rId2"/>
          <a:srcRect b="81319"/>
          <a:stretch>
            <a:fillRect/>
          </a:stretch>
        </p:blipFill>
        <p:spPr bwMode="auto">
          <a:xfrm>
            <a:off x="214281" y="142876"/>
            <a:ext cx="8667777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.slidesharecdn.com/introduoabblia1-090318105432-phpapp02/95/slide-48-728.jpg?cb=1237391768"/>
          <p:cNvPicPr>
            <a:picLocks noChangeAspect="1" noChangeArrowheads="1"/>
          </p:cNvPicPr>
          <p:nvPr/>
        </p:nvPicPr>
        <p:blipFill>
          <a:blip r:embed="rId2"/>
          <a:srcRect t="50659"/>
          <a:stretch>
            <a:fillRect/>
          </a:stretch>
        </p:blipFill>
        <p:spPr bwMode="auto">
          <a:xfrm>
            <a:off x="142876" y="1785926"/>
            <a:ext cx="9001124" cy="3339704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48-728.jpg?cb=1237391768"/>
          <p:cNvPicPr>
            <a:picLocks noChangeAspect="1" noChangeArrowheads="1"/>
          </p:cNvPicPr>
          <p:nvPr/>
        </p:nvPicPr>
        <p:blipFill>
          <a:blip r:embed="rId2"/>
          <a:srcRect b="81003"/>
          <a:stretch>
            <a:fillRect/>
          </a:stretch>
        </p:blipFill>
        <p:spPr bwMode="auto">
          <a:xfrm>
            <a:off x="142876" y="571480"/>
            <a:ext cx="9001124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age.slidesharecdn.com/introduoabblia1-090318105432-phpapp02/95/slide-51-728.jpg?cb=1237391768"/>
          <p:cNvPicPr>
            <a:picLocks noChangeAspect="1" noChangeArrowheads="1"/>
          </p:cNvPicPr>
          <p:nvPr/>
        </p:nvPicPr>
        <p:blipFill>
          <a:blip r:embed="rId2"/>
          <a:srcRect r="32812" b="72917"/>
          <a:stretch>
            <a:fillRect/>
          </a:stretch>
        </p:blipFill>
        <p:spPr bwMode="auto">
          <a:xfrm>
            <a:off x="1214414" y="1571612"/>
            <a:ext cx="61436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Um conjunto de vários livros 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Épocas diferentes</a:t>
            </a:r>
          </a:p>
          <a:p>
            <a:r>
              <a:rPr lang="pt-BR" dirty="0" smtClean="0"/>
              <a:t>Linguagens diferentes</a:t>
            </a:r>
          </a:p>
          <a:p>
            <a:r>
              <a:rPr lang="pt-BR" dirty="0" smtClean="0"/>
              <a:t>Contextos diferentes</a:t>
            </a:r>
          </a:p>
          <a:p>
            <a:r>
              <a:rPr lang="pt-BR" dirty="0"/>
              <a:t>D</a:t>
            </a:r>
            <a:r>
              <a:rPr lang="pt-BR" dirty="0" smtClean="0"/>
              <a:t>estinatários diferentes</a:t>
            </a:r>
            <a:endParaRPr lang="pt-BR" dirty="0"/>
          </a:p>
        </p:txBody>
      </p:sp>
      <p:sp>
        <p:nvSpPr>
          <p:cNvPr id="4" name="Fluxograma: Fita perfurada 3"/>
          <p:cNvSpPr/>
          <p:nvPr/>
        </p:nvSpPr>
        <p:spPr>
          <a:xfrm>
            <a:off x="928662" y="4500570"/>
            <a:ext cx="7358114" cy="11430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/>
              <a:t>Gênero literário </a:t>
            </a:r>
            <a:endParaRPr lang="pt-B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introduoabblia1-090318105432-phpapp02/95/slide-51-728.jpg?cb=1237391768"/>
          <p:cNvPicPr>
            <a:picLocks noChangeAspect="1" noChangeArrowheads="1"/>
          </p:cNvPicPr>
          <p:nvPr/>
        </p:nvPicPr>
        <p:blipFill>
          <a:blip r:embed="rId2"/>
          <a:srcRect t="33333" r="8593"/>
          <a:stretch>
            <a:fillRect/>
          </a:stretch>
        </p:blipFill>
        <p:spPr bwMode="auto">
          <a:xfrm>
            <a:off x="0" y="1571612"/>
            <a:ext cx="8358214" cy="4572008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51-728.jpg?cb=1237391768"/>
          <p:cNvPicPr>
            <a:picLocks noChangeAspect="1" noChangeArrowheads="1"/>
          </p:cNvPicPr>
          <p:nvPr/>
        </p:nvPicPr>
        <p:blipFill>
          <a:blip r:embed="rId2"/>
          <a:srcRect b="86459"/>
          <a:stretch>
            <a:fillRect/>
          </a:stretch>
        </p:blipFill>
        <p:spPr bwMode="auto">
          <a:xfrm>
            <a:off x="2" y="642918"/>
            <a:ext cx="9143998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.slidesharecdn.com/introduoabblia1-090318105432-phpapp02/95/slide-52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8"/>
            <a:ext cx="885827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age.slidesharecdn.com/introduoabblia1-090318105432-phpapp02/95/slide-66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28596" y="221455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divisão dos textos</a:t>
            </a: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7358114" cy="521497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AT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>
                <a:solidFill>
                  <a:srgbClr val="0070C0"/>
                </a:solidFill>
              </a:rPr>
              <a:t>1.Pentateuco </a:t>
            </a:r>
            <a:r>
              <a:rPr lang="pt-BR" dirty="0" smtClean="0">
                <a:solidFill>
                  <a:srgbClr val="FF0000"/>
                </a:solidFill>
              </a:rPr>
              <a:t>5</a:t>
            </a:r>
          </a:p>
          <a:p>
            <a:pPr>
              <a:buNone/>
            </a:pPr>
            <a:r>
              <a:rPr lang="pt-BR" dirty="0" smtClean="0"/>
              <a:t>	2. Livros históricos  </a:t>
            </a:r>
            <a:r>
              <a:rPr lang="pt-BR" dirty="0" smtClean="0">
                <a:solidFill>
                  <a:srgbClr val="FF0000"/>
                </a:solidFill>
              </a:rPr>
              <a:t>16</a:t>
            </a:r>
          </a:p>
          <a:p>
            <a:pPr>
              <a:buNone/>
            </a:pPr>
            <a:r>
              <a:rPr lang="pt-BR" dirty="0" smtClean="0"/>
              <a:t>	3. Proféticos:  </a:t>
            </a:r>
            <a:r>
              <a:rPr lang="pt-BR" dirty="0" smtClean="0">
                <a:solidFill>
                  <a:srgbClr val="FF0000"/>
                </a:solidFill>
              </a:rPr>
              <a:t>18</a:t>
            </a:r>
          </a:p>
          <a:p>
            <a:pPr>
              <a:buNone/>
            </a:pPr>
            <a:r>
              <a:rPr lang="pt-BR" dirty="0" smtClean="0"/>
              <a:t>	4. Didáticos, Poéticos  ou Sapienciais:</a:t>
            </a:r>
            <a:r>
              <a:rPr lang="pt-BR" dirty="0" smtClean="0">
                <a:solidFill>
                  <a:srgbClr val="FF0000"/>
                </a:solidFill>
              </a:rPr>
              <a:t> 7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NT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0070C0"/>
                </a:solidFill>
              </a:rPr>
              <a:t>	1. Evangelhos </a:t>
            </a:r>
            <a:r>
              <a:rPr lang="pt-BR" dirty="0" smtClean="0">
                <a:solidFill>
                  <a:srgbClr val="FF0000"/>
                </a:solidFill>
              </a:rPr>
              <a:t>4</a:t>
            </a:r>
          </a:p>
          <a:p>
            <a:pPr>
              <a:buNone/>
            </a:pPr>
            <a:r>
              <a:rPr lang="pt-BR" dirty="0" smtClean="0"/>
              <a:t>	2. Livros Históricos </a:t>
            </a:r>
            <a:r>
              <a:rPr lang="pt-BR" dirty="0" smtClean="0">
                <a:solidFill>
                  <a:srgbClr val="FF0000"/>
                </a:solidFill>
              </a:rPr>
              <a:t> 1</a:t>
            </a:r>
          </a:p>
          <a:p>
            <a:pPr>
              <a:buNone/>
            </a:pPr>
            <a:r>
              <a:rPr lang="pt-BR" dirty="0" smtClean="0"/>
              <a:t>	3.Didáticos : </a:t>
            </a:r>
            <a:r>
              <a:rPr lang="pt-BR" dirty="0" smtClean="0">
                <a:solidFill>
                  <a:srgbClr val="FF0000"/>
                </a:solidFill>
              </a:rPr>
              <a:t>21</a:t>
            </a:r>
            <a:r>
              <a:rPr lang="pt-BR" dirty="0" smtClean="0"/>
              <a:t>             </a:t>
            </a:r>
          </a:p>
          <a:p>
            <a:pPr>
              <a:buNone/>
            </a:pPr>
            <a:r>
              <a:rPr lang="pt-BR" dirty="0" smtClean="0"/>
              <a:t>	4.Proféticos </a:t>
            </a:r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785786" y="2000240"/>
            <a:ext cx="71438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/>
          <p:cNvSpPr/>
          <p:nvPr/>
        </p:nvSpPr>
        <p:spPr>
          <a:xfrm>
            <a:off x="4000496" y="4214818"/>
            <a:ext cx="142876" cy="2143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" name="Conector angulado 15"/>
          <p:cNvCxnSpPr/>
          <p:nvPr/>
        </p:nvCxnSpPr>
        <p:spPr>
          <a:xfrm>
            <a:off x="3214678" y="5715016"/>
            <a:ext cx="1143008" cy="21431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357686" y="550070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Cartas Paulinas </a:t>
            </a:r>
            <a:r>
              <a:rPr lang="pt-BR" sz="2000" dirty="0" smtClean="0">
                <a:solidFill>
                  <a:srgbClr val="0070C0"/>
                </a:solidFill>
              </a:rPr>
              <a:t>14</a:t>
            </a:r>
          </a:p>
          <a:p>
            <a:r>
              <a:rPr lang="pt-BR" sz="2000" dirty="0" smtClean="0"/>
              <a:t>Cartas Apostólicas</a:t>
            </a:r>
            <a:r>
              <a:rPr lang="pt-BR" sz="2000" dirty="0" smtClean="0">
                <a:solidFill>
                  <a:srgbClr val="0070C0"/>
                </a:solidFill>
              </a:rPr>
              <a:t> 7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72330" y="1785926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/>
              <a:t>46</a:t>
            </a:r>
            <a:endParaRPr lang="pt-BR" sz="5400" b="1" dirty="0"/>
          </a:p>
        </p:txBody>
      </p:sp>
      <p:sp>
        <p:nvSpPr>
          <p:cNvPr id="11" name="Elipse 10"/>
          <p:cNvSpPr/>
          <p:nvPr/>
        </p:nvSpPr>
        <p:spPr>
          <a:xfrm>
            <a:off x="7358082" y="5072074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/>
              <a:t>27</a:t>
            </a:r>
            <a:endParaRPr lang="pt-BR" sz="5400" b="1" dirty="0"/>
          </a:p>
        </p:txBody>
      </p:sp>
      <p:sp>
        <p:nvSpPr>
          <p:cNvPr id="13" name="Elipse 12"/>
          <p:cNvSpPr/>
          <p:nvPr/>
        </p:nvSpPr>
        <p:spPr>
          <a:xfrm>
            <a:off x="214282" y="285728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/>
              <a:t>73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Bíblia católica e protestante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A Bíblia católica: </a:t>
            </a:r>
            <a:r>
              <a:rPr lang="pt-BR" b="1" dirty="0" smtClean="0"/>
              <a:t>73 livros</a:t>
            </a:r>
          </a:p>
          <a:p>
            <a:pPr>
              <a:buNone/>
            </a:pPr>
            <a:r>
              <a:rPr lang="pt-BR" dirty="0" smtClean="0"/>
              <a:t>A Bíblia protestante: </a:t>
            </a:r>
            <a:r>
              <a:rPr lang="pt-BR" b="1" dirty="0" smtClean="0"/>
              <a:t>66 livros </a:t>
            </a:r>
            <a:r>
              <a:rPr lang="pt-BR" dirty="0" smtClean="0"/>
              <a:t>(pois adotaram somente os livros escritos em hebraico)</a:t>
            </a:r>
          </a:p>
          <a:p>
            <a:pPr>
              <a:buNone/>
            </a:pPr>
            <a:r>
              <a:rPr lang="pt-BR" dirty="0" smtClean="0"/>
              <a:t>A diferencia está no AT, (nós católicos temos 7 a mais, que são os escritos em grego).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7143768" cy="1143000"/>
          </a:xfrm>
        </p:spPr>
        <p:txBody>
          <a:bodyPr/>
          <a:lstStyle/>
          <a:p>
            <a:r>
              <a:rPr lang="pt-BR" dirty="0" smtClean="0"/>
              <a:t>A Palavra de Deus: A revelação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643050"/>
            <a:ext cx="6543692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b="1" dirty="0" smtClean="0">
                <a:solidFill>
                  <a:srgbClr val="0070C0"/>
                </a:solidFill>
              </a:rPr>
              <a:t>Quis Deus</a:t>
            </a:r>
            <a:r>
              <a:rPr lang="pt-BR" dirty="0" smtClean="0">
                <a:solidFill>
                  <a:srgbClr val="0070C0"/>
                </a:solidFill>
              </a:rPr>
              <a:t>, </a:t>
            </a:r>
            <a:r>
              <a:rPr lang="pt-BR" dirty="0" smtClean="0"/>
              <a:t>na sua bondade e sabedoria, revelar-se a si mesmo e manifestar o mistério de sua vontade (Ef1,9);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Os homens têm acesso </a:t>
            </a:r>
            <a:r>
              <a:rPr lang="pt-BR" b="1" i="1" dirty="0" smtClean="0"/>
              <a:t>ao Pai</a:t>
            </a:r>
            <a:r>
              <a:rPr lang="pt-BR" dirty="0" smtClean="0"/>
              <a:t> e se tornam participantes da natureza divina </a:t>
            </a:r>
            <a:r>
              <a:rPr lang="pt-BR" b="1" i="1" dirty="0" smtClean="0"/>
              <a:t>por Cristo</a:t>
            </a:r>
            <a:r>
              <a:rPr lang="pt-BR" b="1" dirty="0" smtClean="0"/>
              <a:t>, </a:t>
            </a:r>
            <a:r>
              <a:rPr lang="pt-BR" dirty="0" smtClean="0"/>
              <a:t>Verbo encarnado</a:t>
            </a:r>
            <a:r>
              <a:rPr lang="pt-BR" b="1" i="1" dirty="0" smtClean="0"/>
              <a:t>, no Espírito Santo</a:t>
            </a:r>
            <a:r>
              <a:rPr lang="pt-BR" b="1" dirty="0" smtClean="0"/>
              <a:t>”</a:t>
            </a:r>
            <a:r>
              <a:rPr lang="pt-BR" dirty="0" smtClean="0"/>
              <a:t>  DV 2  (CV II 873).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7572396" y="2357430"/>
            <a:ext cx="500066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8072462" y="2428868"/>
            <a:ext cx="428628" cy="2571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osto feliz 5"/>
          <p:cNvSpPr/>
          <p:nvPr/>
        </p:nvSpPr>
        <p:spPr>
          <a:xfrm>
            <a:off x="7500958" y="4429132"/>
            <a:ext cx="1000132" cy="128588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706" name="Picture 2" descr="http://www.jovensconectados.org.br/wp-content/uploads/2014/06/trindade_rubl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-71462"/>
            <a:ext cx="2071670" cy="2615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sto feliz 7"/>
          <p:cNvSpPr/>
          <p:nvPr/>
        </p:nvSpPr>
        <p:spPr>
          <a:xfrm>
            <a:off x="8001024" y="5500702"/>
            <a:ext cx="1000132" cy="128588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sto feliz 8"/>
          <p:cNvSpPr/>
          <p:nvPr/>
        </p:nvSpPr>
        <p:spPr>
          <a:xfrm>
            <a:off x="7072330" y="5500702"/>
            <a:ext cx="1000132" cy="128588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14282" y="1285860"/>
            <a:ext cx="1214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50"/>
                </a:solidFill>
              </a:rPr>
              <a:t>A Razão </a:t>
            </a:r>
            <a:r>
              <a:rPr lang="pt-BR" sz="3200" b="1" dirty="0" smtClean="0">
                <a:solidFill>
                  <a:srgbClr val="00B050"/>
                </a:solidFill>
              </a:rPr>
              <a:t>e </a:t>
            </a:r>
          </a:p>
          <a:p>
            <a:r>
              <a:rPr lang="pt-BR" sz="3200" b="1" dirty="0" smtClean="0">
                <a:solidFill>
                  <a:srgbClr val="00B050"/>
                </a:solidFill>
              </a:rPr>
              <a:t>a </a:t>
            </a:r>
            <a:r>
              <a:rPr lang="pt-BR" sz="3200" b="1" dirty="0" smtClean="0">
                <a:solidFill>
                  <a:srgbClr val="00B050"/>
                </a:solidFill>
              </a:rPr>
              <a:t>Fé</a:t>
            </a:r>
            <a:endParaRPr lang="pt-BR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Livros canônicos</a:t>
            </a:r>
            <a:br>
              <a:rPr lang="pt-BR" sz="6600" b="1" dirty="0" smtClean="0">
                <a:solidFill>
                  <a:srgbClr val="FF0000"/>
                </a:solidFill>
              </a:rPr>
            </a:br>
            <a:r>
              <a:rPr lang="pt-BR" sz="6600" b="1" dirty="0" smtClean="0">
                <a:solidFill>
                  <a:srgbClr val="0070C0"/>
                </a:solidFill>
              </a:rPr>
              <a:t>e redação dos Textos</a:t>
            </a:r>
            <a:endParaRPr lang="pt-BR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.slidesharecdn.com/introduoabblia1-090318105432-phpapp02/95/slide-22-728.jpg?cb=1237391768"/>
          <p:cNvPicPr>
            <a:picLocks noChangeAspect="1" noChangeArrowheads="1"/>
          </p:cNvPicPr>
          <p:nvPr/>
        </p:nvPicPr>
        <p:blipFill>
          <a:blip r:embed="rId2"/>
          <a:srcRect t="34375"/>
          <a:stretch>
            <a:fillRect/>
          </a:stretch>
        </p:blipFill>
        <p:spPr bwMode="auto">
          <a:xfrm>
            <a:off x="-32" y="1643050"/>
            <a:ext cx="9144000" cy="4500547"/>
          </a:xfrm>
          <a:prstGeom prst="rect">
            <a:avLst/>
          </a:prstGeom>
          <a:noFill/>
        </p:spPr>
      </p:pic>
      <p:pic>
        <p:nvPicPr>
          <p:cNvPr id="3" name="Picture 4" descr="http://image.slidesharecdn.com/introduoabblia1-090318105432-phpapp02/95/slide-22-728.jpg?cb=1237391768"/>
          <p:cNvPicPr>
            <a:picLocks noChangeAspect="1" noChangeArrowheads="1"/>
          </p:cNvPicPr>
          <p:nvPr/>
        </p:nvPicPr>
        <p:blipFill>
          <a:blip r:embed="rId2"/>
          <a:srcRect b="80208"/>
          <a:stretch>
            <a:fillRect/>
          </a:stretch>
        </p:blipFill>
        <p:spPr bwMode="auto">
          <a:xfrm>
            <a:off x="0" y="285728"/>
            <a:ext cx="914400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age.slidesharecdn.com/introduoabblia1-090318105432-phpapp02/95/slide-23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572561" cy="642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introduoabblia1-090318105432-phpapp02/95/slide-24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introduoabblia1-090318105432-phpapp02/95/slide-16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900115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introduoabblia1-090318105432-phpapp02/95/slide-25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90" y="0"/>
            <a:ext cx="8763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introduoabblia1-090318105432-phpapp02/95/slide-26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5827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introduoabblia1-090318105432-phpapp02/95/slide-27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0"/>
            <a:ext cx="8667777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introduoabblia1-090318105432-phpapp02/95/slide-28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630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introduoabblia1-090318105432-phpapp02/95/slide-29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71414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 Bíblia: uma pessoa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1857388"/>
          </a:xfrm>
        </p:spPr>
        <p:txBody>
          <a:bodyPr/>
          <a:lstStyle/>
          <a:p>
            <a:r>
              <a:rPr lang="pt-BR" dirty="0" smtClean="0"/>
              <a:t>A Bíblia não é simplesmente um conjunto dos livros, mas é uma Pessoa: A Palavra se fez carne e habita no meio de nós!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28662" y="3857628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Conhecer o nome da Pessoa: A Sagrada Escritura</a:t>
            </a:r>
          </a:p>
          <a:p>
            <a:r>
              <a:rPr lang="pt-BR" sz="2800" b="1" dirty="0" smtClean="0">
                <a:solidFill>
                  <a:srgbClr val="00B050"/>
                </a:solidFill>
              </a:rPr>
              <a:t>Vários nomes:</a:t>
            </a:r>
          </a:p>
          <a:p>
            <a:r>
              <a:rPr lang="pt-BR" sz="2800" b="1" dirty="0" smtClean="0">
                <a:solidFill>
                  <a:srgbClr val="00B050"/>
                </a:solidFill>
              </a:rPr>
              <a:t>A Bíblia = em grego, o plural do “livro”</a:t>
            </a:r>
          </a:p>
          <a:p>
            <a:r>
              <a:rPr lang="pt-BR" sz="2800" b="1" dirty="0" smtClean="0">
                <a:solidFill>
                  <a:srgbClr val="00B050"/>
                </a:solidFill>
              </a:rPr>
              <a:t>                 A Palavra de Deus</a:t>
            </a:r>
          </a:p>
          <a:p>
            <a:endParaRPr lang="pt-B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introduoabblia1-090318105432-phpapp02/95/slide-20-728.jpg?cb=1237391768"/>
          <p:cNvPicPr>
            <a:picLocks noChangeAspect="1" noChangeArrowheads="1"/>
          </p:cNvPicPr>
          <p:nvPr/>
        </p:nvPicPr>
        <p:blipFill>
          <a:blip r:embed="rId2"/>
          <a:srcRect t="40336"/>
          <a:stretch>
            <a:fillRect/>
          </a:stretch>
        </p:blipFill>
        <p:spPr bwMode="auto">
          <a:xfrm>
            <a:off x="149220" y="1928802"/>
            <a:ext cx="8780498" cy="392909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42910" y="64291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Tempo em que foram escritos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introduoabblia1-090318105432-phpapp02/95/slide-32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6"/>
            <a:ext cx="885827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introduoabblia1-090318105432-phpapp02/95/slide-21-728.jpg?cb=1237391768"/>
          <p:cNvPicPr>
            <a:picLocks noChangeAspect="1" noChangeArrowheads="1"/>
          </p:cNvPicPr>
          <p:nvPr/>
        </p:nvPicPr>
        <p:blipFill>
          <a:blip r:embed="rId2"/>
          <a:srcRect l="1562" t="4167" b="13541"/>
          <a:stretch>
            <a:fillRect/>
          </a:stretch>
        </p:blipFill>
        <p:spPr bwMode="auto">
          <a:xfrm>
            <a:off x="142844" y="-24"/>
            <a:ext cx="9001156" cy="5643602"/>
          </a:xfrm>
          <a:prstGeom prst="rect">
            <a:avLst/>
          </a:prstGeom>
          <a:noFill/>
        </p:spPr>
      </p:pic>
      <p:sp>
        <p:nvSpPr>
          <p:cNvPr id="3" name="Seta para a direita 2"/>
          <p:cNvSpPr/>
          <p:nvPr/>
        </p:nvSpPr>
        <p:spPr>
          <a:xfrm>
            <a:off x="3143240" y="5643578"/>
            <a:ext cx="3143272" cy="50006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esquerda 3"/>
          <p:cNvSpPr/>
          <p:nvPr/>
        </p:nvSpPr>
        <p:spPr>
          <a:xfrm>
            <a:off x="3143240" y="6143644"/>
            <a:ext cx="3000396" cy="50006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357422" y="5786454"/>
            <a:ext cx="71438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AT</a:t>
            </a:r>
            <a:endParaRPr lang="pt-BR" sz="2400" b="1" dirty="0"/>
          </a:p>
        </p:txBody>
      </p:sp>
      <p:sp>
        <p:nvSpPr>
          <p:cNvPr id="6" name="Elipse 5"/>
          <p:cNvSpPr/>
          <p:nvPr/>
        </p:nvSpPr>
        <p:spPr>
          <a:xfrm>
            <a:off x="6357950" y="5786454"/>
            <a:ext cx="7858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NT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introduoabblia1-090318105432-phpapp02/95/slide-33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5737"/>
            <a:ext cx="9029682" cy="677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485804" y="264318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Hagiógrafo e Inspiração divina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08332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DV 11.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As coisas reveladas por Deus, contidas e manifestadas na Sagrada Escritura, foram escritas </a:t>
            </a:r>
            <a:r>
              <a:rPr lang="pt-BR" sz="2800" dirty="0" smtClean="0">
                <a:solidFill>
                  <a:srgbClr val="0070C0"/>
                </a:solidFill>
              </a:rPr>
              <a:t>por inspiração </a:t>
            </a:r>
            <a:r>
              <a:rPr lang="pt-BR" sz="2800" dirty="0" smtClean="0"/>
              <a:t>do Espírito Santo. Com efeito, a santa mãe Igreja, segundo a fé apostólica, considera como </a:t>
            </a:r>
            <a:r>
              <a:rPr lang="pt-BR" sz="2800" dirty="0" smtClean="0">
                <a:solidFill>
                  <a:srgbClr val="0070C0"/>
                </a:solidFill>
              </a:rPr>
              <a:t>santos e </a:t>
            </a:r>
            <a:r>
              <a:rPr lang="pt-BR" sz="2800" dirty="0" err="1" smtClean="0">
                <a:solidFill>
                  <a:srgbClr val="0070C0"/>
                </a:solidFill>
              </a:rPr>
              <a:t>canónicos</a:t>
            </a:r>
            <a:r>
              <a:rPr lang="pt-BR" sz="2800" dirty="0" smtClean="0">
                <a:solidFill>
                  <a:srgbClr val="0070C0"/>
                </a:solidFill>
              </a:rPr>
              <a:t> os livros inteiros do Antigo e do Novo Testamento com todas as suas partes, porque, escritos por inspiração do Espírito Santo</a:t>
            </a:r>
            <a:r>
              <a:rPr lang="pt-BR" sz="2000" dirty="0" smtClean="0"/>
              <a:t>, </a:t>
            </a:r>
            <a:r>
              <a:rPr lang="pt-BR" sz="2800" dirty="0" smtClean="0"/>
              <a:t>têm Deus por autor, e como tais foram confiados à própria Igreja . Todavia, </a:t>
            </a:r>
            <a:r>
              <a:rPr lang="pt-BR" sz="2800" dirty="0" smtClean="0">
                <a:solidFill>
                  <a:srgbClr val="FF0000"/>
                </a:solidFill>
              </a:rPr>
              <a:t>para escrever os livros sagrados, Deus escolheu e serviu-se de homens na posse das suas </a:t>
            </a:r>
            <a:r>
              <a:rPr lang="pt-BR" sz="2800" b="1" dirty="0" smtClean="0">
                <a:solidFill>
                  <a:srgbClr val="FF0000"/>
                </a:solidFill>
              </a:rPr>
              <a:t>faculdades e capacidades,</a:t>
            </a:r>
            <a:r>
              <a:rPr lang="pt-BR" sz="2800" b="1" dirty="0" smtClean="0"/>
              <a:t> para que, </a:t>
            </a:r>
            <a:r>
              <a:rPr lang="pt-BR" sz="2800" dirty="0" smtClean="0"/>
              <a:t>agindo Ele neles e por eles, pusessem por escrito, como </a:t>
            </a:r>
            <a:r>
              <a:rPr lang="pt-BR" sz="2800" b="1" dirty="0" smtClean="0"/>
              <a:t>verdadeiros autores,</a:t>
            </a:r>
            <a:r>
              <a:rPr lang="pt-BR" sz="2800" dirty="0" smtClean="0"/>
              <a:t> tudo aquilo e só aquilo que Ele queria.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3000372"/>
            <a:ext cx="8286808" cy="1928826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“os livros das Escrituras ensinam, firmemente, fielmente e sem erro, a verdade que Deus, para nossa salvação, desejou ver confiadas às </a:t>
            </a:r>
            <a:r>
              <a:rPr lang="pt-BR" sz="2800" u="sng" dirty="0" smtClean="0"/>
              <a:t>Sagradas Escrituras</a:t>
            </a:r>
            <a:r>
              <a:rPr lang="pt-BR" sz="2800" dirty="0" smtClean="0"/>
              <a:t>”. 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8072494" cy="135254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solidFill>
                  <a:srgbClr val="0070C0"/>
                </a:solidFill>
              </a:rPr>
              <a:t>“A inspiração não acrescenta noções novas ao </a:t>
            </a:r>
            <a:r>
              <a:rPr lang="pt-BR" sz="2800" u="sng" dirty="0" smtClean="0">
                <a:solidFill>
                  <a:srgbClr val="0070C0"/>
                </a:solidFill>
              </a:rPr>
              <a:t>autor </a:t>
            </a:r>
            <a:r>
              <a:rPr lang="pt-BR" sz="2800" dirty="0" smtClean="0">
                <a:solidFill>
                  <a:srgbClr val="0070C0"/>
                </a:solidFill>
              </a:rPr>
              <a:t>humano, mas se serve das que ele possui, para que ele </a:t>
            </a:r>
            <a:r>
              <a:rPr lang="pt-BR" dirty="0" smtClean="0">
                <a:solidFill>
                  <a:srgbClr val="0070C0"/>
                </a:solidFill>
              </a:rPr>
              <a:t>redija seu texto </a:t>
            </a:r>
            <a:r>
              <a:rPr lang="pt-BR" b="1" dirty="0" smtClean="0">
                <a:solidFill>
                  <a:srgbClr val="0070C0"/>
                </a:solidFill>
              </a:rPr>
              <a:t>divino-humano.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5500702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Célebre a declaração de Santo Tomás: </a:t>
            </a:r>
            <a:br>
              <a:rPr lang="pt-BR" sz="2800" dirty="0" smtClean="0"/>
            </a:br>
            <a:r>
              <a:rPr lang="pt-BR" sz="2800" dirty="0" smtClean="0">
                <a:solidFill>
                  <a:srgbClr val="FF0000"/>
                </a:solidFill>
              </a:rPr>
              <a:t>“Tudo que diz a Sagrada Escritura é verdadeiro</a:t>
            </a:r>
            <a:r>
              <a:rPr lang="pt-BR" sz="2800" dirty="0" smtClean="0"/>
              <a:t>”.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285860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err="1" smtClean="0"/>
              <a:t>Lagrange</a:t>
            </a:r>
            <a:r>
              <a:rPr lang="pt-BR" sz="3200" b="1" dirty="0" smtClean="0"/>
              <a:t> :</a:t>
            </a:r>
          </a:p>
          <a:p>
            <a:r>
              <a:rPr lang="pt-BR" sz="3200" b="1" dirty="0" smtClean="0"/>
              <a:t> “Dando a luz da inspiração ... Deus comunicava à vontade do hagiógrafo o impulso necessário ... para rejeitar ou admitir. Desde então essa página humana tomava outra índole: ... em sua existência, essa página se tornava divina, garantida por Deus, inserida no livro de Deus, por especial efeito de sua vontade”.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introduoabblia1-090318105432-phpapp02/95/slide-54-728.jpg?cb=1237391768"/>
          <p:cNvPicPr>
            <a:picLocks noChangeAspect="1" noChangeArrowheads="1"/>
          </p:cNvPicPr>
          <p:nvPr/>
        </p:nvPicPr>
        <p:blipFill>
          <a:blip r:embed="rId2"/>
          <a:srcRect r="58621" b="80645"/>
          <a:stretch>
            <a:fillRect/>
          </a:stretch>
        </p:blipFill>
        <p:spPr bwMode="auto">
          <a:xfrm>
            <a:off x="285719" y="285727"/>
            <a:ext cx="3619529" cy="135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image.slidesharecdn.com/introduoabblia1-090318105432-phpapp02/95/slide-54-728.jpg?cb=1237391768"/>
          <p:cNvPicPr>
            <a:picLocks noChangeAspect="1" noChangeArrowheads="1"/>
          </p:cNvPicPr>
          <p:nvPr/>
        </p:nvPicPr>
        <p:blipFill>
          <a:blip r:embed="rId2"/>
          <a:srcRect t="35484" r="90323"/>
          <a:stretch>
            <a:fillRect/>
          </a:stretch>
        </p:blipFill>
        <p:spPr bwMode="auto">
          <a:xfrm>
            <a:off x="285752" y="1500174"/>
            <a:ext cx="857224" cy="500066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42976" y="2740879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TRADUÇÕES DA BÍBLIA</a:t>
            </a:r>
            <a:endParaRPr lang="pt-B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.slidesharecdn.com/introduoabblia1-090318105432-phpapp02/95/slide-54-728.jpg?cb=1237391768"/>
          <p:cNvPicPr>
            <a:picLocks noChangeAspect="1" noChangeArrowheads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1785926"/>
            <a:ext cx="8858278" cy="4429156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54-728.jpg?cb=1237391768"/>
          <p:cNvPicPr>
            <a:picLocks noChangeAspect="1" noChangeArrowheads="1"/>
          </p:cNvPicPr>
          <p:nvPr/>
        </p:nvPicPr>
        <p:blipFill>
          <a:blip r:embed="rId2"/>
          <a:srcRect b="80645"/>
          <a:stretch>
            <a:fillRect/>
          </a:stretch>
        </p:blipFill>
        <p:spPr bwMode="auto">
          <a:xfrm>
            <a:off x="0" y="642918"/>
            <a:ext cx="8858278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Bíblia é a “história da salvação”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.slidesharecdn.com/introduoabblia1-090318105432-phpapp02/95/slide-55-728.jpg?cb=1237391768"/>
          <p:cNvPicPr>
            <a:picLocks noChangeAspect="1" noChangeArrowheads="1"/>
          </p:cNvPicPr>
          <p:nvPr/>
        </p:nvPicPr>
        <p:blipFill>
          <a:blip r:embed="rId2"/>
          <a:srcRect r="3225" b="13979"/>
          <a:stretch>
            <a:fillRect/>
          </a:stretch>
        </p:blipFill>
        <p:spPr bwMode="auto">
          <a:xfrm>
            <a:off x="71406" y="285752"/>
            <a:ext cx="900119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.slidesharecdn.com/introduoabblia1-090318105432-phpapp02/95/slide-56-728.jpg?cb=1237391768"/>
          <p:cNvPicPr>
            <a:picLocks noChangeAspect="1" noChangeArrowheads="1"/>
          </p:cNvPicPr>
          <p:nvPr/>
        </p:nvPicPr>
        <p:blipFill>
          <a:blip r:embed="rId2"/>
          <a:srcRect b="19791"/>
          <a:stretch>
            <a:fillRect/>
          </a:stretch>
        </p:blipFill>
        <p:spPr bwMode="auto">
          <a:xfrm>
            <a:off x="2" y="428604"/>
            <a:ext cx="914399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.slidesharecdn.com/introduoabblia1-090318105432-phpapp02/95/slide-57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.slidesharecdn.com/introduoabblia1-090318105432-phpapp02/95/slide-58-728.jpg?cb=1237391768"/>
          <p:cNvPicPr>
            <a:picLocks noChangeAspect="1" noChangeArrowheads="1"/>
          </p:cNvPicPr>
          <p:nvPr/>
        </p:nvPicPr>
        <p:blipFill>
          <a:blip r:embed="rId2"/>
          <a:srcRect b="23958"/>
          <a:stretch>
            <a:fillRect/>
          </a:stretch>
        </p:blipFill>
        <p:spPr bwMode="auto">
          <a:xfrm>
            <a:off x="2" y="571480"/>
            <a:ext cx="914399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.slidesharecdn.com/introduoabblia1-090318105432-phpapp02/95/slide-60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.slidesharecdn.com/introduoabblia1-090318105432-phpapp02/95/slide-61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.slidesharecdn.com/introduoabblia1-090318105432-phpapp02/95/slide-62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age.slidesharecdn.com/introduoabblia1-090318105432-phpapp02/95/slide-63-728.jpg?cb=1237391768"/>
          <p:cNvPicPr>
            <a:picLocks noChangeAspect="1" noChangeArrowheads="1"/>
          </p:cNvPicPr>
          <p:nvPr/>
        </p:nvPicPr>
        <p:blipFill>
          <a:blip r:embed="rId2"/>
          <a:srcRect t="33333" b="8571"/>
          <a:stretch>
            <a:fillRect/>
          </a:stretch>
        </p:blipFill>
        <p:spPr bwMode="auto">
          <a:xfrm>
            <a:off x="142878" y="2143116"/>
            <a:ext cx="8858278" cy="4357718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63-728.jpg?cb=1237391768"/>
          <p:cNvPicPr>
            <a:picLocks noChangeAspect="1" noChangeArrowheads="1"/>
          </p:cNvPicPr>
          <p:nvPr/>
        </p:nvPicPr>
        <p:blipFill>
          <a:blip r:embed="rId2"/>
          <a:srcRect b="72043"/>
          <a:stretch>
            <a:fillRect/>
          </a:stretch>
        </p:blipFill>
        <p:spPr bwMode="auto">
          <a:xfrm>
            <a:off x="142844" y="71438"/>
            <a:ext cx="8858278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Bíblia é a “história da salvação”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 Bíblia é a “história da salvação”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a história de um povo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4414" y="41433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Ele está no meio de nós!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.slidesharecdn.com/introduoabblia1-090318105432-phpapp02/95/slide-46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age.slidesharecdn.com/introduoabblia1-090318105432-phpapp02/95/slide-68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8929718" cy="669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.slidesharecdn.com/introduoabblia1-090318105432-phpapp02/95/slide-69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9296"/>
            <a:ext cx="8929718" cy="669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.slidesharecdn.com/introduoabblia1-090318105432-phpapp02/95/slide-72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age.slidesharecdn.com/introduoabblia1-090318105432-phpapp02/95/slide-74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mage.slidesharecdn.com/introduoabblia1-090318105432-phpapp02/95/slide-83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.slidesharecdn.com/introduoabblia1-090318105432-phpapp02/95/slide-73-728.jpg?cb=1237391768"/>
          <p:cNvPicPr>
            <a:picLocks noChangeAspect="1" noChangeArrowheads="1"/>
          </p:cNvPicPr>
          <p:nvPr/>
        </p:nvPicPr>
        <p:blipFill>
          <a:blip r:embed="rId2"/>
          <a:srcRect t="34160"/>
          <a:stretch>
            <a:fillRect/>
          </a:stretch>
        </p:blipFill>
        <p:spPr bwMode="auto">
          <a:xfrm>
            <a:off x="0" y="2000240"/>
            <a:ext cx="9072626" cy="4268422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73-728.jpg?cb=1237391768"/>
          <p:cNvPicPr>
            <a:picLocks noChangeAspect="1" noChangeArrowheads="1"/>
          </p:cNvPicPr>
          <p:nvPr/>
        </p:nvPicPr>
        <p:blipFill>
          <a:blip r:embed="rId2"/>
          <a:srcRect b="72452"/>
          <a:stretch>
            <a:fillRect/>
          </a:stretch>
        </p:blipFill>
        <p:spPr bwMode="auto">
          <a:xfrm>
            <a:off x="-32" y="214290"/>
            <a:ext cx="907262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age.slidesharecdn.com/introduoabblia1-090318105432-phpapp02/95/slide-90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age.slidesharecdn.com/introduoabblia1-090318105432-phpapp02/95/slide-94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advbrasil.files.wordpress.com/2013/05/mapa-0001-assi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85" y="-963488"/>
            <a:ext cx="89391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age.slidesharecdn.com/introduoabblia1-090318105432-phpapp02/95/slide-95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9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introduoabblia1-090318105432-phpapp02/95/slide-42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mage.slidesharecdn.com/introduoabblia1-090318105432-phpapp02/95/slide-97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age.slidesharecdn.com/introduoabblia1-090318105432-phpapp02/95/slide-78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.slidesharecdn.com/introduoabblia1-090318105432-phpapp02/95/slide-75-728.jpg?cb=123739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www.theos.com.br/bibliaonline/images/mapas/map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7149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* FAZER A DIVISÃO DOS LIVROS: </a:t>
            </a:r>
          </a:p>
          <a:p>
            <a:r>
              <a:rPr lang="pt-BR" dirty="0" smtClean="0"/>
              <a:t>HISTÓRICOS</a:t>
            </a:r>
          </a:p>
          <a:p>
            <a:r>
              <a:rPr lang="pt-BR" dirty="0" smtClean="0"/>
              <a:t>PROFÉTICOS </a:t>
            </a:r>
          </a:p>
          <a:p>
            <a:r>
              <a:rPr lang="pt-BR" dirty="0" smtClean="0"/>
              <a:t>DIDÁTICOS OU SAPIENCIAIS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Encontrar 5 textos semelhantes (do AT e NT), mas, das épocas e destinatários diferentes. Evidenciar as diferenças.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LER</a:t>
            </a:r>
            <a:r>
              <a:rPr lang="pt-BR" dirty="0" smtClean="0"/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Dei </a:t>
            </a:r>
            <a:r>
              <a:rPr lang="pt-BR" dirty="0" smtClean="0">
                <a:solidFill>
                  <a:srgbClr val="FF0000"/>
                </a:solidFill>
              </a:rPr>
              <a:t>Verbum (DV)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sobra a </a:t>
            </a:r>
            <a:r>
              <a:rPr lang="pt-BR" dirty="0" smtClean="0">
                <a:solidFill>
                  <a:srgbClr val="FF0000"/>
                </a:solidFill>
              </a:rPr>
              <a:t>Revelação </a:t>
            </a:r>
            <a:r>
              <a:rPr lang="pt-BR" dirty="0" smtClean="0">
                <a:solidFill>
                  <a:srgbClr val="FF0000"/>
                </a:solidFill>
              </a:rPr>
              <a:t>divina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slidesharecdn.com/introduoabblia1-090318105432-phpapp02/95/slide-44-728.jpg?cb=1237391768"/>
          <p:cNvPicPr>
            <a:picLocks noChangeAspect="1" noChangeArrowheads="1"/>
          </p:cNvPicPr>
          <p:nvPr/>
        </p:nvPicPr>
        <p:blipFill>
          <a:blip r:embed="rId2"/>
          <a:srcRect t="35484" b="19355"/>
          <a:stretch>
            <a:fillRect/>
          </a:stretch>
        </p:blipFill>
        <p:spPr bwMode="auto">
          <a:xfrm>
            <a:off x="0" y="2428868"/>
            <a:ext cx="8858278" cy="3000396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44-728.jpg?cb=1237391768"/>
          <p:cNvPicPr>
            <a:picLocks noChangeAspect="1" noChangeArrowheads="1"/>
          </p:cNvPicPr>
          <p:nvPr/>
        </p:nvPicPr>
        <p:blipFill>
          <a:blip r:embed="rId2"/>
          <a:srcRect b="70968"/>
          <a:stretch>
            <a:fillRect/>
          </a:stretch>
        </p:blipFill>
        <p:spPr bwMode="auto">
          <a:xfrm>
            <a:off x="0" y="642918"/>
            <a:ext cx="8858278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introduoabblia1-090318105432-phpapp02/95/slide-43-728.jpg?cb=1237391768"/>
          <p:cNvPicPr>
            <a:picLocks noChangeAspect="1" noChangeArrowheads="1"/>
          </p:cNvPicPr>
          <p:nvPr/>
        </p:nvPicPr>
        <p:blipFill>
          <a:blip r:embed="rId2"/>
          <a:srcRect t="40625" r="90625"/>
          <a:stretch>
            <a:fillRect/>
          </a:stretch>
        </p:blipFill>
        <p:spPr bwMode="auto">
          <a:xfrm>
            <a:off x="0" y="1714488"/>
            <a:ext cx="857225" cy="4071944"/>
          </a:xfrm>
          <a:prstGeom prst="rect">
            <a:avLst/>
          </a:prstGeom>
          <a:noFill/>
        </p:spPr>
      </p:pic>
      <p:pic>
        <p:nvPicPr>
          <p:cNvPr id="5" name="Picture 2" descr="http://image.slidesharecdn.com/introduoabblia1-090318105432-phpapp02/95/slide-43-728.jpg?cb=1237391768"/>
          <p:cNvPicPr>
            <a:picLocks noChangeAspect="1" noChangeArrowheads="1"/>
          </p:cNvPicPr>
          <p:nvPr/>
        </p:nvPicPr>
        <p:blipFill>
          <a:blip r:embed="rId2"/>
          <a:srcRect r="64063" b="72917"/>
          <a:stretch>
            <a:fillRect/>
          </a:stretch>
        </p:blipFill>
        <p:spPr bwMode="auto">
          <a:xfrm>
            <a:off x="-1" y="0"/>
            <a:ext cx="3286117" cy="185736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Bíblia: livro inspirado</a:t>
            </a:r>
            <a:br>
              <a:rPr lang="pt-BR" dirty="0" smtClean="0"/>
            </a:br>
            <a:r>
              <a:rPr lang="pt-BR" dirty="0" smtClean="0"/>
              <a:t>a intenção é teológica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2500306"/>
            <a:ext cx="7829576" cy="3625857"/>
          </a:xfrm>
        </p:spPr>
        <p:txBody>
          <a:bodyPr/>
          <a:lstStyle/>
          <a:p>
            <a:pPr>
              <a:buNone/>
            </a:pPr>
            <a:r>
              <a:rPr lang="pt-BR" dirty="0" err="1" smtClean="0"/>
              <a:t>Con</a:t>
            </a:r>
            <a:r>
              <a:rPr lang="pt-BR" dirty="0" smtClean="0"/>
              <a:t>. Vat. II  878:</a:t>
            </a:r>
          </a:p>
          <a:p>
            <a:pPr>
              <a:buNone/>
            </a:pPr>
            <a:r>
              <a:rPr lang="pt-BR" dirty="0" smtClean="0"/>
              <a:t>“ Deus quis manifestar e comunicar-se a si mesmo, e sua vontade sobre a salvação dos seres humanos, “chamando-nos participar dos bens divinos, que ultrapassam inteiramente a inteligência humana” DV 6.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.slidesharecdn.com/introduoabblia1-090318105432-phpapp02/95/slide-43-728.jpg?cb=1237391768"/>
          <p:cNvPicPr>
            <a:picLocks noChangeAspect="1" noChangeArrowheads="1"/>
          </p:cNvPicPr>
          <p:nvPr/>
        </p:nvPicPr>
        <p:blipFill>
          <a:blip r:embed="rId2"/>
          <a:srcRect t="40625"/>
          <a:stretch>
            <a:fillRect/>
          </a:stretch>
        </p:blipFill>
        <p:spPr bwMode="auto">
          <a:xfrm>
            <a:off x="-1" y="1928802"/>
            <a:ext cx="9144001" cy="4071944"/>
          </a:xfrm>
          <a:prstGeom prst="rect">
            <a:avLst/>
          </a:prstGeom>
          <a:noFill/>
        </p:spPr>
      </p:pic>
      <p:pic>
        <p:nvPicPr>
          <p:cNvPr id="3" name="Picture 2" descr="http://image.slidesharecdn.com/introduoabblia1-090318105432-phpapp02/95/slide-43-728.jpg?cb=1237391768"/>
          <p:cNvPicPr>
            <a:picLocks noChangeAspect="1" noChangeArrowheads="1"/>
          </p:cNvPicPr>
          <p:nvPr/>
        </p:nvPicPr>
        <p:blipFill>
          <a:blip r:embed="rId2"/>
          <a:srcRect b="71875"/>
          <a:stretch>
            <a:fillRect/>
          </a:stretch>
        </p:blipFill>
        <p:spPr bwMode="auto">
          <a:xfrm>
            <a:off x="-1" y="0"/>
            <a:ext cx="9144001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474</Words>
  <Application>Microsoft Office PowerPoint</Application>
  <PresentationFormat>Apresentação na tela (4:3)</PresentationFormat>
  <Paragraphs>74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Tema do Office</vt:lpstr>
      <vt:lpstr>Introdução à Bíblia </vt:lpstr>
      <vt:lpstr>A Palavra de Deus: A revelação</vt:lpstr>
      <vt:lpstr>A Bíblia: uma pessoa</vt:lpstr>
      <vt:lpstr>A Bíblia é a “história da salvação”</vt:lpstr>
      <vt:lpstr>Apresentação do PowerPoint</vt:lpstr>
      <vt:lpstr>Apresentação do PowerPoint</vt:lpstr>
      <vt:lpstr>Apresentação do PowerPoint</vt:lpstr>
      <vt:lpstr>A Bíblia: livro inspirado a intenção é teológica </vt:lpstr>
      <vt:lpstr>Apresentação do PowerPoint</vt:lpstr>
      <vt:lpstr>Apresentação do PowerPoint</vt:lpstr>
      <vt:lpstr>Apresentação do PowerPoint</vt:lpstr>
      <vt:lpstr>Apresentação do PowerPoint</vt:lpstr>
      <vt:lpstr>Um conjunto de vários livros de: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Bíblia católica e protestante</vt:lpstr>
      <vt:lpstr>Livros canônicos e redação dos Textos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Hagiógrafo e Inspiração divina</vt:lpstr>
      <vt:lpstr>DV 11.  As coisas reveladas por Deus, contidas e manifestadas na Sagrada Escritura, foram escritas por inspiração do Espírito Santo. Com efeito, a santa mãe Igreja, segundo a fé apostólica, considera como santos e canónicos os livros inteiros do Antigo e do Novo Testamento com todas as suas partes, porque, escritos por inspiração do Espírito Santo, têm Deus por autor, e como tais foram confiados à própria Igreja . Todavia, para escrever os livros sagrados, Deus escolheu e serviu-se de homens na posse das suas faculdades e capacidades, para que, agindo Ele neles e por eles, pusessem por escrito, como verdadeiros autores, tudo aquilo e só aquilo que Ele queria.</vt:lpstr>
      <vt:lpstr>“os livros das Escrituras ensinam, firmemente, fielmente e sem erro, a verdade que Deus, para nossa salvação, desejou ver confiadas às Sagradas Escrituras”.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Bíblia é a “história da salvação”</vt:lpstr>
      <vt:lpstr>A Bíblia é a “história da salvação” a história de um povo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TRABALHO 1</vt:lpstr>
      <vt:lpstr>TRABALHO 2</vt:lpstr>
      <vt:lpstr>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Bíblia</dc:title>
  <dc:creator>user</dc:creator>
  <cp:lastModifiedBy>Usuario</cp:lastModifiedBy>
  <cp:revision>91</cp:revision>
  <dcterms:created xsi:type="dcterms:W3CDTF">2014-07-01T14:04:08Z</dcterms:created>
  <dcterms:modified xsi:type="dcterms:W3CDTF">2014-09-19T21:58:57Z</dcterms:modified>
</cp:coreProperties>
</file>