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90" r:id="rId5"/>
    <p:sldId id="291" r:id="rId6"/>
    <p:sldId id="289" r:id="rId7"/>
    <p:sldId id="257" r:id="rId8"/>
    <p:sldId id="304" r:id="rId9"/>
    <p:sldId id="292" r:id="rId10"/>
    <p:sldId id="293" r:id="rId11"/>
    <p:sldId id="295" r:id="rId12"/>
    <p:sldId id="298" r:id="rId13"/>
    <p:sldId id="294" r:id="rId14"/>
    <p:sldId id="308" r:id="rId15"/>
    <p:sldId id="303" r:id="rId16"/>
    <p:sldId id="300" r:id="rId17"/>
    <p:sldId id="296" r:id="rId18"/>
    <p:sldId id="297" r:id="rId19"/>
    <p:sldId id="261" r:id="rId20"/>
    <p:sldId id="258" r:id="rId21"/>
    <p:sldId id="259" r:id="rId22"/>
    <p:sldId id="309" r:id="rId23"/>
    <p:sldId id="262" r:id="rId24"/>
    <p:sldId id="263" r:id="rId25"/>
    <p:sldId id="264" r:id="rId26"/>
    <p:sldId id="266" r:id="rId27"/>
    <p:sldId id="268" r:id="rId28"/>
    <p:sldId id="267" r:id="rId29"/>
    <p:sldId id="269" r:id="rId30"/>
    <p:sldId id="310" r:id="rId31"/>
    <p:sldId id="311" r:id="rId32"/>
    <p:sldId id="312" r:id="rId33"/>
    <p:sldId id="270" r:id="rId34"/>
    <p:sldId id="271" r:id="rId35"/>
    <p:sldId id="272" r:id="rId36"/>
    <p:sldId id="274" r:id="rId37"/>
    <p:sldId id="276" r:id="rId38"/>
    <p:sldId id="277" r:id="rId39"/>
    <p:sldId id="313" r:id="rId40"/>
    <p:sldId id="305" r:id="rId41"/>
    <p:sldId id="279" r:id="rId42"/>
    <p:sldId id="314" r:id="rId43"/>
    <p:sldId id="315" r:id="rId44"/>
    <p:sldId id="316" r:id="rId45"/>
    <p:sldId id="280" r:id="rId46"/>
    <p:sldId id="281" r:id="rId47"/>
    <p:sldId id="282" r:id="rId48"/>
    <p:sldId id="306" r:id="rId49"/>
    <p:sldId id="307" r:id="rId50"/>
    <p:sldId id="283" r:id="rId51"/>
    <p:sldId id="284" r:id="rId52"/>
    <p:sldId id="285" r:id="rId53"/>
    <p:sldId id="317" r:id="rId54"/>
    <p:sldId id="318" r:id="rId55"/>
    <p:sldId id="324" r:id="rId56"/>
    <p:sldId id="325" r:id="rId57"/>
    <p:sldId id="322" r:id="rId58"/>
    <p:sldId id="323" r:id="rId59"/>
    <p:sldId id="319" r:id="rId60"/>
    <p:sldId id="320" r:id="rId61"/>
    <p:sldId id="326" r:id="rId6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5E74-6E4A-4229-9647-1BAD582EBE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BEAD-454C-4BB5-BBC7-59DA8ED67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45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5E74-6E4A-4229-9647-1BAD582EBE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BEAD-454C-4BB5-BBC7-59DA8ED67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73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5E74-6E4A-4229-9647-1BAD582EBE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BEAD-454C-4BB5-BBC7-59DA8ED67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79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5E74-6E4A-4229-9647-1BAD582EBE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BEAD-454C-4BB5-BBC7-59DA8ED67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14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5E74-6E4A-4229-9647-1BAD582EBE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BEAD-454C-4BB5-BBC7-59DA8ED67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51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5E74-6E4A-4229-9647-1BAD582EBE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BEAD-454C-4BB5-BBC7-59DA8ED67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2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5E74-6E4A-4229-9647-1BAD582EBE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BEAD-454C-4BB5-BBC7-59DA8ED67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69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5E74-6E4A-4229-9647-1BAD582EBE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BEAD-454C-4BB5-BBC7-59DA8ED67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8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5E74-6E4A-4229-9647-1BAD582EBE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BEAD-454C-4BB5-BBC7-59DA8ED67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52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5E74-6E4A-4229-9647-1BAD582EBE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BEAD-454C-4BB5-BBC7-59DA8ED67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90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5E74-6E4A-4229-9647-1BAD582EBE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BEAD-454C-4BB5-BBC7-59DA8ED67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6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F5E74-6E4A-4229-9647-1BAD582EBE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4BEAD-454C-4BB5-BBC7-59DA8ED67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0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7JTcETO4w4U/S_KP-0pw0xI/AAAAAAAABGM/dj_GzocYjkY/s1600/P10901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 bwMode="auto">
          <a:xfrm>
            <a:off x="42685" y="548680"/>
            <a:ext cx="9153826" cy="57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8576" y="845840"/>
            <a:ext cx="8856984" cy="1143000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História e Espiritualidade </a:t>
            </a:r>
            <a:br>
              <a:rPr lang="pt-BR" sz="6000" b="1" dirty="0" smtClean="0">
                <a:solidFill>
                  <a:schemeClr val="bg1"/>
                </a:solidFill>
              </a:rPr>
            </a:br>
            <a:r>
              <a:rPr lang="pt-BR" sz="6000" b="1" dirty="0" smtClean="0">
                <a:solidFill>
                  <a:schemeClr val="bg1"/>
                </a:solidFill>
              </a:rPr>
              <a:t>da Eucaristia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atic.guide.supereva.it/guide/latino/sancalli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71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nataledelsignore.it/bollettino/2008-10/img/Catacom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70904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arcodeitempli.net/attach/photos/243/large/5.jpg?1299003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83282"/>
            <a:ext cx="9177185" cy="607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Cisternas transformadas em igrejas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lessandrocortesi2012.files.wordpress.com/2012/03/pic1815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55" y="260648"/>
            <a:ext cx="9160537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54" y="620688"/>
            <a:ext cx="8945518" cy="158417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Nas catacombas se desenvolve desde inicio do 2º século a arte, símplise, numa parte narrativa e outra simbólica. </a:t>
            </a:r>
            <a:r>
              <a:rPr lang="it-IT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55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rld-mysteries.com/newgw/i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" y="213475"/>
            <a:ext cx="47525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nsarea.com/Christian/ArticlesPapers/EarlyChristianSymbols%20Pix/chi-rho_fish_anchor.jp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50727"/>
            <a:ext cx="3831546" cy="38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esuswalk.com/christian-symbols/images/chi-rho-simp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75862"/>
            <a:ext cx="4680520" cy="254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lmiopresepedinatale.myblog.it/media/00/02/3146728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5" y="-99392"/>
            <a:ext cx="4873845" cy="69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31.media.tumblr.com/31000FGommneq5ffKG33VhV1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59" y="3227147"/>
            <a:ext cx="3528392" cy="360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marine-antique.net/local/cache-vignettes/L571xH450/catacombe-rome-jonas-7cf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32" y="31515"/>
            <a:ext cx="3847446" cy="30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84976" cy="5616624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Era também uma forma de catequizar</a:t>
            </a:r>
            <a:br>
              <a:rPr lang="it-IT" dirty="0" smtClean="0"/>
            </a:br>
            <a:r>
              <a:rPr lang="it-IT" dirty="0" smtClean="0"/>
              <a:t> narrando o AT e o NT, </a:t>
            </a:r>
            <a:br>
              <a:rPr lang="it-IT" dirty="0" smtClean="0"/>
            </a:br>
            <a:r>
              <a:rPr lang="it-IT" dirty="0" smtClean="0"/>
              <a:t>especialmente para os pagãos convertidos.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2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uon-pastore_big.jpg (441×28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" y="332656"/>
            <a:ext cx="91366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rtemagazine.it/wp-content/uploads/2014/04/COD_27_immag-catacom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92181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FF0000"/>
                </a:solidFill>
              </a:rPr>
              <a:t>lingua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celebrações eram em </a:t>
            </a:r>
            <a:r>
              <a:rPr lang="pt-BR" b="1" dirty="0"/>
              <a:t>grego </a:t>
            </a:r>
            <a:r>
              <a:rPr lang="pt-BR" dirty="0"/>
              <a:t>(comunidades paulinas e Roma) e em </a:t>
            </a:r>
            <a:r>
              <a:rPr lang="pt-BR" b="1" dirty="0"/>
              <a:t>aramaico </a:t>
            </a:r>
            <a:r>
              <a:rPr lang="pt-BR" dirty="0"/>
              <a:t>(comunidades da Palestina</a:t>
            </a:r>
            <a:r>
              <a:rPr lang="pt-BR" dirty="0" smtClean="0"/>
              <a:t>).</a:t>
            </a:r>
          </a:p>
          <a:p>
            <a:r>
              <a:rPr lang="pt-BR" dirty="0"/>
              <a:t>Já no fim do século III, a liturgia passou suavemente do grego para o </a:t>
            </a:r>
            <a:r>
              <a:rPr lang="pt-BR" dirty="0" smtClean="0"/>
              <a:t>latim</a:t>
            </a:r>
          </a:p>
          <a:p>
            <a:r>
              <a:rPr lang="pt-BR" dirty="0" smtClean="0"/>
              <a:t>A partir do Concilio Vaticano II, nas línguas vernáculas.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2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t.wahooart.com/Art.nsf/O/8LJ54W/$File/Jacopo-Bassano-Jacopo-da-Ponte-The-Last-Su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70897"/>
            <a:ext cx="9180512" cy="50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38944" y="116632"/>
            <a:ext cx="8229600" cy="696259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</a:rPr>
              <a:t>A última ceia</a:t>
            </a:r>
            <a:endParaRPr lang="pt-B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 estrutura da Celebração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248472"/>
          </a:xfrm>
        </p:spPr>
        <p:txBody>
          <a:bodyPr>
            <a:normAutofit/>
          </a:bodyPr>
          <a:lstStyle/>
          <a:p>
            <a:r>
              <a:rPr lang="pt-BR" dirty="0"/>
              <a:t>2</a:t>
            </a:r>
            <a:r>
              <a:rPr lang="pt-BR" dirty="0" smtClean="0"/>
              <a:t> </a:t>
            </a:r>
            <a:r>
              <a:rPr lang="pt-BR" dirty="0"/>
              <a:t>momentos bem distintos (</a:t>
            </a:r>
            <a:r>
              <a:rPr lang="pt-BR" dirty="0">
                <a:solidFill>
                  <a:srgbClr val="0000FF"/>
                </a:solidFill>
              </a:rPr>
              <a:t>o pão e o vinho e a refeição principal</a:t>
            </a:r>
            <a:r>
              <a:rPr lang="pt-BR" dirty="0"/>
              <a:t>), porém consideravam uma só ação completa e autônoma. Chamavam isso de “</a:t>
            </a:r>
            <a:r>
              <a:rPr lang="pt-BR" b="1" dirty="0"/>
              <a:t>fração do pão</a:t>
            </a:r>
            <a:r>
              <a:rPr lang="pt-BR" dirty="0"/>
              <a:t>” (</a:t>
            </a:r>
            <a:r>
              <a:rPr lang="pt-BR" dirty="0" err="1"/>
              <a:t>cf</a:t>
            </a:r>
            <a:r>
              <a:rPr lang="pt-BR" dirty="0"/>
              <a:t> At 2,42.46;20,7), dando um destaque à ação de graças. </a:t>
            </a:r>
            <a:endParaRPr lang="pt-BR" dirty="0" smtClean="0"/>
          </a:p>
          <a:p>
            <a:r>
              <a:rPr lang="pt-BR" dirty="0" smtClean="0"/>
              <a:t>É </a:t>
            </a:r>
            <a:r>
              <a:rPr lang="pt-BR" dirty="0"/>
              <a:t>daí que surge a expressão “eucaristia” (a partir da metade do século </a:t>
            </a:r>
            <a:r>
              <a:rPr lang="pt-BR" dirty="0" smtClean="0"/>
              <a:t>2º </a:t>
            </a:r>
            <a:r>
              <a:rPr lang="pt-BR" dirty="0"/>
              <a:t>é o nome usado para caracterizar a celebração e o alimento recebido</a:t>
            </a:r>
            <a:r>
              <a:rPr lang="pt-BR" dirty="0" smtClean="0"/>
              <a:t>).</a:t>
            </a:r>
            <a:endParaRPr lang="pt-BR" dirty="0" smtClean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8676" y="5301208"/>
            <a:ext cx="8229600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>
                <a:solidFill>
                  <a:srgbClr val="0000FF"/>
                </a:solidFill>
              </a:rPr>
              <a:t>Sem obrigação legal de assistencialismo, todos traziam ofertas em espécie para sustentar os mais pobres, especialmente viúvas, centros de assistências e outros.</a:t>
            </a:r>
          </a:p>
          <a:p>
            <a:endParaRPr lang="pt-BR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prática consistia em celebrar uma só eucaristia em cada comunidade. </a:t>
            </a:r>
            <a:endParaRPr lang="pt-BR" dirty="0" smtClean="0"/>
          </a:p>
          <a:p>
            <a:r>
              <a:rPr lang="pt-BR" dirty="0" smtClean="0"/>
              <a:t>Surge </a:t>
            </a:r>
            <a:r>
              <a:rPr lang="pt-BR" dirty="0"/>
              <a:t>aqui a função do “presidente”. Era o </a:t>
            </a:r>
            <a:r>
              <a:rPr lang="pt-BR" b="1" dirty="0">
                <a:solidFill>
                  <a:srgbClr val="0000FF"/>
                </a:solidFill>
              </a:rPr>
              <a:t>bispo</a:t>
            </a:r>
            <a:r>
              <a:rPr lang="pt-BR" dirty="0"/>
              <a:t> quem “</a:t>
            </a:r>
            <a:r>
              <a:rPr lang="pt-BR" b="1" dirty="0">
                <a:solidFill>
                  <a:srgbClr val="0000FF"/>
                </a:solidFill>
              </a:rPr>
              <a:t>presidia</a:t>
            </a:r>
            <a:r>
              <a:rPr lang="pt-BR" dirty="0"/>
              <a:t>”, concelebrada pelo seu presbitério (bispos e presbíteros eram chamados de sacerdotes).</a:t>
            </a:r>
          </a:p>
        </p:txBody>
      </p:sp>
    </p:spTree>
    <p:extLst>
      <p:ext uri="{BB962C8B-B14F-4D97-AF65-F5344CB8AC3E}">
        <p14:creationId xmlns:p14="http://schemas.microsoft.com/office/powerpoint/2010/main" val="20622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4008" y="457196"/>
            <a:ext cx="4392488" cy="850106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3</a:t>
            </a:r>
            <a:r>
              <a:rPr lang="pt-BR" b="1" dirty="0" smtClean="0">
                <a:solidFill>
                  <a:srgbClr val="0000FF"/>
                </a:solidFill>
              </a:rPr>
              <a:t>13: Edito de Milão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648669"/>
            <a:ext cx="8229600" cy="4209331"/>
          </a:xfrm>
        </p:spPr>
        <p:txBody>
          <a:bodyPr/>
          <a:lstStyle/>
          <a:p>
            <a:r>
              <a:rPr lang="pt-BR" dirty="0"/>
              <a:t> </a:t>
            </a:r>
            <a:r>
              <a:rPr lang="pt-BR" dirty="0" smtClean="0"/>
              <a:t>a </a:t>
            </a:r>
            <a:r>
              <a:rPr lang="pt-BR" dirty="0"/>
              <a:t>liberdade de religião no Império Romano, dando fim às perseguições dirigidas </a:t>
            </a:r>
            <a:r>
              <a:rPr lang="pt-BR" dirty="0" smtClean="0"/>
              <a:t>aos </a:t>
            </a:r>
            <a:r>
              <a:rPr lang="pt-BR" dirty="0"/>
              <a:t>cristãos.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édito foi assinado por Constantino I e </a:t>
            </a:r>
            <a:r>
              <a:rPr lang="pt-BR" dirty="0" err="1"/>
              <a:t>Licinio</a:t>
            </a:r>
            <a:r>
              <a:rPr lang="pt-BR" dirty="0"/>
              <a:t>, dirigentes dos impérios romanos do Ocidente e Oriente, respectivamente.</a:t>
            </a:r>
          </a:p>
        </p:txBody>
      </p:sp>
      <p:pic>
        <p:nvPicPr>
          <p:cNvPr id="2052" name="Picture 4" descr="[vs17b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437000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Séculos IV – VI </a:t>
            </a:r>
            <a:br>
              <a:rPr lang="pt-BR" b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</a:t>
            </a:r>
            <a:r>
              <a:rPr lang="pt-BR" dirty="0"/>
              <a:t>celebrações passam a ser também nas quartas e sextas-feiras. </a:t>
            </a:r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/>
              <a:t>domingo, começa aos poucos, a obrigação da missa dominical, principalmente nas cidades. 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15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Todos </a:t>
            </a:r>
            <a:r>
              <a:rPr lang="pt-BR" dirty="0"/>
              <a:t>comungam, primeiro as crianças, depois as mulheres e por fim os homens; </a:t>
            </a:r>
            <a:endParaRPr lang="pt-BR" dirty="0" smtClean="0"/>
          </a:p>
          <a:p>
            <a:r>
              <a:rPr lang="pt-BR" dirty="0" smtClean="0"/>
              <a:t>recebem </a:t>
            </a:r>
            <a:r>
              <a:rPr lang="pt-BR" b="1" dirty="0"/>
              <a:t>o pão consagrado na mão </a:t>
            </a:r>
            <a:r>
              <a:rPr lang="pt-BR" dirty="0"/>
              <a:t>onde eles mesmos comungavam </a:t>
            </a:r>
            <a:r>
              <a:rPr lang="pt-BR" b="1" dirty="0"/>
              <a:t>e iam em procissão beber do cálice cantando o Salmo 33</a:t>
            </a:r>
            <a:r>
              <a:rPr lang="pt-BR" dirty="0"/>
              <a:t>; </a:t>
            </a:r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os </a:t>
            </a:r>
            <a:r>
              <a:rPr lang="pt-BR" dirty="0">
                <a:solidFill>
                  <a:srgbClr val="0000FF"/>
                </a:solidFill>
              </a:rPr>
              <a:t>diáconos levavam aos doentes e idosos </a:t>
            </a:r>
            <a:r>
              <a:rPr lang="pt-BR" dirty="0"/>
              <a:t>a eucaristia e os alimentos trazidos na celebração.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Séculos IV – VI 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00FF"/>
                </a:solidFill>
              </a:rPr>
              <a:t>Com o aumento das comunidades cristãs, os presbíteros passaram a presidir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Já </a:t>
            </a:r>
            <a:r>
              <a:rPr lang="pt-BR" dirty="0"/>
              <a:t>no fim do século III, a liturgia passou suavemente </a:t>
            </a:r>
            <a:r>
              <a:rPr lang="pt-BR" dirty="0">
                <a:solidFill>
                  <a:srgbClr val="0000FF"/>
                </a:solidFill>
              </a:rPr>
              <a:t>do grego para o latim</a:t>
            </a:r>
            <a:r>
              <a:rPr lang="pt-BR" dirty="0"/>
              <a:t>, pois o povo falava cada vez mais esta língua. </a:t>
            </a:r>
            <a:endParaRPr lang="pt-BR" dirty="0" smtClean="0"/>
          </a:p>
          <a:p>
            <a:r>
              <a:rPr lang="pt-BR" dirty="0" smtClean="0"/>
              <a:t>Até </a:t>
            </a:r>
            <a:r>
              <a:rPr lang="pt-BR" dirty="0"/>
              <a:t>o século IV não havia celebração diária. Devido ao declínio do fervor das celebrações dominicais, o sínodo de Elvira (séc. IV) começa a urgir </a:t>
            </a:r>
            <a:r>
              <a:rPr lang="pt-BR" dirty="0">
                <a:solidFill>
                  <a:srgbClr val="0000FF"/>
                </a:solidFill>
              </a:rPr>
              <a:t>a obrigação da missa dominical</a:t>
            </a:r>
            <a:r>
              <a:rPr lang="pt-BR" dirty="0"/>
              <a:t>, que vai ter seu ponto alto no século XII. 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Séculos IV – VI 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949280"/>
          </a:xfrm>
        </p:spPr>
        <p:txBody>
          <a:bodyPr>
            <a:normAutofit fontScale="92500"/>
          </a:bodyPr>
          <a:lstStyle/>
          <a:p>
            <a:r>
              <a:rPr lang="pt-BR" dirty="0"/>
              <a:t>Os templos pagãos são convertidos em templos cristãos.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partir do imperador </a:t>
            </a:r>
            <a:r>
              <a:rPr lang="pt-BR" b="1" dirty="0"/>
              <a:t>Teodósio</a:t>
            </a:r>
            <a:r>
              <a:rPr lang="pt-BR" dirty="0"/>
              <a:t> </a:t>
            </a:r>
            <a:r>
              <a:rPr lang="pt-BR" dirty="0">
                <a:solidFill>
                  <a:srgbClr val="0000FF"/>
                </a:solidFill>
              </a:rPr>
              <a:t>(380) </a:t>
            </a:r>
            <a:r>
              <a:rPr lang="pt-BR" dirty="0"/>
              <a:t>os encontros das comunidades cristãs passam a ser </a:t>
            </a:r>
            <a:r>
              <a:rPr lang="pt-BR" dirty="0">
                <a:solidFill>
                  <a:srgbClr val="0000FF"/>
                </a:solidFill>
              </a:rPr>
              <a:t>a religião do Estado (império) romano e o domingo feriado. </a:t>
            </a:r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/>
              <a:t>Deus </a:t>
            </a:r>
            <a:r>
              <a:rPr lang="pt-BR" dirty="0"/>
              <a:t>cada vez mais recebe os nomes </a:t>
            </a:r>
            <a:r>
              <a:rPr lang="pt-BR" dirty="0" smtClean="0"/>
              <a:t>de: “Onipotente</a:t>
            </a:r>
            <a:r>
              <a:rPr lang="pt-BR" dirty="0"/>
              <a:t>, Sempiterno e Todo-poderoso”. </a:t>
            </a:r>
          </a:p>
          <a:p>
            <a:r>
              <a:rPr lang="pt-BR" dirty="0"/>
              <a:t>  A título de curiosidade: </a:t>
            </a:r>
            <a:r>
              <a:rPr lang="pt-BR" b="1" dirty="0">
                <a:solidFill>
                  <a:srgbClr val="00B050"/>
                </a:solidFill>
              </a:rPr>
              <a:t>nos conventos de monjas beneditinas elas comungavam somente três vezes ao ano. Em outros conventos, depois de 1235, a comunhão era mensal. As </a:t>
            </a:r>
            <a:r>
              <a:rPr lang="pt-BR" b="1" dirty="0" err="1">
                <a:solidFill>
                  <a:srgbClr val="00B050"/>
                </a:solidFill>
              </a:rPr>
              <a:t>clarissas</a:t>
            </a:r>
            <a:r>
              <a:rPr lang="pt-BR" b="1" dirty="0">
                <a:solidFill>
                  <a:srgbClr val="00B050"/>
                </a:solidFill>
              </a:rPr>
              <a:t> confessavam 12 vezes e comungavam 7 vezes ao ano.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Séculos IV – VI 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00FF"/>
                </a:solidFill>
              </a:rPr>
              <a:t>No século V </a:t>
            </a:r>
            <a:r>
              <a:rPr lang="pt-BR" dirty="0" smtClean="0">
                <a:solidFill>
                  <a:srgbClr val="0000FF"/>
                </a:solidFill>
              </a:rPr>
              <a:t>: </a:t>
            </a:r>
            <a:r>
              <a:rPr lang="pt-BR" dirty="0" smtClean="0"/>
              <a:t>introduzem-se </a:t>
            </a:r>
            <a:r>
              <a:rPr lang="pt-BR" dirty="0"/>
              <a:t>o “</a:t>
            </a:r>
            <a:r>
              <a:rPr lang="pt-BR" i="1" dirty="0"/>
              <a:t>Senhor, tende piedade</a:t>
            </a:r>
            <a:r>
              <a:rPr lang="pt-BR" dirty="0"/>
              <a:t>” e </a:t>
            </a:r>
            <a:r>
              <a:rPr lang="pt-BR" b="1" dirty="0"/>
              <a:t>as três orações</a:t>
            </a:r>
            <a:r>
              <a:rPr lang="pt-BR" dirty="0"/>
              <a:t>: </a:t>
            </a:r>
            <a:r>
              <a:rPr lang="pt-BR" i="1" dirty="0">
                <a:solidFill>
                  <a:srgbClr val="00B050"/>
                </a:solidFill>
              </a:rPr>
              <a:t>coleta, ofertório e após a comunhão. </a:t>
            </a:r>
            <a:endParaRPr lang="pt-BR" i="1" dirty="0" smtClean="0">
              <a:solidFill>
                <a:srgbClr val="00B050"/>
              </a:solidFill>
            </a:endParaRPr>
          </a:p>
          <a:p>
            <a:endParaRPr lang="pt-BR" i="1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No </a:t>
            </a:r>
            <a:r>
              <a:rPr lang="pt-BR" dirty="0">
                <a:solidFill>
                  <a:srgbClr val="0000FF"/>
                </a:solidFill>
              </a:rPr>
              <a:t>século VI </a:t>
            </a:r>
            <a:r>
              <a:rPr lang="pt-BR" dirty="0"/>
              <a:t> </a:t>
            </a:r>
            <a:r>
              <a:rPr lang="pt-BR" dirty="0" smtClean="0"/>
              <a:t>estabelecimento do</a:t>
            </a:r>
            <a:r>
              <a:rPr lang="pt-BR" b="1" dirty="0" smtClean="0"/>
              <a:t> </a:t>
            </a:r>
            <a:r>
              <a:rPr lang="pt-BR" b="1" dirty="0"/>
              <a:t>cânon romano </a:t>
            </a:r>
            <a:r>
              <a:rPr lang="pt-BR" dirty="0"/>
              <a:t>(a atual oração eucarística I), permanecendo como única e intocável até o Vaticano II, isto é, durante catorze séculos.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Séculos IV – VI 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>
            <a:normAutofit/>
          </a:bodyPr>
          <a:lstStyle/>
          <a:p>
            <a:r>
              <a:rPr lang="pt-BR" dirty="0"/>
              <a:t>Deus passa a estar mais distante e intocável a partir da construção de escadarias e grades entre o povo e o altar</a:t>
            </a:r>
            <a:r>
              <a:rPr lang="pt-BR" dirty="0" smtClean="0"/>
              <a:t>;</a:t>
            </a:r>
          </a:p>
          <a:p>
            <a:r>
              <a:rPr lang="pt-BR" dirty="0" smtClean="0"/>
              <a:t> </a:t>
            </a:r>
            <a:r>
              <a:rPr lang="pt-BR" dirty="0"/>
              <a:t>a liturgia passa aos poucos de celebração para </a:t>
            </a:r>
            <a:r>
              <a:rPr lang="pt-BR" b="1" dirty="0"/>
              <a:t>espetáculo</a:t>
            </a:r>
            <a:r>
              <a:rPr lang="pt-BR" dirty="0"/>
              <a:t>: o povo apenas assiste e ouve; </a:t>
            </a:r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proíbe-se </a:t>
            </a:r>
            <a:r>
              <a:rPr lang="pt-BR" dirty="0">
                <a:solidFill>
                  <a:srgbClr val="0000FF"/>
                </a:solidFill>
              </a:rPr>
              <a:t>os fiéis de receberem a eucaristia na mão</a:t>
            </a:r>
            <a:r>
              <a:rPr lang="pt-BR" dirty="0"/>
              <a:t> por exigências de respeito. </a:t>
            </a:r>
            <a:endParaRPr lang="pt-BR" dirty="0" smtClean="0"/>
          </a:p>
          <a:p>
            <a:endParaRPr lang="pt-BR" sz="1800" b="1" dirty="0" smtClean="0">
              <a:solidFill>
                <a:srgbClr val="00B050"/>
              </a:solidFill>
            </a:endParaRPr>
          </a:p>
          <a:p>
            <a:r>
              <a:rPr lang="pt-BR" b="1" dirty="0" smtClean="0">
                <a:solidFill>
                  <a:srgbClr val="00B050"/>
                </a:solidFill>
              </a:rPr>
              <a:t>Os </a:t>
            </a:r>
            <a:r>
              <a:rPr lang="pt-BR" b="1" dirty="0">
                <a:solidFill>
                  <a:srgbClr val="00B050"/>
                </a:solidFill>
              </a:rPr>
              <a:t>únicos que poderiam tocar o cálice com as mãos além dos sacerdotes, eram os príncipes.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Séculos 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VI 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MXOcjVi4Iwc/UV3FFOQ_WFI/AAAAAAAAAAc/4AEG12I5_2I/s160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618856" cy="114300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Idade Média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abionat.xpg.uol.com.br/crescer/ce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24" y="91659"/>
            <a:ext cx="9164779" cy="66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065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Leonardo da Vinci, </a:t>
            </a:r>
            <a:r>
              <a:rPr lang="pt-BR" sz="4800" b="1" dirty="0" err="1" smtClean="0">
                <a:solidFill>
                  <a:schemeClr val="bg1"/>
                </a:solidFill>
              </a:rPr>
              <a:t>Giotto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[Catedral+de+Milao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790" cy="689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.bp.blogspot.com/_L-aIG-7AW7I/TSyvjzZqMzI/AAAAAAAAKAE/t4VLpYr5VHQ/s1600/NotreDam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7983375" cy="68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2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.bp.blogspot.com/-vCboHZAaxaU/TsJyiKZDRKI/AAAAAAAAB5E/JO4ZpY20nXI/s1600/DSC05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6926"/>
            <a:ext cx="9134764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80526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2800" b="1" dirty="0"/>
              <a:t>Desaparece o caráter de refeição eucarística </a:t>
            </a:r>
            <a:r>
              <a:rPr lang="pt-BR" sz="2800" dirty="0"/>
              <a:t>(</a:t>
            </a:r>
            <a:r>
              <a:rPr lang="pt-BR" sz="2800" b="1" dirty="0">
                <a:solidFill>
                  <a:srgbClr val="00B050"/>
                </a:solidFill>
              </a:rPr>
              <a:t>olha-se mais o Cristo, ao invés de comê-lo</a:t>
            </a:r>
            <a:r>
              <a:rPr lang="pt-BR" sz="2800" b="1" dirty="0" smtClean="0">
                <a:solidFill>
                  <a:srgbClr val="00B050"/>
                </a:solidFill>
              </a:rPr>
              <a:t>);</a:t>
            </a:r>
          </a:p>
          <a:p>
            <a:pPr marL="0" lvl="0" indent="0">
              <a:buNone/>
            </a:pPr>
            <a:endParaRPr lang="pt-BR" sz="1800" dirty="0"/>
          </a:p>
          <a:p>
            <a:pPr marL="0" lvl="0" indent="0">
              <a:buNone/>
            </a:pPr>
            <a:r>
              <a:rPr lang="pt-BR" sz="2800" b="1" dirty="0" smtClean="0"/>
              <a:t>A dimensão comunitária vai enfraquecendo </a:t>
            </a:r>
          </a:p>
          <a:p>
            <a:pPr marL="0" lvl="0" indent="0">
              <a:buNone/>
            </a:pPr>
            <a:r>
              <a:rPr lang="pt-BR" sz="2800" b="1" dirty="0" smtClean="0"/>
              <a:t>assistem e não participam; é forte a separação entre clérigos e leigos</a:t>
            </a:r>
            <a:r>
              <a:rPr lang="pt-BR" sz="2800" b="1" dirty="0"/>
              <a:t>.</a:t>
            </a:r>
            <a:endParaRPr lang="pt-BR" sz="2800" dirty="0"/>
          </a:p>
          <a:p>
            <a:pPr marL="0" lv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21874" y="188640"/>
            <a:ext cx="4618856" cy="6480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Idade Média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16624"/>
          </a:xfrm>
        </p:spPr>
        <p:txBody>
          <a:bodyPr>
            <a:normAutofit lnSpcReduction="10000"/>
          </a:bodyPr>
          <a:lstStyle/>
          <a:p>
            <a:pPr lvl="0"/>
            <a:r>
              <a:rPr lang="pt-BR" b="1" dirty="0" smtClean="0"/>
              <a:t>o cânon é recitado em voz baixa </a:t>
            </a:r>
            <a:r>
              <a:rPr lang="pt-BR" dirty="0" smtClean="0"/>
              <a:t>pois o povo, como era pecador, não podia ouvir; aos poucos o cânon passa a ser em latim, ... daí como o povo não participava, também não comungava; </a:t>
            </a:r>
          </a:p>
          <a:p>
            <a:pPr lvl="0"/>
            <a:r>
              <a:rPr lang="pt-BR" dirty="0" smtClean="0"/>
              <a:t>começa a prática da </a:t>
            </a:r>
            <a:r>
              <a:rPr lang="pt-BR" b="1" dirty="0" smtClean="0"/>
              <a:t>confissão sacramental </a:t>
            </a:r>
            <a:r>
              <a:rPr lang="pt-BR" dirty="0" smtClean="0"/>
              <a:t>cada vez que se quiser receber a eucaristia; </a:t>
            </a:r>
          </a:p>
          <a:p>
            <a:pPr lvl="0"/>
            <a:r>
              <a:rPr lang="pt-BR" b="1" dirty="0" smtClean="0"/>
              <a:t>proibição </a:t>
            </a:r>
            <a:r>
              <a:rPr lang="pt-BR" b="1" dirty="0" smtClean="0"/>
              <a:t>da comunhão </a:t>
            </a:r>
            <a:r>
              <a:rPr lang="pt-BR" dirty="0" smtClean="0"/>
              <a:t>às mulheres no tempo da menstruação, aos esposos se não se abstiverem do uso matrimônio alguns dias antes de comungar e aos leigos se não observarem jejum preparatório de meia semana e até seis dias; 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21874" y="188640"/>
            <a:ext cx="4618856" cy="504056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Idade Média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88632"/>
          </a:xfrm>
        </p:spPr>
        <p:txBody>
          <a:bodyPr>
            <a:normAutofit/>
          </a:bodyPr>
          <a:lstStyle/>
          <a:p>
            <a:pPr lvl="0"/>
            <a:r>
              <a:rPr lang="pt-BR" dirty="0" smtClean="0"/>
              <a:t>é </a:t>
            </a:r>
            <a:r>
              <a:rPr lang="pt-BR" dirty="0" smtClean="0"/>
              <a:t>introduzido </a:t>
            </a:r>
            <a:r>
              <a:rPr lang="pt-BR" dirty="0" smtClean="0">
                <a:solidFill>
                  <a:srgbClr val="0000FF"/>
                </a:solidFill>
              </a:rPr>
              <a:t>o uso de pão não fermentado e as hóstias pequenas, brancas e redondas, perde-se o caráter de comida</a:t>
            </a:r>
            <a:r>
              <a:rPr lang="pt-BR" dirty="0" smtClean="0"/>
              <a:t>; </a:t>
            </a:r>
          </a:p>
          <a:p>
            <a:pPr lvl="0"/>
            <a:r>
              <a:rPr lang="pt-BR" dirty="0" smtClean="0"/>
              <a:t>a </a:t>
            </a:r>
            <a:r>
              <a:rPr lang="pt-BR" dirty="0" smtClean="0"/>
              <a:t>eucaristia </a:t>
            </a:r>
            <a:r>
              <a:rPr lang="pt-BR" dirty="0" smtClean="0">
                <a:solidFill>
                  <a:srgbClr val="0000FF"/>
                </a:solidFill>
              </a:rPr>
              <a:t>passa a ser na língua,</a:t>
            </a:r>
            <a:r>
              <a:rPr lang="pt-BR" dirty="0" smtClean="0"/>
              <a:t> por exigência de respeito; </a:t>
            </a:r>
          </a:p>
          <a:p>
            <a:pPr lvl="0"/>
            <a:r>
              <a:rPr lang="pt-BR" dirty="0" smtClean="0"/>
              <a:t>as pessoas não recebem mais a comunhão não é mais de pé, mas ajoelhados – grade).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21874" y="188640"/>
            <a:ext cx="4618856" cy="6480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Idade Média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328592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t-BR" dirty="0" smtClean="0"/>
              <a:t>- </a:t>
            </a:r>
            <a:r>
              <a:rPr lang="pt-BR" sz="3600" b="1" dirty="0">
                <a:solidFill>
                  <a:srgbClr val="0000FF"/>
                </a:solidFill>
              </a:rPr>
              <a:t>espetáculo sagrado </a:t>
            </a:r>
            <a:r>
              <a:rPr lang="pt-BR" dirty="0"/>
              <a:t>– a liturgia eucarística é para </a:t>
            </a:r>
            <a:r>
              <a:rPr lang="pt-BR" dirty="0">
                <a:solidFill>
                  <a:srgbClr val="FF0000"/>
                </a:solidFill>
              </a:rPr>
              <a:t>ser vista e escutada, </a:t>
            </a:r>
            <a:r>
              <a:rPr lang="pt-BR" dirty="0"/>
              <a:t>por isso multiplicam-se os ritos visíveis como: </a:t>
            </a:r>
            <a:r>
              <a:rPr lang="pt-BR" b="1" dirty="0">
                <a:solidFill>
                  <a:srgbClr val="00B050"/>
                </a:solidFill>
              </a:rPr>
              <a:t>sinais da cruz, bênçãos, </a:t>
            </a:r>
            <a:r>
              <a:rPr lang="pt-BR" b="1" dirty="0" err="1">
                <a:solidFill>
                  <a:srgbClr val="00B050"/>
                </a:solidFill>
              </a:rPr>
              <a:t>incensações</a:t>
            </a:r>
            <a:r>
              <a:rPr lang="pt-BR" b="1" dirty="0">
                <a:solidFill>
                  <a:srgbClr val="00B050"/>
                </a:solidFill>
              </a:rPr>
              <a:t>, beijo do altar;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a </a:t>
            </a:r>
            <a:r>
              <a:rPr lang="pt-BR" dirty="0" smtClean="0">
                <a:solidFill>
                  <a:srgbClr val="FF0000"/>
                </a:solidFill>
              </a:rPr>
              <a:t>partir do século IX, </a:t>
            </a:r>
            <a:r>
              <a:rPr lang="pt-BR" dirty="0" smtClean="0"/>
              <a:t>criam-se </a:t>
            </a:r>
            <a:r>
              <a:rPr lang="pt-BR" dirty="0" smtClean="0">
                <a:solidFill>
                  <a:srgbClr val="FF0000"/>
                </a:solidFill>
              </a:rPr>
              <a:t>as cinco cores litúrgicas: branco, vermelho, preto, verde e roxo </a:t>
            </a:r>
            <a:r>
              <a:rPr lang="pt-BR" dirty="0" smtClean="0"/>
              <a:t>e seus respectivos significados;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- passa-se do canto gregoriano à polifonia (melhora o espetáculo</a:t>
            </a:r>
            <a:r>
              <a:rPr lang="pt-BR" dirty="0" smtClean="0"/>
              <a:t>).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pelo ano </a:t>
            </a:r>
            <a:r>
              <a:rPr lang="pt-BR" dirty="0">
                <a:solidFill>
                  <a:srgbClr val="0000FF"/>
                </a:solidFill>
              </a:rPr>
              <a:t>1210, introduz-se </a:t>
            </a:r>
            <a:r>
              <a:rPr lang="pt-BR" b="1" dirty="0">
                <a:solidFill>
                  <a:srgbClr val="0000FF"/>
                </a:solidFill>
              </a:rPr>
              <a:t>a elevação da hóstia</a:t>
            </a:r>
            <a:r>
              <a:rPr lang="pt-BR" dirty="0">
                <a:solidFill>
                  <a:srgbClr val="0000FF"/>
                </a:solidFill>
              </a:rPr>
              <a:t>, seguida da genuflexão do povo</a:t>
            </a:r>
            <a:r>
              <a:rPr lang="pt-BR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0000FF"/>
                </a:solidFill>
              </a:rPr>
              <a:t>Questões  relevantes</a:t>
            </a:r>
            <a:endParaRPr lang="pt-BR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b="1" dirty="0" smtClean="0">
                <a:solidFill>
                  <a:srgbClr val="0000FF"/>
                </a:solidFill>
              </a:rPr>
              <a:t>3. desenvolvimento </a:t>
            </a:r>
            <a:r>
              <a:rPr lang="pt-BR" b="1" dirty="0">
                <a:solidFill>
                  <a:srgbClr val="0000FF"/>
                </a:solidFill>
              </a:rPr>
              <a:t>das formas de devoção eucarística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– a partir de 1246, difunde-se, na Igreja, </a:t>
            </a:r>
            <a:r>
              <a:rPr lang="pt-BR" b="1" dirty="0"/>
              <a:t>a festa de Corpus Christi</a:t>
            </a:r>
            <a:r>
              <a:rPr lang="pt-BR" dirty="0"/>
              <a:t>; </a:t>
            </a:r>
            <a:endParaRPr lang="pt-BR" dirty="0" smtClean="0"/>
          </a:p>
          <a:p>
            <a:pPr marL="0" lvl="0" indent="0">
              <a:buNone/>
            </a:pPr>
            <a:r>
              <a:rPr lang="pt-BR" dirty="0" smtClean="0"/>
              <a:t>- ainda </a:t>
            </a:r>
            <a:r>
              <a:rPr lang="pt-BR" dirty="0"/>
              <a:t>no séc. XIII começam as </a:t>
            </a:r>
            <a:r>
              <a:rPr lang="pt-BR" b="1" dirty="0"/>
              <a:t>procissões solenes </a:t>
            </a:r>
            <a:r>
              <a:rPr lang="pt-BR" dirty="0"/>
              <a:t>com o Santíssimo nas ruas; </a:t>
            </a:r>
            <a:endParaRPr lang="pt-BR" dirty="0" smtClean="0"/>
          </a:p>
          <a:p>
            <a:pPr marL="0" lvl="0" indent="0">
              <a:buNone/>
            </a:pPr>
            <a:r>
              <a:rPr lang="pt-BR" dirty="0" smtClean="0"/>
              <a:t>- é </a:t>
            </a:r>
            <a:r>
              <a:rPr lang="pt-BR" dirty="0"/>
              <a:t>permitido celebrar, tanto a missa como o ofício divino, com o Santíssimo exposto; a </a:t>
            </a:r>
            <a:r>
              <a:rPr lang="pt-BR" b="1" dirty="0"/>
              <a:t>“comunhão espiritual” substitui a comunhão real; </a:t>
            </a:r>
            <a:endParaRPr lang="pt-BR" b="1" dirty="0" smtClean="0"/>
          </a:p>
          <a:p>
            <a:pPr marL="0" lvl="0" indent="0">
              <a:buNone/>
            </a:pPr>
            <a:r>
              <a:rPr lang="pt-BR" b="1" dirty="0" smtClean="0">
                <a:solidFill>
                  <a:srgbClr val="00B050"/>
                </a:solidFill>
              </a:rPr>
              <a:t>* o </a:t>
            </a:r>
            <a:r>
              <a:rPr lang="pt-BR" b="1" dirty="0">
                <a:solidFill>
                  <a:srgbClr val="00B050"/>
                </a:solidFill>
              </a:rPr>
              <a:t>Concílio de </a:t>
            </a:r>
            <a:r>
              <a:rPr lang="pt-BR" b="1" dirty="0" err="1">
                <a:solidFill>
                  <a:srgbClr val="00B050"/>
                </a:solidFill>
              </a:rPr>
              <a:t>Latrão</a:t>
            </a:r>
            <a:r>
              <a:rPr lang="pt-BR" b="1" dirty="0">
                <a:solidFill>
                  <a:srgbClr val="00B050"/>
                </a:solidFill>
              </a:rPr>
              <a:t> (1215) introduz a obrigação de comungar uma vez por ano.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0000FF"/>
                </a:solidFill>
              </a:rPr>
              <a:t>Questões  relevantes</a:t>
            </a:r>
            <a:endParaRPr lang="pt-BR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t-BR" b="1" dirty="0" smtClean="0">
                <a:solidFill>
                  <a:srgbClr val="0000FF"/>
                </a:solidFill>
              </a:rPr>
              <a:t>3. Temas </a:t>
            </a:r>
            <a:r>
              <a:rPr lang="pt-BR" b="1" dirty="0">
                <a:solidFill>
                  <a:srgbClr val="0000FF"/>
                </a:solidFill>
              </a:rPr>
              <a:t>relevantes na pregação nos séculos XIV e XV </a:t>
            </a:r>
            <a:endParaRPr lang="pt-BR" b="1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pt-BR" dirty="0" smtClean="0"/>
              <a:t>– </a:t>
            </a:r>
            <a:r>
              <a:rPr lang="pt-BR" b="1" dirty="0"/>
              <a:t>os efeitos salvadores e santificadores da missa; </a:t>
            </a:r>
            <a:endParaRPr lang="pt-BR" b="1" dirty="0" smtClean="0"/>
          </a:p>
          <a:p>
            <a:pPr marL="0" lvl="0" indent="0">
              <a:buNone/>
            </a:pPr>
            <a:r>
              <a:rPr lang="pt-BR" dirty="0" smtClean="0"/>
              <a:t>- </a:t>
            </a:r>
            <a:r>
              <a:rPr lang="pt-BR" b="1" dirty="0" smtClean="0">
                <a:solidFill>
                  <a:srgbClr val="0000FF"/>
                </a:solidFill>
              </a:rPr>
              <a:t>as </a:t>
            </a:r>
            <a:r>
              <a:rPr lang="pt-BR" b="1" dirty="0">
                <a:solidFill>
                  <a:srgbClr val="0000FF"/>
                </a:solidFill>
              </a:rPr>
              <a:t>promessas </a:t>
            </a:r>
            <a:r>
              <a:rPr lang="pt-BR" dirty="0"/>
              <a:t>de resultados espirituais e materiais; </a:t>
            </a:r>
            <a:endParaRPr lang="pt-BR" dirty="0" smtClean="0"/>
          </a:p>
          <a:p>
            <a:pPr lvl="0">
              <a:buFontTx/>
              <a:buChar char="-"/>
            </a:pPr>
            <a:r>
              <a:rPr lang="pt-BR" dirty="0" smtClean="0"/>
              <a:t>aparecem </a:t>
            </a:r>
            <a:r>
              <a:rPr lang="pt-BR" dirty="0"/>
              <a:t>e multiplicam-se </a:t>
            </a:r>
            <a:r>
              <a:rPr lang="pt-BR" b="1" dirty="0">
                <a:solidFill>
                  <a:srgbClr val="0000FF"/>
                </a:solidFill>
              </a:rPr>
              <a:t>as missas votivas </a:t>
            </a:r>
            <a:r>
              <a:rPr lang="pt-BR" dirty="0"/>
              <a:t>e agrupadas em séries (contra enfermidades, perigos, posses, honra aos santos...); </a:t>
            </a:r>
            <a:endParaRPr lang="pt-BR" dirty="0" smtClean="0"/>
          </a:p>
          <a:p>
            <a:pPr lvl="0">
              <a:buFontTx/>
              <a:buChar char="-"/>
            </a:pPr>
            <a:r>
              <a:rPr lang="pt-BR" dirty="0" smtClean="0"/>
              <a:t>os </a:t>
            </a:r>
            <a:r>
              <a:rPr lang="pt-BR" dirty="0"/>
              <a:t>fiéis buscam muito (</a:t>
            </a:r>
            <a:r>
              <a:rPr lang="pt-BR" b="1" dirty="0">
                <a:solidFill>
                  <a:srgbClr val="0000FF"/>
                </a:solidFill>
              </a:rPr>
              <a:t>pelos defuntos, pela cura de enfermidades...); </a:t>
            </a:r>
            <a:endParaRPr lang="pt-BR" b="1" dirty="0" smtClean="0">
              <a:solidFill>
                <a:srgbClr val="0000FF"/>
              </a:solidFill>
            </a:endParaRPr>
          </a:p>
          <a:p>
            <a:pPr lvl="0">
              <a:buFontTx/>
              <a:buChar char="-"/>
            </a:pPr>
            <a:r>
              <a:rPr lang="pt-BR" b="1" dirty="0" smtClean="0">
                <a:solidFill>
                  <a:srgbClr val="00B050"/>
                </a:solidFill>
              </a:rPr>
              <a:t>proliferam </a:t>
            </a:r>
            <a:r>
              <a:rPr lang="pt-BR" b="1" dirty="0">
                <a:solidFill>
                  <a:srgbClr val="00B050"/>
                </a:solidFill>
              </a:rPr>
              <a:t>as petições de missas </a:t>
            </a:r>
            <a:r>
              <a:rPr lang="pt-BR" dirty="0"/>
              <a:t>(combinação do número para o efeito: missa gregoriana = eficácia infalível pelos defuntos: trinta dias seguidos; </a:t>
            </a:r>
            <a:endParaRPr lang="pt-BR" dirty="0" smtClean="0"/>
          </a:p>
          <a:p>
            <a:pPr lvl="0">
              <a:buFontTx/>
              <a:buChar char="-"/>
            </a:pPr>
            <a:r>
              <a:rPr lang="pt-BR" dirty="0" smtClean="0"/>
              <a:t>séries </a:t>
            </a:r>
            <a:r>
              <a:rPr lang="pt-BR" dirty="0"/>
              <a:t>de 3, 5, 6, 7, 9, 30, 41, 44 e 45 em sufrágio dos mortos = formulários diferentes para cada missa, independente da do dia e nelas se fixava o número concreto de velas e esmolas);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305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cresce o número </a:t>
            </a:r>
            <a:r>
              <a:rPr lang="pt-BR" dirty="0" smtClean="0"/>
              <a:t>dos </a:t>
            </a:r>
            <a:r>
              <a:rPr lang="pt-BR" dirty="0"/>
              <a:t>sacerdotes chamados </a:t>
            </a:r>
            <a:r>
              <a:rPr lang="pt-BR" b="1" dirty="0">
                <a:solidFill>
                  <a:srgbClr val="FF0000"/>
                </a:solidFill>
              </a:rPr>
              <a:t>“</a:t>
            </a:r>
            <a:r>
              <a:rPr lang="pt-BR" b="1" dirty="0" err="1">
                <a:solidFill>
                  <a:srgbClr val="FF0000"/>
                </a:solidFill>
              </a:rPr>
              <a:t>altaristas</a:t>
            </a:r>
            <a:r>
              <a:rPr lang="pt-BR" dirty="0"/>
              <a:t>” = rezam missas e rezam o breviário.</a:t>
            </a:r>
          </a:p>
          <a:p>
            <a:pPr marL="0" lvl="0" indent="0">
              <a:buNone/>
            </a:pPr>
            <a:r>
              <a:rPr lang="pt-BR" dirty="0" smtClean="0"/>
              <a:t>e </a:t>
            </a:r>
            <a:r>
              <a:rPr lang="pt-BR" dirty="0"/>
              <a:t>que só vivem da celebração desse tipo de missas, na base de </a:t>
            </a:r>
            <a:r>
              <a:rPr lang="pt-BR" b="1" i="1" dirty="0" smtClean="0"/>
              <a:t>benefícios </a:t>
            </a:r>
            <a:r>
              <a:rPr lang="pt-BR" b="1" i="1" dirty="0"/>
              <a:t>e </a:t>
            </a:r>
            <a:r>
              <a:rPr lang="pt-BR" b="1" i="1" dirty="0" smtClean="0"/>
              <a:t>fundações </a:t>
            </a:r>
            <a:r>
              <a:rPr lang="pt-BR" dirty="0"/>
              <a:t>ou simplesmente dos honorários da celebração (estipêndios); </a:t>
            </a:r>
            <a:endParaRPr lang="pt-BR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77809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0000FF"/>
                </a:solidFill>
              </a:rPr>
              <a:t>Questões  relevantes</a:t>
            </a:r>
            <a:endParaRPr lang="pt-BR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7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3.bp.blogspot.com/-Mc9jdyUIGVk/T6X0qjCTvoI/AAAAAAAAH1U/tLMKC2cd8DA/s1600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2" y="44624"/>
            <a:ext cx="9052368" cy="67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pebesen.files.wordpress.com/2013/12/concilio-de-trento-congregacao-geral-e-nauriz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62356"/>
            <a:ext cx="8280920" cy="69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4344" y="332656"/>
            <a:ext cx="8964488" cy="1512168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Concílio de Trento  1545-1563 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64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Do Concílio de Trento (1545-1563) ao Concílio Vaticano II (1962-1965)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0691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BR" b="1" i="1" dirty="0" smtClean="0"/>
              <a:t>São </a:t>
            </a:r>
            <a:r>
              <a:rPr lang="pt-BR" b="1" i="1" dirty="0"/>
              <a:t>Pio V (1566-1572)</a:t>
            </a:r>
            <a:r>
              <a:rPr lang="pt-BR" dirty="0"/>
              <a:t> – atualizou a liturgia na Igreja; introduziu-se </a:t>
            </a:r>
            <a:r>
              <a:rPr lang="pt-BR" b="1" dirty="0">
                <a:solidFill>
                  <a:srgbClr val="0000FF"/>
                </a:solidFill>
              </a:rPr>
              <a:t>o mesmo breviário e o mesmo missal a todas as Igrejas ocidentais </a:t>
            </a:r>
            <a:r>
              <a:rPr lang="pt-BR" dirty="0"/>
              <a:t>que não tivessem liturgia própria há mais de 200 anos; </a:t>
            </a:r>
            <a:endParaRPr lang="pt-BR" dirty="0" smtClean="0"/>
          </a:p>
          <a:p>
            <a:pPr lvl="0"/>
            <a:r>
              <a:rPr lang="pt-BR" dirty="0" smtClean="0"/>
              <a:t>no </a:t>
            </a:r>
            <a:r>
              <a:rPr lang="pt-BR" dirty="0"/>
              <a:t>ocidente o culto é todo em latim com rito franco-romano, estabeleceu-se a assim chamada “</a:t>
            </a:r>
            <a:r>
              <a:rPr lang="pt-BR" b="1" dirty="0"/>
              <a:t>missa de S. Pio V</a:t>
            </a:r>
            <a:r>
              <a:rPr lang="pt-BR" dirty="0"/>
              <a:t>”, mas permaneceram (mais de 200 anos) os ritos: moçárabe, lionês, milanês, carmelitano e dominicano; </a:t>
            </a:r>
            <a:endParaRPr lang="pt-BR" dirty="0" smtClean="0"/>
          </a:p>
          <a:p>
            <a:pPr lvl="0"/>
            <a:r>
              <a:rPr lang="pt-BR" dirty="0" smtClean="0"/>
              <a:t>no </a:t>
            </a:r>
            <a:r>
              <a:rPr lang="pt-BR" dirty="0"/>
              <a:t>oriente mantiveram-se os ritos nas línguas: siríaco, bizantino, caldeu, armênio, copta e abissínio.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678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818" y="260648"/>
            <a:ext cx="356367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Época barroca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www.ayrtonmarcondes.com.br/blog/wp-content/uploads/2009/06/igrej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8" y="0"/>
            <a:ext cx="5052870" cy="68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37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reewords.com.br/wp-content/gallery/arte-barroca/barroc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02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rkatravel.com/wp-content/uploads/2012/12/Recife-Arkatrave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" y="188640"/>
            <a:ext cx="9126163" cy="63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854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De Pio V até o Vaticano II (1572-1962)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5040560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 smtClean="0"/>
              <a:t>o </a:t>
            </a:r>
            <a:r>
              <a:rPr lang="pt-BR" dirty="0"/>
              <a:t>séc. foi designado como “o séc. da exposição </a:t>
            </a:r>
            <a:r>
              <a:rPr lang="pt-BR" dirty="0" err="1"/>
              <a:t>freqüente</a:t>
            </a:r>
            <a:r>
              <a:rPr lang="pt-BR" dirty="0"/>
              <a:t>”, multiplicaram-se </a:t>
            </a:r>
            <a:r>
              <a:rPr lang="pt-BR" b="1" dirty="0">
                <a:solidFill>
                  <a:srgbClr val="0000FF"/>
                </a:solidFill>
              </a:rPr>
              <a:t>os altares laterais </a:t>
            </a:r>
            <a:r>
              <a:rPr lang="pt-BR" dirty="0"/>
              <a:t>nas igrejas (época do barroco) com acento forte às imagens da Virgem e dos santos; </a:t>
            </a:r>
            <a:endParaRPr lang="pt-BR" dirty="0" smtClean="0"/>
          </a:p>
          <a:p>
            <a:pPr lvl="0"/>
            <a:r>
              <a:rPr lang="pt-BR" dirty="0" smtClean="0"/>
              <a:t>a </a:t>
            </a:r>
            <a:r>
              <a:rPr lang="pt-BR" dirty="0"/>
              <a:t>pregação fazia-se fora da missa; </a:t>
            </a:r>
            <a:endParaRPr lang="pt-BR" dirty="0" smtClean="0"/>
          </a:p>
          <a:p>
            <a:pPr lvl="0"/>
            <a:r>
              <a:rPr lang="pt-BR" dirty="0" smtClean="0">
                <a:solidFill>
                  <a:srgbClr val="0000FF"/>
                </a:solidFill>
              </a:rPr>
              <a:t>a </a:t>
            </a:r>
            <a:r>
              <a:rPr lang="pt-BR" dirty="0">
                <a:solidFill>
                  <a:srgbClr val="0000FF"/>
                </a:solidFill>
              </a:rPr>
              <a:t>comunhão converteu-se em devoção </a:t>
            </a:r>
            <a:r>
              <a:rPr lang="pt-BR" dirty="0"/>
              <a:t>com caráter moralizante e ascético; </a:t>
            </a:r>
            <a:endParaRPr lang="pt-BR" dirty="0" smtClean="0"/>
          </a:p>
          <a:p>
            <a:pPr lvl="0"/>
            <a:r>
              <a:rPr lang="pt-BR" dirty="0" smtClean="0"/>
              <a:t>intensificaram-se </a:t>
            </a:r>
            <a:r>
              <a:rPr lang="pt-BR" dirty="0"/>
              <a:t>as exposições do santíssimo e a devoção das “</a:t>
            </a:r>
            <a:r>
              <a:rPr lang="pt-BR" b="1" dirty="0">
                <a:solidFill>
                  <a:srgbClr val="0000FF"/>
                </a:solidFill>
              </a:rPr>
              <a:t>quarenta horas</a:t>
            </a:r>
            <a:r>
              <a:rPr lang="pt-BR" b="1" dirty="0"/>
              <a:t>”, </a:t>
            </a:r>
            <a:r>
              <a:rPr lang="pt-BR" dirty="0"/>
              <a:t>a adoração perpétua e a adoração reparadora.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0966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720080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Fins do século XIX e começo do século XX</a:t>
            </a:r>
            <a:r>
              <a:rPr lang="pt-BR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/>
              <a:t>em </a:t>
            </a:r>
            <a:r>
              <a:rPr lang="pt-BR" dirty="0">
                <a:solidFill>
                  <a:srgbClr val="0000FF"/>
                </a:solidFill>
              </a:rPr>
              <a:t>1881, </a:t>
            </a:r>
            <a:r>
              <a:rPr lang="pt-BR" dirty="0"/>
              <a:t>começaram a celebrar-se os </a:t>
            </a:r>
            <a:r>
              <a:rPr lang="pt-BR" dirty="0">
                <a:solidFill>
                  <a:srgbClr val="0000FF"/>
                </a:solidFill>
              </a:rPr>
              <a:t>congressos eucarísticos</a:t>
            </a:r>
            <a:r>
              <a:rPr lang="pt-BR" dirty="0"/>
              <a:t> nos países de língua francesa e em 1905, em outras partes; o papa Pio X promove: </a:t>
            </a:r>
          </a:p>
          <a:p>
            <a:r>
              <a:rPr lang="pt-BR" dirty="0"/>
              <a:t>- em 1903, a comunhão </a:t>
            </a:r>
            <a:r>
              <a:rPr lang="pt-BR" dirty="0" smtClean="0"/>
              <a:t>frequente </a:t>
            </a:r>
            <a:r>
              <a:rPr lang="pt-BR" dirty="0"/>
              <a:t>= bastava: estado de graça, jejum e reta intenção;</a:t>
            </a:r>
          </a:p>
          <a:p>
            <a:r>
              <a:rPr lang="pt-BR" dirty="0"/>
              <a:t>- em </a:t>
            </a:r>
            <a:r>
              <a:rPr lang="pt-BR" dirty="0">
                <a:solidFill>
                  <a:srgbClr val="0000FF"/>
                </a:solidFill>
              </a:rPr>
              <a:t>1910, a primeira comunhão para as crianças </a:t>
            </a:r>
            <a:r>
              <a:rPr lang="pt-BR" dirty="0"/>
              <a:t>= desde a idade da razão;</a:t>
            </a:r>
          </a:p>
          <a:p>
            <a:r>
              <a:rPr lang="pt-BR" dirty="0"/>
              <a:t>- </a:t>
            </a:r>
            <a:r>
              <a:rPr lang="pt-BR" dirty="0" smtClean="0">
                <a:solidFill>
                  <a:srgbClr val="0000FF"/>
                </a:solidFill>
              </a:rPr>
              <a:t>quanto </a:t>
            </a:r>
            <a:r>
              <a:rPr lang="pt-BR" dirty="0">
                <a:solidFill>
                  <a:srgbClr val="0000FF"/>
                </a:solidFill>
              </a:rPr>
              <a:t>mais confissão e comunhão = mais bênçãos, graças</a:t>
            </a:r>
            <a:r>
              <a:rPr lang="pt-BR" dirty="0"/>
              <a:t>, méritos e indulgências.</a:t>
            </a:r>
          </a:p>
        </p:txBody>
      </p:sp>
    </p:spTree>
    <p:extLst>
      <p:ext uri="{BB962C8B-B14F-4D97-AF65-F5344CB8AC3E}">
        <p14:creationId xmlns:p14="http://schemas.microsoft.com/office/powerpoint/2010/main" val="1783064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 fontScale="85000" lnSpcReduction="20000"/>
          </a:bodyPr>
          <a:lstStyle/>
          <a:p>
            <a:r>
              <a:rPr lang="pt-BR" sz="3400" dirty="0">
                <a:solidFill>
                  <a:srgbClr val="0000FF"/>
                </a:solidFill>
              </a:rPr>
              <a:t>No século XIX </a:t>
            </a:r>
            <a:r>
              <a:rPr lang="pt-BR" sz="3400" dirty="0"/>
              <a:t>começa forte </a:t>
            </a:r>
            <a:r>
              <a:rPr lang="pt-BR" sz="3400" b="1" dirty="0">
                <a:solidFill>
                  <a:srgbClr val="FF0000"/>
                </a:solidFill>
              </a:rPr>
              <a:t>devoção ao Sagrado Coração </a:t>
            </a:r>
            <a:r>
              <a:rPr lang="pt-BR" sz="3400" dirty="0"/>
              <a:t>de Jesus, via-sacra, adoração eucarística, devoções marianas, que foi muita atacada pelos que resistiam</a:t>
            </a:r>
            <a:r>
              <a:rPr lang="pt-BR" sz="3400" dirty="0" smtClean="0"/>
              <a:t>;</a:t>
            </a:r>
          </a:p>
          <a:p>
            <a:r>
              <a:rPr lang="pt-BR" sz="3400" b="1" dirty="0" smtClean="0"/>
              <a:t>Pio </a:t>
            </a:r>
            <a:r>
              <a:rPr lang="pt-BR" sz="3400" b="1" dirty="0"/>
              <a:t>XII, em 1951, </a:t>
            </a:r>
            <a:r>
              <a:rPr lang="pt-BR" sz="3400" b="1" dirty="0">
                <a:solidFill>
                  <a:srgbClr val="0000FF"/>
                </a:solidFill>
              </a:rPr>
              <a:t>renova a liturgia da vigília pascal </a:t>
            </a:r>
            <a:r>
              <a:rPr lang="pt-BR" sz="3400" dirty="0"/>
              <a:t>e, em </a:t>
            </a:r>
            <a:r>
              <a:rPr lang="pt-BR" sz="3400" dirty="0">
                <a:solidFill>
                  <a:srgbClr val="00B050"/>
                </a:solidFill>
              </a:rPr>
              <a:t>1957, reduz o jejum eucarístico para três horas; </a:t>
            </a:r>
            <a:r>
              <a:rPr lang="pt-BR" sz="3400" dirty="0"/>
              <a:t>aos poucos a comunhão passa a ser novamente dentro da missa, pois antes era fora e até podia comungar uma vez antes e outra depois da </a:t>
            </a:r>
            <a:r>
              <a:rPr lang="pt-BR" dirty="0"/>
              <a:t>missa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sz="1500" dirty="0"/>
          </a:p>
          <a:p>
            <a:r>
              <a:rPr lang="pt-BR" sz="3100" dirty="0"/>
              <a:t>Nesse período há uma excessiva piedade na presença real na </a:t>
            </a:r>
            <a:r>
              <a:rPr lang="pt-BR" sz="3100" dirty="0">
                <a:solidFill>
                  <a:srgbClr val="0000FF"/>
                </a:solidFill>
              </a:rPr>
              <a:t>santa hóstia, onde é preciso olhar, contemplar, venerar e adorar; </a:t>
            </a:r>
            <a:endParaRPr lang="pt-BR" sz="3100" dirty="0" smtClean="0">
              <a:solidFill>
                <a:srgbClr val="0000FF"/>
              </a:solidFill>
            </a:endParaRPr>
          </a:p>
          <a:p>
            <a:r>
              <a:rPr lang="pt-BR" sz="3100" dirty="0" smtClean="0"/>
              <a:t>a </a:t>
            </a:r>
            <a:r>
              <a:rPr lang="pt-BR" sz="3100" dirty="0"/>
              <a:t>espiritualidade cristã esteve mais centrada no sacrário do que na mesa da celebração, </a:t>
            </a:r>
            <a:r>
              <a:rPr lang="pt-BR" sz="3100" b="1" dirty="0">
                <a:solidFill>
                  <a:srgbClr val="FF0000"/>
                </a:solidFill>
              </a:rPr>
              <a:t>mais preocupada com a exposição do que com a </a:t>
            </a:r>
            <a:r>
              <a:rPr lang="pt-BR" sz="3100" b="1" dirty="0" smtClean="0">
                <a:solidFill>
                  <a:srgbClr val="FF0000"/>
                </a:solidFill>
              </a:rPr>
              <a:t>comunhão</a:t>
            </a:r>
            <a:r>
              <a:rPr lang="pt-BR" sz="3100" b="1" dirty="0">
                <a:solidFill>
                  <a:srgbClr val="FF0000"/>
                </a:solidFill>
              </a:rPr>
              <a:t>.</a:t>
            </a:r>
            <a:endParaRPr lang="pt-BR" sz="3100" b="1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9375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7HmPpdRy8dg/UTC1D9PEzNI/AAAAAAAAAEM/cLsaUy9U9cI/s1600/Concilio+Vaticano+II+(1962-196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06"/>
            <a:ext cx="9144000" cy="632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Concílio Vaticano II</a:t>
            </a:r>
            <a:endParaRPr lang="pt-BR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30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2.bp.blogspot.com/-RC8T6dEMnpQ/UQ9RFGlvQ9I/AAAAAAAAAJQ/Lw1UnnSzPPU/s1600/Concilio-Vaticano-II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9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_E4ONGU8wy1o/THGIhMttYII/AAAAAAAAAQI/Rl-sjY6h63w/s1600/EMA%C3%9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9073008" cy="60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0609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Principais contribuições do Vaticano II (SC 47-57)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>
            <a:noAutofit/>
          </a:bodyPr>
          <a:lstStyle/>
          <a:p>
            <a:pPr marL="514350" lvl="0" indent="-514350">
              <a:buAutoNum type="alphaLcParenR"/>
            </a:pPr>
            <a:r>
              <a:rPr lang="pt-BR" sz="2400" b="1" dirty="0" smtClean="0">
                <a:solidFill>
                  <a:srgbClr val="00B050"/>
                </a:solidFill>
              </a:rPr>
              <a:t>Princípios</a:t>
            </a:r>
            <a:r>
              <a:rPr lang="pt-BR" sz="2400" dirty="0">
                <a:solidFill>
                  <a:srgbClr val="00B050"/>
                </a:solidFill>
              </a:rPr>
              <a:t>: </a:t>
            </a:r>
            <a:endParaRPr lang="pt-BR" sz="2400" dirty="0"/>
          </a:p>
          <a:p>
            <a:pPr marL="0" lvl="0" indent="0">
              <a:buNone/>
            </a:pPr>
            <a:r>
              <a:rPr lang="pt-BR" sz="2400" b="1" dirty="0" smtClean="0">
                <a:solidFill>
                  <a:srgbClr val="0000FF"/>
                </a:solidFill>
              </a:rPr>
              <a:t>adaptação</a:t>
            </a:r>
            <a:r>
              <a:rPr lang="pt-BR" sz="2400" dirty="0" smtClean="0"/>
              <a:t> </a:t>
            </a:r>
            <a:r>
              <a:rPr lang="pt-BR" sz="2400" dirty="0"/>
              <a:t>(SC 36.21.23.5-11), </a:t>
            </a:r>
            <a:r>
              <a:rPr lang="pt-BR" sz="2400" b="1" dirty="0"/>
              <a:t>conforme as necessidades de </a:t>
            </a:r>
            <a:r>
              <a:rPr lang="pt-BR" sz="2400" b="1" dirty="0" smtClean="0"/>
              <a:t> </a:t>
            </a:r>
            <a:r>
              <a:rPr lang="pt-BR" sz="2400" b="1" dirty="0" smtClean="0"/>
              <a:t>cada </a:t>
            </a:r>
            <a:r>
              <a:rPr lang="pt-BR" sz="2400" b="1" dirty="0" smtClean="0"/>
              <a:t>região</a:t>
            </a:r>
            <a:r>
              <a:rPr lang="pt-BR" sz="2400" b="1" dirty="0" smtClean="0"/>
              <a:t>;</a:t>
            </a:r>
          </a:p>
          <a:p>
            <a:pPr marL="0" lvl="0" indent="0">
              <a:buNone/>
            </a:pPr>
            <a:r>
              <a:rPr lang="pt-BR" sz="2400" b="1" dirty="0" smtClean="0">
                <a:solidFill>
                  <a:srgbClr val="0000FF"/>
                </a:solidFill>
              </a:rPr>
              <a:t>ordinária </a:t>
            </a:r>
            <a:r>
              <a:rPr lang="pt-BR" sz="2400" dirty="0"/>
              <a:t>(SC 8) = Conferência episcopal ou bispo diocesano</a:t>
            </a:r>
            <a:r>
              <a:rPr lang="pt-BR" sz="2400" dirty="0" smtClean="0"/>
              <a:t>;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rgbClr val="0000FF"/>
                </a:solidFill>
              </a:rPr>
              <a:t>extraordinária</a:t>
            </a:r>
            <a:r>
              <a:rPr lang="pt-BR" sz="2400" b="1" dirty="0" smtClean="0"/>
              <a:t> </a:t>
            </a:r>
            <a:r>
              <a:rPr lang="pt-BR" sz="2400" dirty="0"/>
              <a:t>(SC 40) = são as igrejas particulares</a:t>
            </a:r>
            <a:r>
              <a:rPr lang="pt-BR" sz="2400" dirty="0" smtClean="0"/>
              <a:t>;</a:t>
            </a:r>
          </a:p>
          <a:p>
            <a:pPr marL="514350" indent="-514350">
              <a:buAutoNum type="alphaLcParenR" startAt="2"/>
            </a:pPr>
            <a:r>
              <a:rPr lang="pt-BR" sz="2400" b="1" dirty="0" smtClean="0">
                <a:solidFill>
                  <a:srgbClr val="00B050"/>
                </a:solidFill>
              </a:rPr>
              <a:t>Restauração</a:t>
            </a:r>
            <a:r>
              <a:rPr lang="pt-BR" sz="2400" dirty="0" smtClean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pt-BR" sz="2400" dirty="0" smtClean="0"/>
              <a:t>- </a:t>
            </a:r>
            <a:r>
              <a:rPr lang="pt-BR" sz="2400" b="1" dirty="0"/>
              <a:t>línguas vernáculas </a:t>
            </a:r>
            <a:r>
              <a:rPr lang="pt-BR" sz="2400" dirty="0"/>
              <a:t>(SC 54) = línguas nativas </a:t>
            </a:r>
            <a:r>
              <a:rPr lang="pt-BR" sz="2400" dirty="0" smtClean="0"/>
              <a:t>próprias </a:t>
            </a:r>
            <a:r>
              <a:rPr lang="pt-BR" sz="2400" dirty="0"/>
              <a:t>de cada povo</a:t>
            </a:r>
            <a:r>
              <a:rPr lang="pt-BR" sz="2400" dirty="0" smtClean="0"/>
              <a:t>;</a:t>
            </a:r>
          </a:p>
          <a:p>
            <a:pPr marL="0" indent="0">
              <a:buNone/>
            </a:pPr>
            <a:r>
              <a:rPr lang="pt-BR" sz="2400" dirty="0" smtClean="0"/>
              <a:t>- </a:t>
            </a:r>
            <a:r>
              <a:rPr lang="pt-BR" sz="2400" b="1" dirty="0"/>
              <a:t>concelebração</a:t>
            </a:r>
            <a:r>
              <a:rPr lang="pt-BR" sz="2400" dirty="0"/>
              <a:t> (SC 57) = em determinados dias ou </a:t>
            </a:r>
            <a:r>
              <a:rPr lang="pt-BR" sz="2400" dirty="0" smtClean="0"/>
              <a:t>diariamente </a:t>
            </a:r>
            <a:r>
              <a:rPr lang="pt-BR" sz="2400" dirty="0"/>
              <a:t>“com permissão do ordinário</a:t>
            </a:r>
            <a:r>
              <a:rPr lang="pt-BR" sz="2400" dirty="0" smtClean="0"/>
              <a:t>”;</a:t>
            </a:r>
          </a:p>
          <a:p>
            <a:pPr marL="0" indent="0">
              <a:buNone/>
            </a:pPr>
            <a:r>
              <a:rPr lang="pt-BR" sz="2400" dirty="0" smtClean="0"/>
              <a:t>- </a:t>
            </a:r>
            <a:r>
              <a:rPr lang="pt-BR" sz="2400" b="1" dirty="0"/>
              <a:t>comunhão sob as duas espécies </a:t>
            </a:r>
            <a:r>
              <a:rPr lang="pt-BR" sz="2400" dirty="0"/>
              <a:t>(SC 55);</a:t>
            </a:r>
          </a:p>
          <a:p>
            <a:pPr marL="0" indent="0">
              <a:buNone/>
            </a:pPr>
            <a:r>
              <a:rPr lang="pt-BR" sz="2400" dirty="0" smtClean="0"/>
              <a:t>- </a:t>
            </a:r>
            <a:r>
              <a:rPr lang="pt-BR" sz="2400" dirty="0"/>
              <a:t>importância da </a:t>
            </a:r>
            <a:r>
              <a:rPr lang="pt-BR" sz="2400" b="1" dirty="0"/>
              <a:t>Palavra de Deus </a:t>
            </a:r>
            <a:r>
              <a:rPr lang="pt-BR" sz="2400" dirty="0"/>
              <a:t>na </a:t>
            </a:r>
            <a:r>
              <a:rPr lang="pt-BR" sz="2400" dirty="0" smtClean="0"/>
              <a:t>liturgia: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(</a:t>
            </a:r>
            <a:r>
              <a:rPr lang="pt-BR" sz="2400" b="1" dirty="0"/>
              <a:t>três ciclos de leituras </a:t>
            </a:r>
            <a:r>
              <a:rPr lang="pt-BR" sz="2400" b="1" dirty="0" smtClean="0"/>
              <a:t>; </a:t>
            </a:r>
            <a:r>
              <a:rPr lang="pt-BR" sz="2400" b="1" dirty="0"/>
              <a:t>homilia </a:t>
            </a:r>
            <a:r>
              <a:rPr lang="pt-BR" sz="2400" b="1" dirty="0" smtClean="0"/>
              <a:t>; </a:t>
            </a:r>
            <a:r>
              <a:rPr lang="pt-BR" sz="2400" b="1" dirty="0"/>
              <a:t>orações dos </a:t>
            </a:r>
            <a:r>
              <a:rPr lang="pt-BR" sz="2400" b="1" dirty="0" smtClean="0"/>
              <a:t> fiéis ; </a:t>
            </a:r>
            <a:r>
              <a:rPr lang="pt-BR" sz="2400" b="1" dirty="0"/>
              <a:t>celebrações da </a:t>
            </a:r>
            <a:r>
              <a:rPr lang="pt-BR" sz="2400" b="1" dirty="0" smtClean="0"/>
              <a:t>Palavra).</a:t>
            </a:r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701924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Desde o Vaticano II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pt-BR" dirty="0"/>
              <a:t>Coloca-se a acentuação na eucaristia como sinal da </a:t>
            </a:r>
            <a:r>
              <a:rPr lang="pt-BR" b="1" dirty="0"/>
              <a:t>reunião da comunidade</a:t>
            </a:r>
            <a:r>
              <a:rPr lang="pt-BR" dirty="0"/>
              <a:t>. Com isso, </a:t>
            </a:r>
            <a:r>
              <a:rPr lang="pt-BR" b="1" dirty="0"/>
              <a:t>o altar é colocado no centro </a:t>
            </a:r>
            <a:r>
              <a:rPr lang="pt-BR" dirty="0"/>
              <a:t>e a comunidade ao redor como celebrante; o padre de frente aos fiéis; </a:t>
            </a:r>
            <a:endParaRPr lang="pt-BR" dirty="0" smtClean="0"/>
          </a:p>
          <a:p>
            <a:r>
              <a:rPr lang="pt-BR" dirty="0"/>
              <a:t>dá-se importância à </a:t>
            </a:r>
            <a:r>
              <a:rPr lang="pt-BR" b="1" dirty="0"/>
              <a:t>celebração da Palavra; </a:t>
            </a:r>
            <a:r>
              <a:rPr lang="pt-BR" dirty="0"/>
              <a:t>os fiéis levam as oferendas; </a:t>
            </a:r>
            <a:endParaRPr lang="pt-BR" dirty="0" smtClean="0"/>
          </a:p>
          <a:p>
            <a:r>
              <a:rPr lang="pt-BR" b="1" dirty="0" smtClean="0"/>
              <a:t>dessacralização</a:t>
            </a:r>
            <a:r>
              <a:rPr lang="pt-BR" dirty="0"/>
              <a:t>: </a:t>
            </a:r>
            <a:r>
              <a:rPr lang="pt-BR" b="1" i="1" dirty="0">
                <a:solidFill>
                  <a:srgbClr val="0000FF"/>
                </a:solidFill>
              </a:rPr>
              <a:t>leigos ajudam a distribuir a eucaristia e levá-la aos doentes. </a:t>
            </a:r>
            <a:r>
              <a:rPr lang="pt-BR" i="1" dirty="0"/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5649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82453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“A igreja </a:t>
            </a:r>
            <a:r>
              <a:rPr lang="pt-BR" b="1" dirty="0"/>
              <a:t>não pretende impor uniformidade rígida </a:t>
            </a:r>
            <a:r>
              <a:rPr lang="pt-BR" dirty="0"/>
              <a:t>no que não concerne à fé e ao bem de toda a comunidade nem sequer na liturgia. </a:t>
            </a:r>
            <a:endParaRPr lang="pt-BR" dirty="0" smtClean="0"/>
          </a:p>
          <a:p>
            <a:r>
              <a:rPr lang="pt-BR" b="1" dirty="0" smtClean="0">
                <a:solidFill>
                  <a:srgbClr val="0000FF"/>
                </a:solidFill>
              </a:rPr>
              <a:t>Respeita</a:t>
            </a:r>
            <a:r>
              <a:rPr lang="pt-BR" b="1" dirty="0">
                <a:solidFill>
                  <a:srgbClr val="0000FF"/>
                </a:solidFill>
              </a:rPr>
              <a:t>, pelo contrário, e promove o gênio e as qualidades peculiares das diversas raças e povos. </a:t>
            </a:r>
            <a:endParaRPr lang="pt-BR" b="1" dirty="0" smtClean="0">
              <a:solidFill>
                <a:srgbClr val="0000FF"/>
              </a:solidFill>
            </a:endParaRPr>
          </a:p>
          <a:p>
            <a:r>
              <a:rPr lang="pt-BR" dirty="0" smtClean="0"/>
              <a:t>Estuda-os </a:t>
            </a:r>
            <a:r>
              <a:rPr lang="pt-BR" dirty="0"/>
              <a:t>com simpatia e, se puder, </a:t>
            </a:r>
            <a:r>
              <a:rPr lang="pt-BR" b="1" dirty="0"/>
              <a:t>conserva íntegro o que nos costumes dos povos </a:t>
            </a:r>
            <a:r>
              <a:rPr lang="pt-BR" dirty="0"/>
              <a:t>não está indissoluvelmente unido a superstições e erros, e até mesmo o aceita na própria liturgia, contanto que se possa harmonizar com o verdadeiro e autêntico espírito litúrgico” (</a:t>
            </a:r>
            <a:r>
              <a:rPr lang="pt-BR" dirty="0">
                <a:solidFill>
                  <a:srgbClr val="FF0000"/>
                </a:solidFill>
              </a:rPr>
              <a:t>SC 37).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99992" y="260648"/>
            <a:ext cx="4330824" cy="706090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Desde o Vaticano II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70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slidesharecdn.com/ss_thumbnails/anoliturgico-111130191636-phpapp01-thumbnail-4.jpg?cb=13227035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8827463" cy="68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43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-Fo-uau9Wc0/TtEEWVR5BFI/AAAAAAAABIA/UgZCol3ggng/s1600/Ano_liturgic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31" y="-2749"/>
            <a:ext cx="7184745" cy="679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048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-WjMCMio5j9o/Tt79DCJRkiI/AAAAAAAAAfo/7ZMF9K1Zn0E/s1600/Calend%25C3%25A1rio+liturg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" y="548680"/>
            <a:ext cx="9118480" cy="42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987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-Dt1GHeMB7J0/UPjCQ8pwvXI/AAAAAAAAEz0/rFBMHiA7Ncc/s1600/181186_506232622761826_2264668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2358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792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slideplayer.com.br/1/41606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1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531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slideplayer.com.br/1/89080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5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733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slideplayer.com.br/1/296696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2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apuchinhosbc.org.br/wp-content/uploads/2014/04/zz-dicipulos-de-ema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76289" cy="614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Os discípulos de </a:t>
            </a:r>
            <a:r>
              <a:rPr lang="pt-BR" sz="5400" b="1" dirty="0" err="1" smtClean="0">
                <a:solidFill>
                  <a:schemeClr val="bg1"/>
                </a:solidFill>
              </a:rPr>
              <a:t>Emaus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slideplayer.com.br/1/296696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" y="1"/>
            <a:ext cx="9149429" cy="68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853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yccpk00n8yzt.cloudfront.net/uploads/imagem/imagem/814/milagre-eucaristico-lanci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6347"/>
            <a:ext cx="8936653" cy="50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0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Nos primeiros séculos:</a:t>
            </a:r>
            <a:br>
              <a:rPr lang="pt-BR" dirty="0" smtClean="0"/>
            </a:br>
            <a:r>
              <a:rPr lang="pt-BR" b="1" dirty="0" smtClean="0">
                <a:solidFill>
                  <a:srgbClr val="00B050"/>
                </a:solidFill>
              </a:rPr>
              <a:t>Local</a:t>
            </a:r>
            <a:r>
              <a:rPr lang="pt-BR" b="1" dirty="0" smtClean="0"/>
              <a:t>, dia e </a:t>
            </a:r>
            <a:r>
              <a:rPr lang="pt-BR" b="1" dirty="0" smtClean="0">
                <a:solidFill>
                  <a:srgbClr val="0000FF"/>
                </a:solidFill>
              </a:rPr>
              <a:t>horário: 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96544"/>
          </a:xfrm>
        </p:spPr>
        <p:txBody>
          <a:bodyPr/>
          <a:lstStyle/>
          <a:p>
            <a:r>
              <a:rPr lang="pt-BR" dirty="0" smtClean="0"/>
              <a:t>Celebrações </a:t>
            </a:r>
            <a:r>
              <a:rPr lang="pt-BR" b="1" dirty="0" smtClean="0">
                <a:solidFill>
                  <a:srgbClr val="00B050"/>
                </a:solidFill>
              </a:rPr>
              <a:t>nas </a:t>
            </a:r>
            <a:r>
              <a:rPr lang="pt-BR" b="1" dirty="0">
                <a:solidFill>
                  <a:srgbClr val="00B050"/>
                </a:solidFill>
              </a:rPr>
              <a:t>casas de família</a:t>
            </a:r>
            <a:r>
              <a:rPr lang="pt-BR" dirty="0">
                <a:solidFill>
                  <a:srgbClr val="00B050"/>
                </a:solidFill>
              </a:rPr>
              <a:t>, </a:t>
            </a:r>
            <a:r>
              <a:rPr lang="pt-BR" b="1" dirty="0"/>
              <a:t>no domingo (chamado dia do Senhor ou o primeiro dia da </a:t>
            </a:r>
            <a:r>
              <a:rPr lang="pt-BR" b="1" dirty="0" smtClean="0"/>
              <a:t>semana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b="1" dirty="0" smtClean="0">
                <a:solidFill>
                  <a:srgbClr val="0000FF"/>
                </a:solidFill>
              </a:rPr>
              <a:t>ao entardece</a:t>
            </a:r>
            <a:r>
              <a:rPr lang="pt-BR" dirty="0" smtClean="0"/>
              <a:t>r (</a:t>
            </a:r>
            <a:r>
              <a:rPr lang="pt-BR" dirty="0" err="1" smtClean="0"/>
              <a:t>cf</a:t>
            </a:r>
            <a:r>
              <a:rPr lang="pt-BR" dirty="0" smtClean="0"/>
              <a:t> At 20,7 e 1Cor 16,2). </a:t>
            </a:r>
          </a:p>
          <a:p>
            <a:r>
              <a:rPr lang="pt-BR" dirty="0" smtClean="0"/>
              <a:t>Com passar do tempo a </a:t>
            </a:r>
            <a:r>
              <a:rPr lang="pt-BR" dirty="0"/>
              <a:t>missa passa a ser celebrada </a:t>
            </a:r>
            <a:r>
              <a:rPr lang="pt-BR" b="1" dirty="0">
                <a:solidFill>
                  <a:srgbClr val="0000FF"/>
                </a:solidFill>
              </a:rPr>
              <a:t>no domingo de madrugada, </a:t>
            </a:r>
            <a:r>
              <a:rPr lang="pt-BR" dirty="0" smtClean="0"/>
              <a:t>podendo </a:t>
            </a:r>
            <a:r>
              <a:rPr lang="pt-BR" dirty="0"/>
              <a:t>depois trabalhar</a:t>
            </a:r>
            <a:r>
              <a:rPr lang="pt-BR" dirty="0" smtClean="0"/>
              <a:t>.</a:t>
            </a:r>
          </a:p>
          <a:p>
            <a:r>
              <a:rPr lang="pt-BR" dirty="0"/>
              <a:t>Também levavam para casa o pão eucarístico como primeiro alimento do dia.</a:t>
            </a:r>
          </a:p>
        </p:txBody>
      </p:sp>
    </p:spTree>
    <p:extLst>
      <p:ext uri="{BB962C8B-B14F-4D97-AF65-F5344CB8AC3E}">
        <p14:creationId xmlns:p14="http://schemas.microsoft.com/office/powerpoint/2010/main" val="42692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JanStyka-SaintPeter.jpg (480×3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6672"/>
            <a:ext cx="9252520" cy="60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/>
              <a:t>Nas praças e nas famílias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34563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ntika.it/wp-content/uploads/2011/07/catacomb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093574" cy="639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Nas </a:t>
            </a:r>
            <a:r>
              <a:rPr lang="pt-BR" b="1" dirty="0" err="1" smtClean="0">
                <a:solidFill>
                  <a:srgbClr val="FFFF00"/>
                </a:solidFill>
              </a:rPr>
              <a:t>catacombas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1957</Words>
  <Application>Microsoft Office PowerPoint</Application>
  <PresentationFormat>Apresentação na tela (4:3)</PresentationFormat>
  <Paragraphs>127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2" baseType="lpstr">
      <vt:lpstr>Tema do Office</vt:lpstr>
      <vt:lpstr>História e Espiritualidade  da Eucaristia</vt:lpstr>
      <vt:lpstr>A última ceia</vt:lpstr>
      <vt:lpstr>Leonardo da Vinci, Giotto</vt:lpstr>
      <vt:lpstr>Apresentação do PowerPoint</vt:lpstr>
      <vt:lpstr>Apresentação do PowerPoint</vt:lpstr>
      <vt:lpstr>Os discípulos de Emaus</vt:lpstr>
      <vt:lpstr>Nos primeiros séculos: Local, dia e horário: </vt:lpstr>
      <vt:lpstr>Nas praças e nas famílias</vt:lpstr>
      <vt:lpstr>Nas catacombas</vt:lpstr>
      <vt:lpstr>Apresentação do PowerPoint</vt:lpstr>
      <vt:lpstr>Apresentação do PowerPoint</vt:lpstr>
      <vt:lpstr>Cisternas transformadas em igrejas</vt:lpstr>
      <vt:lpstr>Nas catacombas se desenvolve desde inicio do 2º século a arte, símplise, numa parte narrativa e outra simbólica.  </vt:lpstr>
      <vt:lpstr>Apresentação do PowerPoint</vt:lpstr>
      <vt:lpstr>Apresentação do PowerPoint</vt:lpstr>
      <vt:lpstr> Era também uma forma de catequizar  narrando o AT e o NT,  especialmente para os pagãos convertidos.</vt:lpstr>
      <vt:lpstr>Apresentação do PowerPoint</vt:lpstr>
      <vt:lpstr>Apresentação do PowerPoint</vt:lpstr>
      <vt:lpstr>lingua</vt:lpstr>
      <vt:lpstr>A estrutura da Celebração</vt:lpstr>
      <vt:lpstr>Apresentação do PowerPoint</vt:lpstr>
      <vt:lpstr>313: Edito de Milão</vt:lpstr>
      <vt:lpstr> Séculos IV – VI  </vt:lpstr>
      <vt:lpstr> Séculos IV – VI  </vt:lpstr>
      <vt:lpstr> Séculos IV – VI  </vt:lpstr>
      <vt:lpstr> Séculos IV – VI  </vt:lpstr>
      <vt:lpstr> Séculos IV – VI  </vt:lpstr>
      <vt:lpstr> Séculos  VI  </vt:lpstr>
      <vt:lpstr>Idade Média</vt:lpstr>
      <vt:lpstr>Apresentação do PowerPoint</vt:lpstr>
      <vt:lpstr>Apresentação do PowerPoint</vt:lpstr>
      <vt:lpstr>Apresentação do PowerPoint</vt:lpstr>
      <vt:lpstr>Idade Média</vt:lpstr>
      <vt:lpstr>Idade Média</vt:lpstr>
      <vt:lpstr>Idade Média</vt:lpstr>
      <vt:lpstr>Questões  relevantes</vt:lpstr>
      <vt:lpstr>Questões  relevantes</vt:lpstr>
      <vt:lpstr>Apresentação do PowerPoint</vt:lpstr>
      <vt:lpstr>Questões  relevantes</vt:lpstr>
      <vt:lpstr>Concílio de Trento  1545-1563  </vt:lpstr>
      <vt:lpstr> Do Concílio de Trento (1545-1563) ao Concílio Vaticano II (1962-1965) </vt:lpstr>
      <vt:lpstr>Época barroca</vt:lpstr>
      <vt:lpstr>Apresentação do PowerPoint</vt:lpstr>
      <vt:lpstr>Apresentação do PowerPoint</vt:lpstr>
      <vt:lpstr>De Pio V até o Vaticano II (1572-1962) </vt:lpstr>
      <vt:lpstr>Fins do século XIX e começo do século XX </vt:lpstr>
      <vt:lpstr>Apresentação do PowerPoint</vt:lpstr>
      <vt:lpstr>Concílio Vaticano II</vt:lpstr>
      <vt:lpstr>Apresentação do PowerPoint</vt:lpstr>
      <vt:lpstr>Principais contribuições do Vaticano II (SC 47-57)</vt:lpstr>
      <vt:lpstr>Desde o Vaticano II</vt:lpstr>
      <vt:lpstr>Desde o Vaticano II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e Espiritualidade da Eucaristia</dc:title>
  <dc:creator>Usuario</dc:creator>
  <cp:lastModifiedBy>Usuario</cp:lastModifiedBy>
  <cp:revision>33</cp:revision>
  <dcterms:created xsi:type="dcterms:W3CDTF">2014-09-18T20:17:12Z</dcterms:created>
  <dcterms:modified xsi:type="dcterms:W3CDTF">2014-10-18T17:41:18Z</dcterms:modified>
</cp:coreProperties>
</file>