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9D2E-FAF7-4791-A926-873C553033BA}" type="datetimeFigureOut">
              <a:rPr lang="pt-BR" smtClean="0"/>
              <a:t>20/11/2014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31B8E-0B82-4F31-9C8A-316A95FEB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621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9D2E-FAF7-4791-A926-873C553033BA}" type="datetimeFigureOut">
              <a:rPr lang="pt-BR" smtClean="0"/>
              <a:t>20/11/2014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31B8E-0B82-4F31-9C8A-316A95FEB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9316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9D2E-FAF7-4791-A926-873C553033BA}" type="datetimeFigureOut">
              <a:rPr lang="pt-BR" smtClean="0"/>
              <a:t>20/11/2014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31B8E-0B82-4F31-9C8A-316A95FEB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8147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9D2E-FAF7-4791-A926-873C553033BA}" type="datetimeFigureOut">
              <a:rPr lang="pt-BR" smtClean="0"/>
              <a:t>20/11/2014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31B8E-0B82-4F31-9C8A-316A95FEB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2187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9D2E-FAF7-4791-A926-873C553033BA}" type="datetimeFigureOut">
              <a:rPr lang="pt-BR" smtClean="0"/>
              <a:t>20/11/2014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31B8E-0B82-4F31-9C8A-316A95FEB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334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9D2E-FAF7-4791-A926-873C553033BA}" type="datetimeFigureOut">
              <a:rPr lang="pt-BR" smtClean="0"/>
              <a:t>20/11/2014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31B8E-0B82-4F31-9C8A-316A95FEB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323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9D2E-FAF7-4791-A926-873C553033BA}" type="datetimeFigureOut">
              <a:rPr lang="pt-BR" smtClean="0"/>
              <a:t>20/11/2014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31B8E-0B82-4F31-9C8A-316A95FEB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955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9D2E-FAF7-4791-A926-873C553033BA}" type="datetimeFigureOut">
              <a:rPr lang="pt-BR" smtClean="0"/>
              <a:t>20/11/2014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31B8E-0B82-4F31-9C8A-316A95FEB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5493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9D2E-FAF7-4791-A926-873C553033BA}" type="datetimeFigureOut">
              <a:rPr lang="pt-BR" smtClean="0"/>
              <a:t>20/11/2014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31B8E-0B82-4F31-9C8A-316A95FEB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2108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9D2E-FAF7-4791-A926-873C553033BA}" type="datetimeFigureOut">
              <a:rPr lang="pt-BR" smtClean="0"/>
              <a:t>20/11/2014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31B8E-0B82-4F31-9C8A-316A95FEB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7454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9D2E-FAF7-4791-A926-873C553033BA}" type="datetimeFigureOut">
              <a:rPr lang="pt-BR" smtClean="0"/>
              <a:t>20/11/2014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31B8E-0B82-4F31-9C8A-316A95FEB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51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39D2E-FAF7-4791-A926-873C553033BA}" type="datetimeFigureOut">
              <a:rPr lang="pt-BR" smtClean="0"/>
              <a:t>20/11/2014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31B8E-0B82-4F31-9C8A-316A95FEB4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633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11560" y="1052736"/>
            <a:ext cx="806489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rgbClr val="FF0000"/>
                </a:solidFill>
              </a:rPr>
              <a:t> </a:t>
            </a:r>
          </a:p>
          <a:p>
            <a:pPr algn="ctr">
              <a:lnSpc>
                <a:spcPct val="150000"/>
              </a:lnSpc>
            </a:pPr>
            <a:r>
              <a:rPr lang="pt-BR" sz="4000" b="1" dirty="0" smtClean="0">
                <a:solidFill>
                  <a:srgbClr val="FF0000"/>
                </a:solidFill>
              </a:rPr>
              <a:t>INTRODUÇÃO </a:t>
            </a:r>
            <a:r>
              <a:rPr lang="pt-BR" sz="4000" b="1" dirty="0">
                <a:solidFill>
                  <a:srgbClr val="FF0000"/>
                </a:solidFill>
              </a:rPr>
              <a:t>GERAL </a:t>
            </a:r>
            <a:endParaRPr lang="pt-BR" sz="40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BR" sz="4000" b="1" dirty="0" smtClean="0">
                <a:solidFill>
                  <a:srgbClr val="FF0000"/>
                </a:solidFill>
              </a:rPr>
              <a:t>AO </a:t>
            </a:r>
            <a:r>
              <a:rPr lang="pt-BR" sz="4000" b="1" dirty="0">
                <a:solidFill>
                  <a:srgbClr val="FF0000"/>
                </a:solidFill>
              </a:rPr>
              <a:t>CURSO DE </a:t>
            </a:r>
            <a:endParaRPr lang="pt-BR" sz="40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BR" sz="4000" b="1" dirty="0" smtClean="0">
                <a:solidFill>
                  <a:srgbClr val="FF0000"/>
                </a:solidFill>
              </a:rPr>
              <a:t>CRISTOLOGIA</a:t>
            </a:r>
            <a:endParaRPr lang="pt-B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06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Na Cruz: Jesus, o novo Adão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/>
          <a:lstStyle/>
          <a:p>
            <a:r>
              <a:rPr lang="pt-BR" dirty="0"/>
              <a:t>Jesus é crucificado num jardim 19, 41, onde havia um sepulcro novo</a:t>
            </a:r>
            <a:r>
              <a:rPr lang="pt-BR" dirty="0" smtClean="0"/>
              <a:t>!</a:t>
            </a:r>
          </a:p>
          <a:p>
            <a:r>
              <a:rPr lang="pt-BR" dirty="0" smtClean="0"/>
              <a:t>Jesus: o novo cordeiro imolado 19, 32</a:t>
            </a:r>
          </a:p>
          <a:p>
            <a:r>
              <a:rPr lang="pt-BR" dirty="0" smtClean="0"/>
              <a:t>“abriu-lhe o lado com uma lança e, imediatamente, saiu sangue e água” = nasceu assim a nova Eva- a sua esposa, a Igreja. 19,34 (cfr. 1Jo 5, 6)</a:t>
            </a:r>
          </a:p>
          <a:p>
            <a:endParaRPr lang="pt-BR" sz="2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577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O batismo e a transfiguração 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pt-BR" dirty="0" smtClean="0"/>
              <a:t>Apresentação do Pai: “Eis meu filho muito amado: escutai-o”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Jesus é consciente da sua vocação e missão</a:t>
            </a:r>
          </a:p>
          <a:p>
            <a:r>
              <a:rPr lang="pt-BR" b="1" dirty="0" smtClean="0"/>
              <a:t>3 anúncios da paixão: “ o filho do homem há de ser entregue às mãos dos homens” </a:t>
            </a:r>
          </a:p>
          <a:p>
            <a:r>
              <a:rPr lang="pt-BR" dirty="0" smtClean="0"/>
              <a:t>1º; </a:t>
            </a:r>
            <a:r>
              <a:rPr lang="pt-BR" dirty="0" err="1" smtClean="0"/>
              <a:t>Mt</a:t>
            </a:r>
            <a:r>
              <a:rPr lang="pt-BR" dirty="0" smtClean="0"/>
              <a:t> 16,13-23; </a:t>
            </a:r>
            <a:r>
              <a:rPr lang="pt-BR" dirty="0"/>
              <a:t>M</a:t>
            </a:r>
            <a:r>
              <a:rPr lang="pt-BR" dirty="0" smtClean="0"/>
              <a:t>c 8, 27-33; </a:t>
            </a:r>
            <a:r>
              <a:rPr lang="pt-BR" dirty="0" err="1"/>
              <a:t>L</a:t>
            </a:r>
            <a:r>
              <a:rPr lang="pt-BR" dirty="0" err="1" smtClean="0"/>
              <a:t>c</a:t>
            </a:r>
            <a:r>
              <a:rPr lang="pt-BR" dirty="0" smtClean="0"/>
              <a:t> 9, 22</a:t>
            </a:r>
          </a:p>
          <a:p>
            <a:r>
              <a:rPr lang="pt-BR" dirty="0" smtClean="0"/>
              <a:t>2º: </a:t>
            </a:r>
            <a:r>
              <a:rPr lang="pt-BR" dirty="0" err="1" smtClean="0"/>
              <a:t>Mt</a:t>
            </a:r>
            <a:r>
              <a:rPr lang="pt-BR" dirty="0" smtClean="0"/>
              <a:t>, 17,21; Mc 9,30; </a:t>
            </a:r>
            <a:r>
              <a:rPr lang="pt-BR" dirty="0" err="1" smtClean="0"/>
              <a:t>Lc</a:t>
            </a:r>
            <a:r>
              <a:rPr lang="pt-BR" dirty="0" smtClean="0"/>
              <a:t> 9, 44</a:t>
            </a:r>
          </a:p>
          <a:p>
            <a:r>
              <a:rPr lang="pt-BR" dirty="0" smtClean="0"/>
              <a:t>3º: </a:t>
            </a:r>
            <a:r>
              <a:rPr lang="pt-BR" dirty="0" err="1" smtClean="0"/>
              <a:t>Mt</a:t>
            </a:r>
            <a:r>
              <a:rPr lang="pt-BR" dirty="0" smtClean="0"/>
              <a:t> 20,17; Mc 10, 32; </a:t>
            </a:r>
            <a:r>
              <a:rPr lang="pt-BR" dirty="0" err="1" smtClean="0"/>
              <a:t>Lc</a:t>
            </a:r>
            <a:r>
              <a:rPr lang="pt-BR" dirty="0" smtClean="0"/>
              <a:t> 18, 31-34</a:t>
            </a:r>
          </a:p>
          <a:p>
            <a:pPr marL="0" indent="0" algn="ctr">
              <a:buNone/>
            </a:pPr>
            <a:r>
              <a:rPr lang="pt-BR" b="1" i="1" dirty="0" smtClean="0"/>
              <a:t> “Mas eles nada disto compreendiam</a:t>
            </a:r>
            <a:r>
              <a:rPr lang="pt-BR" dirty="0" smtClean="0"/>
              <a:t>..”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837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7 sinais(manifestação da glória de Jesus) no evangelho de São João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14116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 err="1" smtClean="0"/>
              <a:t>Jo</a:t>
            </a:r>
            <a:r>
              <a:rPr lang="pt-BR" dirty="0" smtClean="0"/>
              <a:t> 2,1-11: As bodas de </a:t>
            </a:r>
            <a:r>
              <a:rPr lang="pt-BR" dirty="0" err="1" smtClean="0"/>
              <a:t>Caná</a:t>
            </a:r>
            <a:r>
              <a:rPr lang="pt-BR" dirty="0" smtClean="0"/>
              <a:t> (</a:t>
            </a:r>
            <a:r>
              <a:rPr lang="pt-BR" sz="2800" i="1" dirty="0" smtClean="0"/>
              <a:t>3 dias depois... as núpcias com a humanidade= alusão a ressurreição</a:t>
            </a:r>
            <a:r>
              <a:rPr lang="pt-B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err="1" smtClean="0"/>
              <a:t>Jo</a:t>
            </a:r>
            <a:r>
              <a:rPr lang="pt-BR" dirty="0" smtClean="0"/>
              <a:t> 4,46-54: cura do filho de um oficial </a:t>
            </a:r>
            <a:r>
              <a:rPr lang="pt-BR" sz="2200" dirty="0" smtClean="0"/>
              <a:t>(passados os dois dias)</a:t>
            </a: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err="1" smtClean="0"/>
              <a:t>Jo</a:t>
            </a:r>
            <a:r>
              <a:rPr lang="pt-BR" dirty="0" smtClean="0"/>
              <a:t> 5,2-18: cura de um paralítico </a:t>
            </a:r>
            <a:r>
              <a:rPr lang="pt-BR" sz="2600" i="1" dirty="0" smtClean="0"/>
              <a:t>(para a pascoa)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err="1" smtClean="0"/>
              <a:t>Jo</a:t>
            </a:r>
            <a:r>
              <a:rPr lang="pt-BR" dirty="0" smtClean="0"/>
              <a:t> 6,1-15 e 6, 16-21: multiplicação dos pães e o caminhar sobre as águas </a:t>
            </a:r>
            <a:r>
              <a:rPr lang="pt-BR" sz="3000" i="1" dirty="0" smtClean="0"/>
              <a:t>(aproximava-se a Páscoa)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err="1" smtClean="0"/>
              <a:t>Jo</a:t>
            </a:r>
            <a:r>
              <a:rPr lang="pt-BR" dirty="0" smtClean="0"/>
              <a:t> 9, 1-41: o cego de nascença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11, 1-44: Ressurreição de Lázaro </a:t>
            </a:r>
            <a:r>
              <a:rPr lang="pt-BR" sz="2600" i="1" dirty="0" smtClean="0"/>
              <a:t>(estava próxima da páscoa v. 55)</a:t>
            </a:r>
            <a:endParaRPr lang="pt-BR" i="1" dirty="0" smtClean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21, 3-14: A aparição na </a:t>
            </a:r>
            <a:r>
              <a:rPr lang="pt-BR" dirty="0" err="1"/>
              <a:t>G</a:t>
            </a:r>
            <a:r>
              <a:rPr lang="pt-BR" dirty="0" err="1" smtClean="0"/>
              <a:t>aliléia</a:t>
            </a:r>
            <a:r>
              <a:rPr lang="pt-BR" dirty="0" smtClean="0"/>
              <a:t> e pesca milagrosa.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13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 heresias e as afirmações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256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Significado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r>
              <a:rPr lang="pt-BR" dirty="0" err="1"/>
              <a:t>Cristologia</a:t>
            </a:r>
            <a:r>
              <a:rPr lang="pt-BR" dirty="0"/>
              <a:t>” </a:t>
            </a:r>
            <a:endParaRPr lang="pt-BR" dirty="0" smtClean="0"/>
          </a:p>
          <a:p>
            <a:r>
              <a:rPr lang="pt-BR" dirty="0" smtClean="0"/>
              <a:t>(</a:t>
            </a:r>
            <a:r>
              <a:rPr lang="pt-BR" dirty="0"/>
              <a:t>Cristos + </a:t>
            </a:r>
            <a:r>
              <a:rPr lang="pt-BR" dirty="0" err="1"/>
              <a:t>logia</a:t>
            </a:r>
            <a:r>
              <a:rPr lang="pt-BR" dirty="0"/>
              <a:t> = discurso, tratado, reflexão)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=  </a:t>
            </a:r>
            <a:r>
              <a:rPr lang="pt-BR" dirty="0"/>
              <a:t>“discurso ou doutrina acerca de (Jesus, o) Cristo”.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“</a:t>
            </a:r>
            <a:r>
              <a:rPr lang="pt-BR" dirty="0"/>
              <a:t>Cristos” </a:t>
            </a:r>
            <a:r>
              <a:rPr lang="pt-BR" dirty="0" smtClean="0"/>
              <a:t>(palavra </a:t>
            </a:r>
            <a:r>
              <a:rPr lang="pt-BR" b="1" dirty="0" smtClean="0">
                <a:solidFill>
                  <a:srgbClr val="C00000"/>
                </a:solidFill>
              </a:rPr>
              <a:t>grega</a:t>
            </a:r>
            <a:r>
              <a:rPr lang="pt-BR" dirty="0" smtClean="0"/>
              <a:t>) </a:t>
            </a:r>
            <a:r>
              <a:rPr lang="pt-BR" dirty="0"/>
              <a:t>tradução do termo hebraico </a:t>
            </a:r>
            <a:r>
              <a:rPr lang="pt-BR" dirty="0" err="1">
                <a:solidFill>
                  <a:srgbClr val="FF0000"/>
                </a:solidFill>
              </a:rPr>
              <a:t>mashiah</a:t>
            </a:r>
            <a:r>
              <a:rPr lang="pt-BR" dirty="0"/>
              <a:t> (</a:t>
            </a:r>
            <a:r>
              <a:rPr lang="pt-BR" dirty="0">
                <a:solidFill>
                  <a:srgbClr val="0070C0"/>
                </a:solidFill>
              </a:rPr>
              <a:t>Messias</a:t>
            </a:r>
            <a:r>
              <a:rPr lang="pt-BR" dirty="0"/>
              <a:t>) = </a:t>
            </a:r>
            <a:r>
              <a:rPr lang="pt-BR" dirty="0">
                <a:solidFill>
                  <a:srgbClr val="FF0000"/>
                </a:solidFill>
              </a:rPr>
              <a:t>o Ungido </a:t>
            </a:r>
            <a:r>
              <a:rPr lang="pt-BR" dirty="0"/>
              <a:t>[de Deus].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“</a:t>
            </a:r>
            <a:r>
              <a:rPr lang="pt-BR" dirty="0"/>
              <a:t>Cristos” é um dos títulos que a primitiva comunidade cristã </a:t>
            </a:r>
            <a:r>
              <a:rPr lang="pt-BR" dirty="0" smtClean="0"/>
              <a:t>usava </a:t>
            </a:r>
            <a:r>
              <a:rPr lang="pt-BR" dirty="0"/>
              <a:t>para professar a fé em Jesus de Nazaré, </a:t>
            </a:r>
            <a:r>
              <a:rPr lang="pt-BR" dirty="0" smtClean="0"/>
              <a:t>Salvador </a:t>
            </a:r>
            <a:r>
              <a:rPr lang="pt-BR" dirty="0"/>
              <a:t>de toda a humanidade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953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Cristologia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</a:t>
            </a:r>
            <a:r>
              <a:rPr lang="pt-BR" dirty="0" err="1"/>
              <a:t>cristologia</a:t>
            </a:r>
            <a:r>
              <a:rPr lang="pt-BR" dirty="0"/>
              <a:t> é </a:t>
            </a:r>
            <a:r>
              <a:rPr lang="pt-BR" dirty="0" smtClean="0"/>
              <a:t> falar do </a:t>
            </a:r>
            <a:r>
              <a:rPr lang="pt-BR" b="1" dirty="0" smtClean="0">
                <a:solidFill>
                  <a:srgbClr val="FF0000"/>
                </a:solidFill>
              </a:rPr>
              <a:t>mistério de Cristo</a:t>
            </a:r>
            <a:r>
              <a:rPr lang="pt-BR" dirty="0" smtClean="0"/>
              <a:t>, é um </a:t>
            </a:r>
            <a:r>
              <a:rPr lang="pt-BR" dirty="0"/>
              <a:t>discurso, uma reflexão de fé. </a:t>
            </a:r>
            <a:endParaRPr lang="pt-BR" dirty="0" smtClean="0"/>
          </a:p>
          <a:p>
            <a:pPr marL="0" indent="0">
              <a:buNone/>
            </a:pPr>
            <a:endParaRPr lang="pt-BR" sz="2000" dirty="0" smtClean="0"/>
          </a:p>
          <a:p>
            <a:r>
              <a:rPr lang="pt-BR" dirty="0" smtClean="0"/>
              <a:t>Uma </a:t>
            </a:r>
            <a:r>
              <a:rPr lang="pt-BR" dirty="0"/>
              <a:t>fé que </a:t>
            </a:r>
            <a:r>
              <a:rPr lang="pt-BR" b="1" dirty="0">
                <a:solidFill>
                  <a:srgbClr val="C00000"/>
                </a:solidFill>
              </a:rPr>
              <a:t>nasceu</a:t>
            </a:r>
            <a:r>
              <a:rPr lang="pt-BR" dirty="0"/>
              <a:t> dentro da comunidade (</a:t>
            </a:r>
            <a:r>
              <a:rPr lang="pt-BR" i="1" dirty="0"/>
              <a:t>os apóstolos e discípulos que viveram com Jesus, os que acreditaram no testemunho deles</a:t>
            </a:r>
            <a:r>
              <a:rPr lang="pt-BR" dirty="0"/>
              <a:t>) e nela </a:t>
            </a:r>
            <a:r>
              <a:rPr lang="pt-BR" b="1" dirty="0" smtClean="0">
                <a:solidFill>
                  <a:srgbClr val="C00000"/>
                </a:solidFill>
              </a:rPr>
              <a:t>cresceu</a:t>
            </a:r>
            <a:r>
              <a:rPr lang="pt-BR" dirty="0" smtClean="0"/>
              <a:t>, </a:t>
            </a:r>
            <a:r>
              <a:rPr lang="pt-BR" dirty="0"/>
              <a:t>se </a:t>
            </a:r>
            <a:r>
              <a:rPr lang="pt-BR" b="1" dirty="0" smtClean="0">
                <a:solidFill>
                  <a:srgbClr val="C00000"/>
                </a:solidFill>
              </a:rPr>
              <a:t>alimentou</a:t>
            </a:r>
            <a:r>
              <a:rPr lang="pt-BR" dirty="0" smtClean="0"/>
              <a:t> </a:t>
            </a:r>
            <a:r>
              <a:rPr lang="pt-BR" dirty="0"/>
              <a:t>e se mantém viva e eficaz. </a:t>
            </a:r>
          </a:p>
        </p:txBody>
      </p:sp>
    </p:spTree>
    <p:extLst>
      <p:ext uri="{BB962C8B-B14F-4D97-AF65-F5344CB8AC3E}">
        <p14:creationId xmlns:p14="http://schemas.microsoft.com/office/powerpoint/2010/main" val="66672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Diante do mistério de Cristo: 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Silêncio e contemplação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“Falar </a:t>
            </a:r>
            <a:r>
              <a:rPr lang="pt-BR" dirty="0"/>
              <a:t>de Cristo significa calar”. </a:t>
            </a:r>
            <a:r>
              <a:rPr lang="pt-BR" sz="2400" dirty="0" err="1" smtClean="0"/>
              <a:t>Bonhoffer</a:t>
            </a:r>
            <a:endParaRPr lang="pt-BR" sz="2400" dirty="0" smtClean="0"/>
          </a:p>
          <a:p>
            <a:r>
              <a:rPr lang="pt-BR" dirty="0"/>
              <a:t>“Fazendo” </a:t>
            </a:r>
            <a:r>
              <a:rPr lang="pt-BR" dirty="0" err="1"/>
              <a:t>C</a:t>
            </a:r>
            <a:r>
              <a:rPr lang="pt-BR" dirty="0" err="1" smtClean="0"/>
              <a:t>ristologia</a:t>
            </a:r>
            <a:r>
              <a:rPr lang="pt-BR" dirty="0" smtClean="0"/>
              <a:t> </a:t>
            </a:r>
            <a:r>
              <a:rPr lang="pt-BR" dirty="0"/>
              <a:t>é necessário, sempre, </a:t>
            </a:r>
            <a:r>
              <a:rPr lang="pt-BR" dirty="0" smtClean="0"/>
              <a:t>compaginar: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r>
              <a:rPr lang="pt-BR" dirty="0"/>
              <a:t>palavra e silêncio, verdade e </a:t>
            </a:r>
            <a:r>
              <a:rPr lang="pt-BR" dirty="0" smtClean="0"/>
              <a:t>provisoriedade, tempo e escatologia, Cronos e </a:t>
            </a:r>
            <a:r>
              <a:rPr lang="pt-BR" dirty="0" err="1" smtClean="0"/>
              <a:t>kairos</a:t>
            </a:r>
            <a:r>
              <a:rPr lang="pt-BR" dirty="0" smtClean="0"/>
              <a:t>, natural e sobrenatural, história e </a:t>
            </a:r>
            <a:r>
              <a:rPr lang="pt-BR" dirty="0" err="1" smtClean="0"/>
              <a:t>escaton</a:t>
            </a:r>
            <a:r>
              <a:rPr lang="pt-BR" dirty="0" smtClean="0"/>
              <a:t> (além da lei do tempo e do espaço).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518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Ressurreição: 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fato histórico e escatológico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r>
              <a:rPr lang="pt-BR" b="1" dirty="0" smtClean="0"/>
              <a:t>Fundamento da </a:t>
            </a:r>
            <a:r>
              <a:rPr lang="pt-BR" b="1" dirty="0" err="1" smtClean="0"/>
              <a:t>Cristologia</a:t>
            </a:r>
            <a:r>
              <a:rPr lang="pt-BR" b="1" dirty="0" smtClean="0"/>
              <a:t>: A experiência com o ressuscitado.</a:t>
            </a:r>
          </a:p>
          <a:p>
            <a:r>
              <a:rPr lang="pt-BR" dirty="0" smtClean="0"/>
              <a:t>Experiência dos Apóstolos  e discípulos após da Pascoa: “o que temos visto com os nossos olhos, e o que temos contemplado e as nossas mãos tem apalpado no tocante ao Verbo da vida...”vos anunciamos... 1Jo 1,1-4.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39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Fontes principais:</a:t>
            </a:r>
            <a:br>
              <a:rPr lang="pt-BR" dirty="0" smtClean="0"/>
            </a:br>
            <a:r>
              <a:rPr lang="pt-BR" b="1" dirty="0" smtClean="0">
                <a:solidFill>
                  <a:srgbClr val="FF0000"/>
                </a:solidFill>
              </a:rPr>
              <a:t>3 categorias de aparições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t-BR" b="1" dirty="0" smtClean="0">
                <a:solidFill>
                  <a:srgbClr val="FF0000"/>
                </a:solidFill>
              </a:rPr>
              <a:t>Os Evangelhos: </a:t>
            </a:r>
            <a:r>
              <a:rPr lang="pt-BR" dirty="0" smtClean="0"/>
              <a:t>(A experiência dos Apóstolos e das mulheres com o ressuscitado) – As aparições públicas e oficiais do Ressuscitado</a:t>
            </a:r>
          </a:p>
          <a:p>
            <a:pPr marL="0" indent="0">
              <a:buNone/>
            </a:pPr>
            <a:r>
              <a:rPr lang="pt-BR" sz="2600" dirty="0" smtClean="0"/>
              <a:t>Públicas e oficiais: (aos Apóstolos quando estavam juntos) e </a:t>
            </a:r>
          </a:p>
          <a:p>
            <a:pPr marL="0" indent="0">
              <a:buNone/>
            </a:pPr>
            <a:r>
              <a:rPr lang="pt-BR" sz="2600" dirty="0" smtClean="0"/>
              <a:t>privadas (as mulheres, a </a:t>
            </a:r>
            <a:r>
              <a:rPr lang="pt-BR" sz="2600" dirty="0"/>
              <a:t>M</a:t>
            </a:r>
            <a:r>
              <a:rPr lang="pt-BR" sz="2600" dirty="0" smtClean="0"/>
              <a:t>adalena, aos 2 discípulos de </a:t>
            </a:r>
            <a:r>
              <a:rPr lang="pt-BR" sz="2600" dirty="0" err="1" smtClean="0"/>
              <a:t>Emaús</a:t>
            </a:r>
            <a:r>
              <a:rPr lang="pt-BR" sz="2600" dirty="0" smtClean="0"/>
              <a:t>)</a:t>
            </a:r>
          </a:p>
          <a:p>
            <a:pPr marL="0" indent="0">
              <a:buNone/>
            </a:pPr>
            <a:r>
              <a:rPr lang="pt-BR" sz="2600" dirty="0" smtClean="0">
                <a:solidFill>
                  <a:schemeClr val="accent1"/>
                </a:solidFill>
              </a:rPr>
              <a:t>At. 1,3 </a:t>
            </a:r>
            <a:r>
              <a:rPr lang="pt-BR" sz="2400" b="1" i="1" dirty="0" smtClean="0">
                <a:solidFill>
                  <a:schemeClr val="accent1"/>
                </a:solidFill>
              </a:rPr>
              <a:t>(narração documentária dos testemunhos oculares)</a:t>
            </a:r>
          </a:p>
          <a:p>
            <a:pPr marL="0" indent="0">
              <a:buNone/>
            </a:pPr>
            <a:r>
              <a:rPr lang="pt-BR" b="1" dirty="0" smtClean="0"/>
              <a:t>2. </a:t>
            </a:r>
            <a:r>
              <a:rPr lang="pt-BR" b="1" dirty="0" smtClean="0">
                <a:solidFill>
                  <a:srgbClr val="FF0000"/>
                </a:solidFill>
              </a:rPr>
              <a:t>Experiência de Paulo </a:t>
            </a:r>
            <a:r>
              <a:rPr lang="pt-BR" sz="2400" b="1" dirty="0" smtClean="0">
                <a:solidFill>
                  <a:schemeClr val="accent1"/>
                </a:solidFill>
              </a:rPr>
              <a:t>1Cor 11, 23;  </a:t>
            </a:r>
            <a:r>
              <a:rPr lang="pt-BR" sz="2400" b="1" i="1" dirty="0" smtClean="0">
                <a:solidFill>
                  <a:schemeClr val="accent1"/>
                </a:solidFill>
              </a:rPr>
              <a:t>(visão radiográfica)</a:t>
            </a:r>
          </a:p>
          <a:p>
            <a:pPr marL="0" indent="0">
              <a:buNone/>
            </a:pPr>
            <a:r>
              <a:rPr lang="pt-BR" b="1" dirty="0" smtClean="0"/>
              <a:t>3</a:t>
            </a:r>
            <a:r>
              <a:rPr lang="pt-BR" b="1" dirty="0" smtClean="0">
                <a:solidFill>
                  <a:srgbClr val="FF0000"/>
                </a:solidFill>
              </a:rPr>
              <a:t>. As aparições do Ressuscitado ao autor do Apocalipse </a:t>
            </a:r>
            <a:r>
              <a:rPr lang="pt-BR" sz="2400" b="1" dirty="0" smtClean="0">
                <a:solidFill>
                  <a:schemeClr val="accent1"/>
                </a:solidFill>
              </a:rPr>
              <a:t>Ap.1,10-17 </a:t>
            </a:r>
            <a:r>
              <a:rPr lang="pt-BR" sz="2400" b="1" i="1" dirty="0" smtClean="0">
                <a:solidFill>
                  <a:schemeClr val="accent1"/>
                </a:solidFill>
              </a:rPr>
              <a:t>(visão vídeo positiva)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049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6021288"/>
          </a:xfrm>
        </p:spPr>
        <p:txBody>
          <a:bodyPr>
            <a:noAutofit/>
          </a:bodyPr>
          <a:lstStyle/>
          <a:p>
            <a:r>
              <a:rPr lang="pt-BR" sz="2800" b="1" dirty="0" smtClean="0"/>
              <a:t>O sepulcro vazio</a:t>
            </a:r>
          </a:p>
          <a:p>
            <a:r>
              <a:rPr lang="pt-BR" sz="2800" dirty="0" smtClean="0"/>
              <a:t>“Não está aqui: ressuscitou”- </a:t>
            </a:r>
            <a:r>
              <a:rPr lang="pt-BR" sz="2400" dirty="0" smtClean="0"/>
              <a:t>já pertence ao âmbito do além da lei do tempo e do espaço – A porta fechada e Jesus tem o acesso. (Não é fantasma: Jesus mostra as mãos e os </a:t>
            </a:r>
            <a:r>
              <a:rPr lang="pt-BR" sz="2400" i="1" dirty="0" smtClean="0"/>
              <a:t>pés(estabelece a sua identidade com o passado), </a:t>
            </a:r>
            <a:r>
              <a:rPr lang="pt-BR" sz="2400" dirty="0" smtClean="0"/>
              <a:t>come com eles.</a:t>
            </a:r>
          </a:p>
          <a:p>
            <a:r>
              <a:rPr lang="pt-BR" sz="2800" b="1" dirty="0" smtClean="0"/>
              <a:t>O sepulcro aberto, </a:t>
            </a:r>
            <a:r>
              <a:rPr lang="pt-BR" sz="2400" dirty="0" smtClean="0"/>
              <a:t>sem quebrar as pedras, os anjos sentados em cima da pedra. ↔ o mesmo mistério da concepção e nascimento de Jesus da Virgem Maria</a:t>
            </a:r>
            <a:endParaRPr lang="pt-BR" sz="2800" dirty="0" smtClean="0"/>
          </a:p>
          <a:p>
            <a:r>
              <a:rPr lang="pt-BR" sz="2800" b="1" dirty="0" smtClean="0"/>
              <a:t>Jardim</a:t>
            </a:r>
            <a:r>
              <a:rPr lang="pt-BR" sz="2800" dirty="0" smtClean="0"/>
              <a:t>: encontro com novo Adão- sopro de  vida-Adoração</a:t>
            </a:r>
          </a:p>
          <a:p>
            <a:r>
              <a:rPr lang="pt-BR" sz="2800" dirty="0" smtClean="0"/>
              <a:t>O seu novo relacionar-se: </a:t>
            </a:r>
            <a:r>
              <a:rPr lang="pt-BR" sz="2000" dirty="0" smtClean="0"/>
              <a:t>“Tu me amas mais do que estes outros?”</a:t>
            </a:r>
            <a:r>
              <a:rPr lang="pt-BR" sz="2000" dirty="0"/>
              <a:t> </a:t>
            </a:r>
            <a:r>
              <a:rPr lang="pt-BR" sz="2000" dirty="0" smtClean="0"/>
              <a:t> </a:t>
            </a:r>
          </a:p>
          <a:p>
            <a:r>
              <a:rPr lang="pt-BR" sz="2800" dirty="0" smtClean="0"/>
              <a:t>Os discípulos de </a:t>
            </a:r>
            <a:r>
              <a:rPr lang="pt-BR" sz="2800" dirty="0" err="1" smtClean="0"/>
              <a:t>Emaús</a:t>
            </a:r>
            <a:r>
              <a:rPr lang="pt-BR" sz="2800" dirty="0" smtClean="0"/>
              <a:t>: </a:t>
            </a:r>
            <a:r>
              <a:rPr lang="pt-BR" sz="2800" b="1" dirty="0" smtClean="0"/>
              <a:t>o Ressuscitado , o novo </a:t>
            </a:r>
            <a:r>
              <a:rPr lang="pt-BR" sz="2800" b="1" dirty="0" smtClean="0">
                <a:solidFill>
                  <a:srgbClr val="FF0000"/>
                </a:solidFill>
              </a:rPr>
              <a:t>exegeta</a:t>
            </a:r>
            <a:r>
              <a:rPr lang="pt-BR" sz="2800" b="1" dirty="0" smtClean="0"/>
              <a:t> </a:t>
            </a:r>
            <a:r>
              <a:rPr lang="pt-BR" sz="2800" dirty="0" smtClean="0"/>
              <a:t>da Sagrada Escritura e </a:t>
            </a:r>
            <a:r>
              <a:rPr lang="pt-BR" sz="2800" b="1" dirty="0" smtClean="0"/>
              <a:t>ao partir o Pão </a:t>
            </a:r>
            <a:r>
              <a:rPr lang="pt-BR" sz="2800" dirty="0" smtClean="0"/>
              <a:t>eles o reconheceram.(</a:t>
            </a:r>
            <a:r>
              <a:rPr lang="pt-BR" sz="2800" dirty="0" smtClean="0">
                <a:solidFill>
                  <a:srgbClr val="FF0000"/>
                </a:solidFill>
              </a:rPr>
              <a:t>Eis</a:t>
            </a:r>
            <a:r>
              <a:rPr lang="pt-BR" sz="2800" dirty="0" smtClean="0"/>
              <a:t>=</a:t>
            </a:r>
            <a:r>
              <a:rPr lang="pt-BR" sz="2800" i="1" dirty="0" smtClean="0"/>
              <a:t>i</a:t>
            </a:r>
            <a:r>
              <a:rPr lang="pt-BR" sz="2400" i="1" dirty="0" smtClean="0"/>
              <a:t>ntroduz para dentro; </a:t>
            </a:r>
            <a:r>
              <a:rPr lang="pt-BR" sz="2800" dirty="0" err="1" smtClean="0">
                <a:solidFill>
                  <a:srgbClr val="FF0000"/>
                </a:solidFill>
              </a:rPr>
              <a:t>Ex</a:t>
            </a:r>
            <a:r>
              <a:rPr lang="pt-BR" sz="2800" dirty="0" smtClean="0"/>
              <a:t>= </a:t>
            </a:r>
            <a:r>
              <a:rPr lang="pt-BR" sz="2400" i="1" dirty="0" smtClean="0"/>
              <a:t>manda para fora)</a:t>
            </a:r>
            <a:endParaRPr lang="pt-BR" sz="2400" i="1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562074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Alguns índices da experiência com o Ressuscitado </a:t>
            </a:r>
            <a:endParaRPr lang="pt-B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52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A nova condição do Cristo ressuscitado= </a:t>
            </a:r>
            <a:br>
              <a:rPr lang="pt-BR" sz="3200" b="1" dirty="0" smtClean="0">
                <a:solidFill>
                  <a:srgbClr val="FF0000"/>
                </a:solidFill>
              </a:rPr>
            </a:br>
            <a:r>
              <a:rPr lang="pt-BR" sz="3200" b="1" dirty="0" smtClean="0">
                <a:solidFill>
                  <a:srgbClr val="FF0000"/>
                </a:solidFill>
              </a:rPr>
              <a:t>a dimensão divina = eu sou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 experiência de Paulo</a:t>
            </a:r>
          </a:p>
          <a:p>
            <a:r>
              <a:rPr lang="pt-BR" dirty="0" smtClean="0"/>
              <a:t>Apocalipse: a aparição no domingo </a:t>
            </a:r>
          </a:p>
          <a:p>
            <a:r>
              <a:rPr lang="pt-BR" dirty="0" smtClean="0"/>
              <a:t>O Ressuscitado se apresenta com nome:</a:t>
            </a:r>
          </a:p>
          <a:p>
            <a:pPr marL="0" indent="0">
              <a:buNone/>
            </a:pPr>
            <a:r>
              <a:rPr lang="pt-BR" dirty="0" smtClean="0"/>
              <a:t>“eu sou”; Eu sou o Primeiro e o Último, e o que vive. Pois estive morto, e eis-me de novo vivo pelos séculos dos séculos, tenho as chaves da morte e da região dos mortos” Ap. 1,17-18</a:t>
            </a:r>
          </a:p>
          <a:p>
            <a:pPr marL="0" indent="0">
              <a:buNone/>
            </a:pPr>
            <a:r>
              <a:rPr lang="pt-BR" dirty="0" smtClean="0"/>
              <a:t>A narração da paixão segundo João: Quem és tu? Eu sou </a:t>
            </a:r>
            <a:r>
              <a:rPr lang="pt-BR" dirty="0" err="1" smtClean="0"/>
              <a:t>Jo</a:t>
            </a:r>
            <a:r>
              <a:rPr lang="pt-BR" dirty="0" smtClean="0"/>
              <a:t>, 18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107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861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Eu sou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620688"/>
            <a:ext cx="9036496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 smtClean="0"/>
              <a:t>Jesus no </a:t>
            </a:r>
            <a:r>
              <a:rPr lang="pt-BR" sz="2400" b="1" dirty="0" smtClean="0"/>
              <a:t>jardim</a:t>
            </a:r>
          </a:p>
          <a:p>
            <a:pPr marL="0" indent="0">
              <a:buNone/>
            </a:pPr>
            <a:r>
              <a:rPr lang="pt-BR" sz="2400" dirty="0" smtClean="0"/>
              <a:t>Pedro diz “não o sou” v. 17e</a:t>
            </a:r>
          </a:p>
          <a:p>
            <a:pPr marL="0" indent="0">
              <a:buNone/>
            </a:pPr>
            <a:r>
              <a:rPr lang="pt-BR" sz="2400" dirty="0" smtClean="0"/>
              <a:t>Jesus diz: “</a:t>
            </a:r>
            <a:r>
              <a:rPr lang="pt-BR" sz="2400" b="1" dirty="0" smtClean="0"/>
              <a:t>Sim, sou eu</a:t>
            </a:r>
            <a:r>
              <a:rPr lang="pt-BR" sz="2400" dirty="0" smtClean="0"/>
              <a:t>” </a:t>
            </a:r>
            <a:r>
              <a:rPr lang="pt-BR" sz="2400" dirty="0" err="1" smtClean="0"/>
              <a:t>Jo</a:t>
            </a:r>
            <a:r>
              <a:rPr lang="pt-BR" sz="2400" dirty="0" smtClean="0"/>
              <a:t> 18,5; Ele o bom pastor “</a:t>
            </a:r>
            <a:r>
              <a:rPr lang="pt-BR" sz="2400" i="1" dirty="0" smtClean="0"/>
              <a:t>dou a minha vida para retomar. Ninguém a tira de mim, mas eu a dou de mim mesmo e tenho o poder de a dar, como tenho o poder de a reassumir...”</a:t>
            </a:r>
            <a:r>
              <a:rPr lang="pt-BR" sz="2400" dirty="0" smtClean="0"/>
              <a:t>10</a:t>
            </a:r>
            <a:r>
              <a:rPr lang="pt-BR" sz="2400" dirty="0"/>
              <a:t>, </a:t>
            </a:r>
            <a:r>
              <a:rPr lang="pt-BR" sz="2400" dirty="0" smtClean="0"/>
              <a:t>17-18</a:t>
            </a:r>
          </a:p>
          <a:p>
            <a:pPr marL="0" indent="0" algn="ctr">
              <a:buNone/>
            </a:pPr>
            <a:r>
              <a:rPr lang="pt-BR" sz="2800" b="1" dirty="0">
                <a:solidFill>
                  <a:srgbClr val="FF0000"/>
                </a:solidFill>
              </a:rPr>
              <a:t>A lógica de Cristo:</a:t>
            </a:r>
          </a:p>
          <a:p>
            <a:pPr marL="0" indent="0">
              <a:buNone/>
            </a:pPr>
            <a:r>
              <a:rPr lang="pt-BR" sz="2400" dirty="0" smtClean="0"/>
              <a:t>Diante de Pilatos: “és tu o rei?. “</a:t>
            </a:r>
            <a:r>
              <a:rPr lang="pt-BR" sz="2400" b="1" dirty="0" smtClean="0"/>
              <a:t>Sim, sou eu</a:t>
            </a:r>
            <a:r>
              <a:rPr lang="pt-BR" sz="2400" dirty="0" smtClean="0"/>
              <a:t>” v. 34.37 </a:t>
            </a:r>
          </a:p>
          <a:p>
            <a:pPr marL="0" indent="0">
              <a:buNone/>
            </a:pPr>
            <a:r>
              <a:rPr lang="pt-BR" sz="2400" dirty="0" smtClean="0"/>
              <a:t>Donde és tu? 19, 9</a:t>
            </a:r>
          </a:p>
          <a:p>
            <a:pPr marL="0" indent="0">
              <a:buNone/>
            </a:pPr>
            <a:r>
              <a:rPr lang="pt-BR" sz="2400" dirty="0" smtClean="0"/>
              <a:t>“Eis o homeme”19, 5</a:t>
            </a:r>
          </a:p>
          <a:p>
            <a:pPr marL="0" indent="0">
              <a:buNone/>
            </a:pPr>
            <a:r>
              <a:rPr lang="pt-BR" sz="2400" dirty="0" smtClean="0"/>
              <a:t>As ironias e verdades: </a:t>
            </a:r>
          </a:p>
          <a:p>
            <a:pPr marL="0" indent="0">
              <a:buNone/>
            </a:pPr>
            <a:r>
              <a:rPr lang="pt-BR" sz="2400" dirty="0" smtClean="0"/>
              <a:t>- “convém que um só homem morra em lugar do povo” 18, 14</a:t>
            </a:r>
          </a:p>
          <a:p>
            <a:pPr>
              <a:buFontTx/>
              <a:buChar char="-"/>
            </a:pPr>
            <a:r>
              <a:rPr lang="pt-BR" sz="2400" dirty="0" smtClean="0"/>
              <a:t>“Salve, rei dos Judeus” 19, 3</a:t>
            </a:r>
          </a:p>
          <a:p>
            <a:pPr>
              <a:buFontTx/>
              <a:buChar char="-"/>
            </a:pPr>
            <a:r>
              <a:rPr lang="pt-BR" sz="2400" dirty="0" smtClean="0"/>
              <a:t>Jesus aparece com a coroa de manto de púrpura 19, 5. </a:t>
            </a:r>
          </a:p>
          <a:p>
            <a:pPr>
              <a:buFontTx/>
              <a:buChar char="-"/>
            </a:pPr>
            <a:r>
              <a:rPr lang="pt-BR" sz="2400" dirty="0" smtClean="0"/>
              <a:t>morte→ Testemunho</a:t>
            </a:r>
            <a:r>
              <a:rPr lang="pt-BR" sz="2400" dirty="0"/>
              <a:t> </a:t>
            </a:r>
            <a:r>
              <a:rPr lang="pt-BR" sz="2400" dirty="0" smtClean="0"/>
              <a:t>→martírio (</a:t>
            </a:r>
            <a:r>
              <a:rPr lang="pt-BR" sz="1800" dirty="0" smtClean="0"/>
              <a:t>para o mundo: mentira, homicídio e morte)</a:t>
            </a:r>
          </a:p>
        </p:txBody>
      </p:sp>
    </p:spTree>
    <p:extLst>
      <p:ext uri="{BB962C8B-B14F-4D97-AF65-F5344CB8AC3E}">
        <p14:creationId xmlns:p14="http://schemas.microsoft.com/office/powerpoint/2010/main" val="108120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1031</Words>
  <Application>Microsoft Office PowerPoint</Application>
  <PresentationFormat>Apresentação na tela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Apresentação do PowerPoint</vt:lpstr>
      <vt:lpstr>Significado  </vt:lpstr>
      <vt:lpstr>Cristologia</vt:lpstr>
      <vt:lpstr>Diante do mistério de Cristo:  Silêncio e contemplação</vt:lpstr>
      <vt:lpstr>Ressurreição:  fato histórico e escatológico</vt:lpstr>
      <vt:lpstr>Fontes principais: 3 categorias de aparições</vt:lpstr>
      <vt:lpstr>Alguns índices da experiência com o Ressuscitado </vt:lpstr>
      <vt:lpstr>A nova condição do Cristo ressuscitado=  a dimensão divina = eu sou</vt:lpstr>
      <vt:lpstr>Eu sou</vt:lpstr>
      <vt:lpstr>Na Cruz: Jesus, o novo Adão</vt:lpstr>
      <vt:lpstr>O batismo e a transfiguração  </vt:lpstr>
      <vt:lpstr>7 sinais(manifestação da glória de Jesus) no evangelho de São João</vt:lpstr>
      <vt:lpstr>As heresias e as afirmações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17</cp:revision>
  <dcterms:created xsi:type="dcterms:W3CDTF">2014-10-16T14:04:47Z</dcterms:created>
  <dcterms:modified xsi:type="dcterms:W3CDTF">2014-11-20T20:11:52Z</dcterms:modified>
</cp:coreProperties>
</file>