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309" r:id="rId10"/>
    <p:sldId id="266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267" r:id="rId20"/>
    <p:sldId id="268" r:id="rId21"/>
    <p:sldId id="280" r:id="rId22"/>
    <p:sldId id="281" r:id="rId23"/>
    <p:sldId id="282" r:id="rId24"/>
    <p:sldId id="283" r:id="rId25"/>
    <p:sldId id="308" r:id="rId26"/>
    <p:sldId id="284" r:id="rId27"/>
    <p:sldId id="285" r:id="rId28"/>
    <p:sldId id="311" r:id="rId29"/>
    <p:sldId id="310" r:id="rId30"/>
    <p:sldId id="286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304" r:id="rId40"/>
    <p:sldId id="305" r:id="rId41"/>
    <p:sldId id="306" r:id="rId42"/>
    <p:sldId id="307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BFCC-8941-454E-99DF-A51A5EF016A7}" type="datetimeFigureOut">
              <a:rPr lang="pt-BR" smtClean="0"/>
              <a:t>27/07/2016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F7255-8353-4508-8603-F76C3077F3A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BFCC-8941-454E-99DF-A51A5EF016A7}" type="datetimeFigureOut">
              <a:rPr lang="pt-BR" smtClean="0"/>
              <a:t>27/07/2016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F7255-8353-4508-8603-F76C3077F3A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BFCC-8941-454E-99DF-A51A5EF016A7}" type="datetimeFigureOut">
              <a:rPr lang="pt-BR" smtClean="0"/>
              <a:t>27/07/2016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F7255-8353-4508-8603-F76C3077F3A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BFCC-8941-454E-99DF-A51A5EF016A7}" type="datetimeFigureOut">
              <a:rPr lang="pt-BR" smtClean="0"/>
              <a:t>27/07/2016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F7255-8353-4508-8603-F76C3077F3A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BFCC-8941-454E-99DF-A51A5EF016A7}" type="datetimeFigureOut">
              <a:rPr lang="pt-BR" smtClean="0"/>
              <a:t>27/07/2016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F7255-8353-4508-8603-F76C3077F3A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BFCC-8941-454E-99DF-A51A5EF016A7}" type="datetimeFigureOut">
              <a:rPr lang="pt-BR" smtClean="0"/>
              <a:t>27/07/2016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F7255-8353-4508-8603-F76C3077F3A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BFCC-8941-454E-99DF-A51A5EF016A7}" type="datetimeFigureOut">
              <a:rPr lang="pt-BR" smtClean="0"/>
              <a:t>27/07/2016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F7255-8353-4508-8603-F76C3077F3A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BFCC-8941-454E-99DF-A51A5EF016A7}" type="datetimeFigureOut">
              <a:rPr lang="pt-BR" smtClean="0"/>
              <a:t>27/07/2016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F7255-8353-4508-8603-F76C3077F3A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BFCC-8941-454E-99DF-A51A5EF016A7}" type="datetimeFigureOut">
              <a:rPr lang="pt-BR" smtClean="0"/>
              <a:t>27/07/2016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F7255-8353-4508-8603-F76C3077F3A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BFCC-8941-454E-99DF-A51A5EF016A7}" type="datetimeFigureOut">
              <a:rPr lang="pt-BR" smtClean="0"/>
              <a:t>27/07/2016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F7255-8353-4508-8603-F76C3077F3A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BFCC-8941-454E-99DF-A51A5EF016A7}" type="datetimeFigureOut">
              <a:rPr lang="pt-BR" smtClean="0"/>
              <a:t>27/07/2016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F7255-8353-4508-8603-F76C3077F3A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EBFCC-8941-454E-99DF-A51A5EF016A7}" type="datetimeFigureOut">
              <a:rPr lang="pt-BR" smtClean="0"/>
              <a:t>27/07/2016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F7255-8353-4508-8603-F76C3077F3AB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910" y="1142985"/>
            <a:ext cx="7772400" cy="785818"/>
          </a:xfrm>
        </p:spPr>
        <p:txBody>
          <a:bodyPr>
            <a:normAutofit/>
          </a:bodyPr>
          <a:lstStyle/>
          <a:p>
            <a:r>
              <a:rPr lang="pt-BR" dirty="0"/>
              <a:t>Símbolo </a:t>
            </a:r>
            <a:r>
              <a:rPr lang="pt-BR" dirty="0" smtClean="0"/>
              <a:t>= </a:t>
            </a:r>
            <a:r>
              <a:rPr lang="pt-BR" dirty="0" err="1" smtClean="0"/>
              <a:t>Simbállem</a:t>
            </a:r>
            <a:r>
              <a:rPr lang="pt-BR" dirty="0" smtClean="0"/>
              <a:t> = </a:t>
            </a:r>
            <a:r>
              <a:rPr lang="pt-BR" dirty="0"/>
              <a:t>lançar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85852" y="2143116"/>
            <a:ext cx="6400800" cy="3567122"/>
          </a:xfrm>
        </p:spPr>
        <p:txBody>
          <a:bodyPr/>
          <a:lstStyle/>
          <a:p>
            <a:pPr algn="l">
              <a:buFont typeface="Arial" charset="0"/>
              <a:buChar char="•"/>
            </a:pPr>
            <a:r>
              <a:rPr lang="pt-BR" dirty="0" smtClean="0">
                <a:solidFill>
                  <a:srgbClr val="FF0000"/>
                </a:solidFill>
              </a:rPr>
              <a:t>duas </a:t>
            </a:r>
            <a:r>
              <a:rPr lang="pt-BR" dirty="0">
                <a:solidFill>
                  <a:srgbClr val="FF0000"/>
                </a:solidFill>
              </a:rPr>
              <a:t>realidades, mas convergindo </a:t>
            </a:r>
            <a:r>
              <a:rPr lang="pt-BR" dirty="0" smtClean="0">
                <a:solidFill>
                  <a:srgbClr val="FF0000"/>
                </a:solidFill>
              </a:rPr>
              <a:t>em </a:t>
            </a:r>
            <a:r>
              <a:rPr lang="pt-BR" dirty="0">
                <a:solidFill>
                  <a:srgbClr val="FF0000"/>
                </a:solidFill>
              </a:rPr>
              <a:t>um único </a:t>
            </a:r>
            <a:r>
              <a:rPr lang="pt-BR" dirty="0" smtClean="0">
                <a:solidFill>
                  <a:srgbClr val="FF0000"/>
                </a:solidFill>
              </a:rPr>
              <a:t>ponto;</a:t>
            </a:r>
          </a:p>
          <a:p>
            <a:pPr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0000"/>
                </a:solidFill>
              </a:rPr>
              <a:t>O símbolo deve falar por si mesmo sem precisar de explicações</a:t>
            </a:r>
          </a:p>
          <a:p>
            <a:pPr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0000"/>
                </a:solidFill>
              </a:rPr>
              <a:t>Além de uma reflexão racional é preciso o contato físico e afetivo.</a:t>
            </a:r>
          </a:p>
          <a:p>
            <a:pPr>
              <a:buFont typeface="Arial" charset="0"/>
              <a:buChar char="•"/>
            </a:pPr>
            <a:endParaRPr lang="pt-BR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</a:pP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dirty="0"/>
              <a:t>O Ar na Bíblia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No princípio, o </a:t>
            </a:r>
            <a:r>
              <a:rPr lang="pt-BR" dirty="0">
                <a:solidFill>
                  <a:srgbClr val="0070C0"/>
                </a:solidFill>
              </a:rPr>
              <a:t>“</a:t>
            </a:r>
            <a:r>
              <a:rPr lang="pt-BR" dirty="0" err="1">
                <a:solidFill>
                  <a:srgbClr val="0070C0"/>
                </a:solidFill>
              </a:rPr>
              <a:t>ruah</a:t>
            </a:r>
            <a:r>
              <a:rPr lang="pt-BR" dirty="0"/>
              <a:t>”, o sopro de Deus movia-se sobre </a:t>
            </a:r>
            <a:r>
              <a:rPr lang="pt-BR" dirty="0">
                <a:solidFill>
                  <a:srgbClr val="0070C0"/>
                </a:solidFill>
              </a:rPr>
              <a:t>as águas primordiais</a:t>
            </a:r>
            <a:r>
              <a:rPr lang="pt-BR" dirty="0"/>
              <a:t>, caóticas, e engendrou a vida. </a:t>
            </a:r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/>
              <a:t>“</a:t>
            </a:r>
            <a:r>
              <a:rPr lang="pt-BR" dirty="0" err="1"/>
              <a:t>ruah</a:t>
            </a:r>
            <a:r>
              <a:rPr lang="pt-BR" dirty="0"/>
              <a:t>” divino renova a face da terra e faz reviver os </a:t>
            </a:r>
            <a:r>
              <a:rPr lang="pt-BR" dirty="0">
                <a:solidFill>
                  <a:srgbClr val="0070C0"/>
                </a:solidFill>
              </a:rPr>
              <a:t>ossos ressecados. </a:t>
            </a:r>
            <a:endParaRPr lang="pt-BR" dirty="0" smtClean="0">
              <a:solidFill>
                <a:srgbClr val="0070C0"/>
              </a:solidFill>
            </a:endParaRPr>
          </a:p>
          <a:p>
            <a:r>
              <a:rPr lang="pt-BR" dirty="0" smtClean="0"/>
              <a:t>Deus </a:t>
            </a:r>
            <a:r>
              <a:rPr lang="pt-BR" dirty="0"/>
              <a:t>se manifestou e falou </a:t>
            </a:r>
            <a:r>
              <a:rPr lang="pt-BR" dirty="0">
                <a:solidFill>
                  <a:srgbClr val="0070C0"/>
                </a:solidFill>
              </a:rPr>
              <a:t>a Elias no monte </a:t>
            </a:r>
            <a:r>
              <a:rPr lang="pt-BR" dirty="0" err="1">
                <a:solidFill>
                  <a:srgbClr val="0070C0"/>
                </a:solidFill>
              </a:rPr>
              <a:t>Horebe</a:t>
            </a:r>
            <a:r>
              <a:rPr lang="pt-BR" dirty="0">
                <a:solidFill>
                  <a:srgbClr val="0070C0"/>
                </a:solidFill>
              </a:rPr>
              <a:t> </a:t>
            </a:r>
            <a:r>
              <a:rPr lang="pt-BR" dirty="0"/>
              <a:t>numa brisa suave. </a:t>
            </a:r>
            <a:endParaRPr lang="pt-BR" dirty="0" smtClean="0"/>
          </a:p>
          <a:p>
            <a:r>
              <a:rPr lang="pt-BR" dirty="0" smtClean="0">
                <a:solidFill>
                  <a:srgbClr val="0070C0"/>
                </a:solidFill>
              </a:rPr>
              <a:t>Na </a:t>
            </a:r>
            <a:r>
              <a:rPr lang="pt-BR" dirty="0">
                <a:solidFill>
                  <a:srgbClr val="0070C0"/>
                </a:solidFill>
              </a:rPr>
              <a:t>manhã de Páscoa</a:t>
            </a:r>
            <a:r>
              <a:rPr lang="pt-BR" dirty="0"/>
              <a:t>, no princípio da nova criação, o Ressuscitado transmite o Espírito Santo aos discípulos reunidos, soprando sobre eles. </a:t>
            </a:r>
            <a:endParaRPr lang="pt-BR" dirty="0" smtClean="0"/>
          </a:p>
          <a:p>
            <a:r>
              <a:rPr lang="pt-BR" dirty="0" smtClean="0">
                <a:solidFill>
                  <a:srgbClr val="0070C0"/>
                </a:solidFill>
              </a:rPr>
              <a:t>No </a:t>
            </a:r>
            <a:r>
              <a:rPr lang="pt-BR" dirty="0">
                <a:solidFill>
                  <a:srgbClr val="0070C0"/>
                </a:solidFill>
              </a:rPr>
              <a:t>dia de Pentecostes</a:t>
            </a:r>
            <a:r>
              <a:rPr lang="pt-BR" dirty="0"/>
              <a:t> um vento impetuoso e línguas de fogo desceram sobre a multidão reunida em Jerusalém, e todos ficaram plenos do Espírito Santo...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Fogo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u="sng" dirty="0" smtClean="0"/>
              <a:t>Seu significado </a:t>
            </a:r>
            <a:r>
              <a:rPr lang="pt-BR" b="1" u="sng" dirty="0"/>
              <a:t>na liturgia</a:t>
            </a:r>
            <a:r>
              <a:rPr lang="pt-BR" dirty="0"/>
              <a:t> </a:t>
            </a:r>
            <a:endParaRPr lang="pt-BR" dirty="0" smtClean="0"/>
          </a:p>
          <a:p>
            <a:r>
              <a:rPr lang="pt-BR" dirty="0">
                <a:solidFill>
                  <a:srgbClr val="FF0000"/>
                </a:solidFill>
              </a:rPr>
              <a:t>Sinal da Ressurreição, participação e união na páscoa de Jesus. </a:t>
            </a:r>
            <a:r>
              <a:rPr lang="pt-BR" dirty="0"/>
              <a:t>Evoca Cristo como luz sem ocaso do mundo de nossas vidas. </a:t>
            </a:r>
            <a:r>
              <a:rPr lang="pt-BR" dirty="0">
                <a:solidFill>
                  <a:srgbClr val="FF0000"/>
                </a:solidFill>
              </a:rPr>
              <a:t>É sinal de vigilância a espera do noivo, </a:t>
            </a:r>
            <a:r>
              <a:rPr lang="pt-BR" dirty="0"/>
              <a:t>de fé, de devoção, e de homenagem.</a:t>
            </a:r>
          </a:p>
        </p:txBody>
      </p:sp>
    </p:spTree>
    <p:extLst>
      <p:ext uri="{BB962C8B-B14F-4D97-AF65-F5344CB8AC3E}">
        <p14:creationId xmlns:p14="http://schemas.microsoft.com/office/powerpoint/2010/main" val="361844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/>
              <a:t/>
            </a:r>
            <a:br>
              <a:rPr lang="pt-BR" b="1" u="sng" dirty="0"/>
            </a:br>
            <a:r>
              <a:rPr lang="pt-BR" b="1" u="sng" dirty="0" smtClean="0"/>
              <a:t>Uso </a:t>
            </a:r>
            <a:r>
              <a:rPr lang="pt-BR" b="1" u="sng" dirty="0"/>
              <a:t>do Fogo na Liturgia.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000108"/>
            <a:ext cx="8620990" cy="542928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t-BR" sz="7200" dirty="0" smtClean="0"/>
              <a:t>Na </a:t>
            </a:r>
            <a:r>
              <a:rPr lang="pt-BR" sz="7200" dirty="0"/>
              <a:t>celebração da </a:t>
            </a:r>
            <a:r>
              <a:rPr lang="pt-BR" sz="7200" dirty="0">
                <a:solidFill>
                  <a:srgbClr val="FF0000"/>
                </a:solidFill>
              </a:rPr>
              <a:t>vigília pascal</a:t>
            </a:r>
            <a:r>
              <a:rPr lang="pt-BR" sz="7200" dirty="0"/>
              <a:t>, uma Fogueira (fogo novo): relacionada com a novidade da vida pascal e coma claridade da luz de cristo.</a:t>
            </a:r>
          </a:p>
          <a:p>
            <a:pPr>
              <a:buNone/>
            </a:pPr>
            <a:r>
              <a:rPr lang="pt-BR" sz="7200" dirty="0">
                <a:solidFill>
                  <a:srgbClr val="FF0000"/>
                </a:solidFill>
              </a:rPr>
              <a:t>Brasa: </a:t>
            </a:r>
            <a:r>
              <a:rPr lang="pt-BR" sz="7200" dirty="0"/>
              <a:t>para queimar o incenso. São João </a:t>
            </a:r>
            <a:r>
              <a:rPr lang="pt-BR" sz="7200" dirty="0" err="1"/>
              <a:t>Crisóstomos</a:t>
            </a:r>
            <a:r>
              <a:rPr lang="pt-BR" sz="7200" dirty="0"/>
              <a:t> compara nosso coração com essas brasas – só quando acesas, o incenso do louvor pode subir até Deus.</a:t>
            </a:r>
          </a:p>
          <a:p>
            <a:pPr>
              <a:buNone/>
            </a:pPr>
            <a:endParaRPr lang="pt-BR" sz="7200" dirty="0"/>
          </a:p>
          <a:p>
            <a:pPr>
              <a:buNone/>
            </a:pPr>
            <a:r>
              <a:rPr lang="pt-BR" sz="7200" dirty="0" smtClean="0">
                <a:solidFill>
                  <a:srgbClr val="FF0000"/>
                </a:solidFill>
              </a:rPr>
              <a:t>O </a:t>
            </a:r>
            <a:r>
              <a:rPr lang="pt-BR" sz="7200" dirty="0">
                <a:solidFill>
                  <a:srgbClr val="FF0000"/>
                </a:solidFill>
              </a:rPr>
              <a:t>Círio pascal: </a:t>
            </a:r>
            <a:r>
              <a:rPr lang="pt-BR" sz="7200" dirty="0"/>
              <a:t>representa Cristo ressuscitado, vencedor das trevas e da morte, sol que não tem ocaso, luz que ilumina o mundo.</a:t>
            </a:r>
          </a:p>
          <a:p>
            <a:pPr>
              <a:buNone/>
            </a:pPr>
            <a:endParaRPr lang="pt-BR" sz="7200" dirty="0"/>
          </a:p>
          <a:p>
            <a:pPr>
              <a:buNone/>
            </a:pPr>
            <a:r>
              <a:rPr lang="pt-BR" sz="7200" dirty="0"/>
              <a:t> Na primeira parte da vigília pascal, todo o povo acende suas velas com a luz do círio pascal, expressando assim nossa participação na vida do Ressuscitado. Algumas comunidades estão introduzindo de novo um gesto semelhante (</a:t>
            </a:r>
            <a:r>
              <a:rPr lang="pt-BR" sz="7200" dirty="0" err="1"/>
              <a:t>lucernário</a:t>
            </a:r>
            <a:r>
              <a:rPr lang="pt-BR" sz="7200" dirty="0"/>
              <a:t>) nas vigílias do sábado, para dar início ás celebrações de cada domingo, festa pascal semanal</a:t>
            </a:r>
            <a:r>
              <a:rPr lang="pt-BR" sz="7200" dirty="0" smtClean="0"/>
              <a:t>.</a:t>
            </a:r>
          </a:p>
          <a:p>
            <a:pPr>
              <a:buNone/>
            </a:pPr>
            <a:endParaRPr lang="pt-BR" sz="72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pt-BR" sz="7200" dirty="0">
                <a:solidFill>
                  <a:srgbClr val="FF0000"/>
                </a:solidFill>
              </a:rPr>
              <a:t> Vela acesa no círio pascal e entregue ao batizado </a:t>
            </a:r>
            <a:r>
              <a:rPr lang="pt-BR" sz="7200" dirty="0"/>
              <a:t>e a seus pais e padrinho, como sinal de sua “iluminação” no dia do Batismo</a:t>
            </a:r>
            <a:r>
              <a:rPr lang="pt-BR" sz="7200" dirty="0" smtClean="0"/>
              <a:t>. </a:t>
            </a:r>
            <a:r>
              <a:rPr lang="pt-BR" sz="7200" dirty="0"/>
              <a:t/>
            </a:r>
            <a:br>
              <a:rPr lang="pt-BR" sz="7200" dirty="0"/>
            </a:br>
            <a:r>
              <a:rPr lang="pt-BR" sz="7200" dirty="0" smtClean="0">
                <a:solidFill>
                  <a:srgbClr val="FF0000"/>
                </a:solidFill>
              </a:rPr>
              <a:t> “Iluminação” da Igreja e do altar em sua dedicação;</a:t>
            </a:r>
          </a:p>
          <a:p>
            <a:pPr>
              <a:buNone/>
            </a:pPr>
            <a:endParaRPr lang="pt-BR" sz="7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t-BR" sz="7200" b="1" dirty="0">
                <a:solidFill>
                  <a:srgbClr val="FF0000"/>
                </a:solidFill>
              </a:rPr>
              <a:t> Velas acesas em quase todas as celebrações, </a:t>
            </a:r>
            <a:r>
              <a:rPr lang="pt-BR" sz="7200" dirty="0"/>
              <a:t>sinal de alegria e de festa, que exprimem a fé, a devoção, a vigilância da comunidade e simbolizam a vida nova da ressurreição.</a:t>
            </a:r>
          </a:p>
          <a:p>
            <a:pPr>
              <a:buNone/>
            </a:pPr>
            <a:r>
              <a:rPr lang="pt-BR" sz="7200" dirty="0"/>
              <a:t> Conservam-se acesas diante dos ícones e imagens sagradas e também junto aos defuntos, nos velórios e exéquias, assim como nos túmulos.</a:t>
            </a:r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426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16632"/>
            <a:ext cx="8215370" cy="6408712"/>
          </a:xfrm>
        </p:spPr>
        <p:txBody>
          <a:bodyPr>
            <a:no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   </a:t>
            </a:r>
            <a:r>
              <a:rPr lang="pt-BR" sz="1800" dirty="0" smtClean="0">
                <a:solidFill>
                  <a:srgbClr val="FF0000"/>
                </a:solidFill>
              </a:rPr>
              <a:t>Na consagração de virgens, </a:t>
            </a:r>
            <a:r>
              <a:rPr lang="pt-BR" sz="1800" dirty="0" smtClean="0"/>
              <a:t>a consagrada acende sua vela ou lâmpada ao ser chamada depois da proclamação do Evangelho (RCV 13), como sinal de vigilância na espera do Noivo (</a:t>
            </a:r>
            <a:r>
              <a:rPr lang="pt-BR" sz="1800" dirty="0" err="1" smtClean="0"/>
              <a:t>Mt</a:t>
            </a:r>
            <a:r>
              <a:rPr lang="pt-BR" sz="1800" dirty="0" smtClean="0"/>
              <a:t> 25,1</a:t>
            </a:r>
            <a:r>
              <a:rPr lang="pt-BR" sz="1800" dirty="0" err="1" smtClean="0"/>
              <a:t>ss</a:t>
            </a:r>
            <a:r>
              <a:rPr lang="pt-BR" sz="1800" dirty="0" smtClean="0"/>
              <a:t>);</a:t>
            </a:r>
          </a:p>
          <a:p>
            <a:endParaRPr lang="pt-BR" sz="800" dirty="0" smtClean="0"/>
          </a:p>
          <a:p>
            <a:r>
              <a:rPr lang="pt-BR" sz="1800" dirty="0" smtClean="0">
                <a:solidFill>
                  <a:srgbClr val="FF0000"/>
                </a:solidFill>
              </a:rPr>
              <a:t>Procissões com velas na festa da Apresentação do Senhor </a:t>
            </a:r>
            <a:r>
              <a:rPr lang="pt-BR" sz="1800" dirty="0" smtClean="0"/>
              <a:t>no templo (2 de fevereiro), como o cântico de Simeão: “Luz para iluminar as nações e glória de teu povo, Israel”;</a:t>
            </a:r>
          </a:p>
          <a:p>
            <a:pPr>
              <a:buNone/>
            </a:pPr>
            <a:endParaRPr lang="pt-BR" sz="600" dirty="0" smtClean="0"/>
          </a:p>
          <a:p>
            <a:r>
              <a:rPr lang="pt-BR" sz="1800" dirty="0" smtClean="0"/>
              <a:t> De acordo como costume judeu, em algumas comunidades </a:t>
            </a:r>
            <a:r>
              <a:rPr lang="pt-BR" sz="1800" b="1" dirty="0" smtClean="0">
                <a:solidFill>
                  <a:srgbClr val="FF0000"/>
                </a:solidFill>
              </a:rPr>
              <a:t>(santuários) </a:t>
            </a:r>
            <a:r>
              <a:rPr lang="pt-BR" sz="1800" dirty="0" smtClean="0"/>
              <a:t>acende-se </a:t>
            </a:r>
            <a:r>
              <a:rPr lang="pt-BR" sz="1800" dirty="0" smtClean="0"/>
              <a:t>para as festas a “</a:t>
            </a:r>
            <a:r>
              <a:rPr lang="pt-BR" sz="1800" dirty="0" smtClean="0"/>
              <a:t>memória”, </a:t>
            </a:r>
            <a:r>
              <a:rPr lang="pt-BR" sz="1800" b="1" dirty="0" smtClean="0">
                <a:solidFill>
                  <a:srgbClr val="FF0000"/>
                </a:solidFill>
              </a:rPr>
              <a:t>candelabro de sete braços </a:t>
            </a:r>
            <a:r>
              <a:rPr lang="pt-BR" sz="1800" dirty="0" smtClean="0"/>
              <a:t>que recordam </a:t>
            </a:r>
            <a:r>
              <a:rPr lang="pt-BR" sz="1800" b="1" dirty="0" smtClean="0"/>
              <a:t>os olhos do Senhor que percorrem toda a terra (</a:t>
            </a:r>
            <a:r>
              <a:rPr lang="pt-BR" sz="1800" b="1" dirty="0" err="1" smtClean="0"/>
              <a:t>Zc</a:t>
            </a:r>
            <a:r>
              <a:rPr lang="pt-BR" sz="1800" b="1" dirty="0" smtClean="0"/>
              <a:t> 4,2-5.10)</a:t>
            </a:r>
          </a:p>
          <a:p>
            <a:r>
              <a:rPr lang="pt-BR" sz="1800" dirty="0" smtClean="0">
                <a:solidFill>
                  <a:srgbClr val="FF0000"/>
                </a:solidFill>
              </a:rPr>
              <a:t> Lâmpada acesa diante da reserva eucarística: </a:t>
            </a:r>
            <a:r>
              <a:rPr lang="pt-BR" sz="1800" dirty="0" smtClean="0"/>
              <a:t>sinal de presença oração e adoração.</a:t>
            </a:r>
          </a:p>
          <a:p>
            <a:r>
              <a:rPr lang="pt-BR" sz="1800" dirty="0" smtClean="0"/>
              <a:t> </a:t>
            </a:r>
            <a:r>
              <a:rPr lang="pt-BR" sz="1800" b="1" dirty="0" smtClean="0">
                <a:solidFill>
                  <a:srgbClr val="FF0000"/>
                </a:solidFill>
              </a:rPr>
              <a:t>Luz do Sol: </a:t>
            </a:r>
            <a:r>
              <a:rPr lang="pt-BR" sz="1800" dirty="0" smtClean="0"/>
              <a:t>A luz do sol é o elemento simbólico básico da Liturgia das Horas, relacionado com a morte e a ressurreição de Jesus. </a:t>
            </a:r>
          </a:p>
          <a:p>
            <a:r>
              <a:rPr lang="pt-BR" sz="1800" dirty="0" smtClean="0">
                <a:solidFill>
                  <a:srgbClr val="FF0000"/>
                </a:solidFill>
              </a:rPr>
              <a:t>Oração da manhã </a:t>
            </a:r>
            <a:r>
              <a:rPr lang="pt-BR" sz="1800" dirty="0" smtClean="0"/>
              <a:t>quando do nascimento do sol: nova criação, memória da </a:t>
            </a:r>
            <a:r>
              <a:rPr lang="pt-BR" sz="1800" dirty="0" smtClean="0">
                <a:solidFill>
                  <a:srgbClr val="FF0000"/>
                </a:solidFill>
              </a:rPr>
              <a:t>ressurreição; </a:t>
            </a:r>
          </a:p>
          <a:p>
            <a:r>
              <a:rPr lang="pt-BR" sz="1800" dirty="0" smtClean="0">
                <a:solidFill>
                  <a:srgbClr val="FF0000"/>
                </a:solidFill>
              </a:rPr>
              <a:t>oração do nascimento do sol: nova criação, memória da ressurreição; </a:t>
            </a:r>
          </a:p>
          <a:p>
            <a:r>
              <a:rPr lang="pt-BR" sz="1800" dirty="0" smtClean="0">
                <a:solidFill>
                  <a:srgbClr val="FF0000"/>
                </a:solidFill>
              </a:rPr>
              <a:t>oração da tarde</a:t>
            </a:r>
            <a:r>
              <a:rPr lang="pt-BR" sz="1800" dirty="0" smtClean="0"/>
              <a:t>, quando do ocaso: ação de graças sacrifício vespertino, memória do sacrifício e as morte do Senhor (IGLH 38 – 39);</a:t>
            </a:r>
          </a:p>
          <a:p>
            <a:r>
              <a:rPr lang="pt-BR" sz="1800" dirty="0" smtClean="0"/>
              <a:t> </a:t>
            </a:r>
            <a:r>
              <a:rPr lang="pt-BR" sz="1800" dirty="0" smtClean="0">
                <a:solidFill>
                  <a:srgbClr val="FF0000"/>
                </a:solidFill>
              </a:rPr>
              <a:t>Natal: simbolismos da luz os textos </a:t>
            </a:r>
            <a:r>
              <a:rPr lang="pt-BR" sz="1800" dirty="0" smtClean="0"/>
              <a:t>litúrgicos, que denominam Cristo o solda Justiça, o sol sem ocaso.</a:t>
            </a:r>
          </a:p>
          <a:p>
            <a:pPr>
              <a:buNone/>
            </a:pP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51886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 smtClean="0"/>
              <a:t>O </a:t>
            </a:r>
            <a:r>
              <a:rPr lang="pt-BR" b="1" dirty="0"/>
              <a:t>Fogo na Bíblia</a:t>
            </a:r>
            <a:br>
              <a:rPr lang="pt-BR" b="1" dirty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28670"/>
            <a:ext cx="8712968" cy="5668682"/>
          </a:xfrm>
        </p:spPr>
        <p:txBody>
          <a:bodyPr>
            <a:normAutofit fontScale="70000" lnSpcReduction="20000"/>
          </a:bodyPr>
          <a:lstStyle/>
          <a:p>
            <a:r>
              <a:rPr lang="pt-BR" dirty="0">
                <a:solidFill>
                  <a:srgbClr val="FF0000"/>
                </a:solidFill>
              </a:rPr>
              <a:t>Criação da luz; </a:t>
            </a:r>
            <a:r>
              <a:rPr lang="pt-BR" dirty="0"/>
              <a:t>luz como felicidade (Jô 29,3;</a:t>
            </a:r>
            <a:r>
              <a:rPr lang="pt-BR" dirty="0" err="1"/>
              <a:t>Sl</a:t>
            </a:r>
            <a:r>
              <a:rPr lang="pt-BR" dirty="0"/>
              <a:t> 4,7;</a:t>
            </a:r>
            <a:r>
              <a:rPr lang="pt-BR" dirty="0" err="1"/>
              <a:t>Sl</a:t>
            </a:r>
            <a:r>
              <a:rPr lang="pt-BR" dirty="0"/>
              <a:t> 89,16); luz como sinônimo de salvação e proteção (</a:t>
            </a:r>
            <a:r>
              <a:rPr lang="pt-BR" dirty="0" err="1"/>
              <a:t>Sl</a:t>
            </a:r>
            <a:r>
              <a:rPr lang="pt-BR" dirty="0"/>
              <a:t> 27,1 </a:t>
            </a:r>
            <a:r>
              <a:rPr lang="pt-BR" dirty="0" err="1"/>
              <a:t>Mq</a:t>
            </a:r>
            <a:r>
              <a:rPr lang="pt-BR" dirty="0"/>
              <a:t> 7,8); luz como sabedoria, orientação, palavra do Senhor (</a:t>
            </a:r>
            <a:r>
              <a:rPr lang="pt-BR" dirty="0" err="1"/>
              <a:t>Br</a:t>
            </a:r>
            <a:r>
              <a:rPr lang="pt-BR" dirty="0"/>
              <a:t> 4,2; </a:t>
            </a:r>
            <a:r>
              <a:rPr lang="pt-BR" dirty="0" err="1"/>
              <a:t>Sb</a:t>
            </a:r>
            <a:r>
              <a:rPr lang="pt-BR" dirty="0"/>
              <a:t> 7,10;</a:t>
            </a:r>
            <a:r>
              <a:rPr lang="pt-BR" dirty="0" err="1"/>
              <a:t>Sl</a:t>
            </a:r>
            <a:r>
              <a:rPr lang="pt-BR" dirty="0"/>
              <a:t> 119,105; </a:t>
            </a:r>
            <a:r>
              <a:rPr lang="pt-BR" dirty="0" err="1"/>
              <a:t>Dt</a:t>
            </a:r>
            <a:r>
              <a:rPr lang="pt-BR" dirty="0"/>
              <a:t> 2,22; Is 2,5; 10,7;42,6);luz como vida, ao passo que as trevas são sinônimo de morte (Jô 33,30; </a:t>
            </a:r>
            <a:r>
              <a:rPr lang="pt-BR" dirty="0" err="1"/>
              <a:t>Sl</a:t>
            </a:r>
            <a:r>
              <a:rPr lang="pt-BR" dirty="0"/>
              <a:t> 36,10). Também a lâmpada, símbolo da vida concedida pelo Senhor (</a:t>
            </a:r>
            <a:r>
              <a:rPr lang="pt-BR" dirty="0" err="1"/>
              <a:t>Sl</a:t>
            </a:r>
            <a:r>
              <a:rPr lang="pt-BR" dirty="0"/>
              <a:t> 18,29</a:t>
            </a:r>
            <a:r>
              <a:rPr lang="pt-BR" dirty="0" smtClean="0"/>
              <a:t>).</a:t>
            </a:r>
          </a:p>
          <a:p>
            <a:r>
              <a:rPr lang="pt-BR" dirty="0" smtClean="0"/>
              <a:t> </a:t>
            </a:r>
            <a:r>
              <a:rPr lang="pt-BR" dirty="0"/>
              <a:t>Jesus, a luz do mundo. Devemos caminhar em sua luz, como filhos da luz, e não das trevas. Vigilantes, devemos levar óleo suficiente para permanecer com as lâmpadas acesas, esperando a vinda do noivo para o casamento. A nova Jerusalém não precisa da luz do sol ou da luz, porque é iluminada pela glória de Deus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O fogo representa a transcendência e a santidade divinas</a:t>
            </a:r>
            <a:r>
              <a:rPr lang="pt-BR" dirty="0">
                <a:solidFill>
                  <a:srgbClr val="FF0000"/>
                </a:solidFill>
              </a:rPr>
              <a:t>: sarça ardente no </a:t>
            </a:r>
            <a:r>
              <a:rPr lang="pt-BR" dirty="0" err="1">
                <a:solidFill>
                  <a:srgbClr val="FF0000"/>
                </a:solidFill>
              </a:rPr>
              <a:t>Horebe</a:t>
            </a:r>
            <a:r>
              <a:rPr lang="pt-BR" dirty="0">
                <a:solidFill>
                  <a:srgbClr val="FF0000"/>
                </a:solidFill>
              </a:rPr>
              <a:t> e no Sinai; </a:t>
            </a:r>
            <a:endParaRPr lang="pt-BR" dirty="0" smtClean="0">
              <a:solidFill>
                <a:srgbClr val="FF0000"/>
              </a:solidFill>
            </a:endParaRPr>
          </a:p>
          <a:p>
            <a:r>
              <a:rPr lang="pt-BR" dirty="0" smtClean="0">
                <a:solidFill>
                  <a:srgbClr val="FF0000"/>
                </a:solidFill>
              </a:rPr>
              <a:t>coluna </a:t>
            </a:r>
            <a:r>
              <a:rPr lang="pt-BR" dirty="0">
                <a:solidFill>
                  <a:srgbClr val="FF0000"/>
                </a:solidFill>
              </a:rPr>
              <a:t>de fogo no caminho do êxodo; o Senhor  desceu sobre o Monte Sinais em meio ao fogo</a:t>
            </a:r>
            <a:r>
              <a:rPr lang="pt-BR" dirty="0"/>
              <a:t> (Ex 19,18); </a:t>
            </a:r>
            <a:endParaRPr lang="pt-BR" dirty="0" smtClean="0"/>
          </a:p>
          <a:p>
            <a:r>
              <a:rPr lang="pt-BR" dirty="0" smtClean="0"/>
              <a:t>brasa </a:t>
            </a:r>
            <a:r>
              <a:rPr lang="pt-BR" dirty="0"/>
              <a:t>ardente para purificar os labiosa de Isaías; </a:t>
            </a:r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/>
              <a:t>carro de fogo que levou Elias; o batismo no Espírito Santo e no fogo, anunciado por João Batista; línguas de fogo em Pentecostes.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855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Incenso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b="1" u="sng" dirty="0"/>
              <a:t>Seu significado na liturgia</a:t>
            </a:r>
            <a:r>
              <a:rPr lang="pt-BR" dirty="0"/>
              <a:t> </a:t>
            </a:r>
            <a:r>
              <a:rPr lang="pt-BR" i="1" dirty="0"/>
              <a:t>(uso e sentido simbólico-sacramental)</a:t>
            </a:r>
            <a:endParaRPr lang="pt-BR" dirty="0"/>
          </a:p>
          <a:p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Queimar </a:t>
            </a:r>
            <a:r>
              <a:rPr lang="pt-BR" dirty="0"/>
              <a:t>incenso,</a:t>
            </a:r>
            <a:r>
              <a:rPr lang="pt-BR" dirty="0">
                <a:solidFill>
                  <a:srgbClr val="FF0000"/>
                </a:solidFill>
              </a:rPr>
              <a:t> um ato de adoração e de oferenda </a:t>
            </a:r>
            <a:r>
              <a:rPr lang="pt-BR" dirty="0"/>
              <a:t>(sacrifício), é símbolo da oração que se eleva ao céu</a:t>
            </a:r>
            <a:r>
              <a:rPr lang="pt-BR" dirty="0" smtClean="0"/>
              <a:t>.</a:t>
            </a:r>
          </a:p>
          <a:p>
            <a:r>
              <a:rPr lang="pt-BR" b="1" dirty="0" smtClean="0"/>
              <a:t> </a:t>
            </a:r>
            <a:r>
              <a:rPr lang="pt-BR" b="1" dirty="0"/>
              <a:t>Incensar determinados objetos </a:t>
            </a:r>
            <a:r>
              <a:rPr lang="pt-BR" dirty="0"/>
              <a:t>(cruz, altar, livro dos evangelhos, círio pascal, pão e vinho) ou pessoas (ministros, assembléia, corpo do defunto) </a:t>
            </a:r>
            <a:r>
              <a:rPr lang="pt-BR" b="1" dirty="0"/>
              <a:t>durante a celebração indica respeito, homenagem, </a:t>
            </a:r>
            <a:r>
              <a:rPr lang="pt-BR" dirty="0"/>
              <a:t>sobretudo porque vemos neles uma referência a pessoa de Jesus Cristo. O perfume recorda o “bom odor de Cristo” (2Cor 2,14 – 17) que se derrama onde se anuncia o Evangelho.</a:t>
            </a:r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977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dirty="0"/>
              <a:t>Uso do Incenso na Liturgia.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55000" lnSpcReduction="2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Nas </a:t>
            </a:r>
            <a:r>
              <a:rPr lang="pt-BR" dirty="0">
                <a:solidFill>
                  <a:srgbClr val="FF0000"/>
                </a:solidFill>
              </a:rPr>
              <a:t>festas, </a:t>
            </a:r>
            <a:r>
              <a:rPr lang="pt-BR" dirty="0"/>
              <a:t>leva-se um </a:t>
            </a:r>
            <a:r>
              <a:rPr lang="pt-BR" dirty="0">
                <a:solidFill>
                  <a:srgbClr val="FF0000"/>
                </a:solidFill>
              </a:rPr>
              <a:t>incensário para a procissão de entrada, incensam-se a cruz, o altar, o livro do Evangelho, o presidente e  assembléia, as oferendas; o pão e </a:t>
            </a:r>
            <a:r>
              <a:rPr lang="pt-BR" dirty="0"/>
              <a:t>o vinho consagrados (IGMR 235 – 236).</a:t>
            </a:r>
          </a:p>
          <a:p>
            <a:r>
              <a:rPr lang="pt-BR" dirty="0"/>
              <a:t/>
            </a:r>
            <a:br>
              <a:rPr lang="pt-BR" dirty="0"/>
            </a:br>
            <a:r>
              <a:rPr lang="pt-BR" dirty="0" smtClean="0">
                <a:solidFill>
                  <a:srgbClr val="FF0000"/>
                </a:solidFill>
              </a:rPr>
              <a:t>Na </a:t>
            </a:r>
            <a:r>
              <a:rPr lang="pt-BR" dirty="0">
                <a:solidFill>
                  <a:srgbClr val="FF0000"/>
                </a:solidFill>
              </a:rPr>
              <a:t>Liturgia das Horas</a:t>
            </a:r>
            <a:r>
              <a:rPr lang="pt-BR" dirty="0"/>
              <a:t>, são previstas a queima de incenso durante </a:t>
            </a:r>
            <a:r>
              <a:rPr lang="pt-BR" b="1" dirty="0"/>
              <a:t>o cântico evangélico </a:t>
            </a:r>
            <a:r>
              <a:rPr lang="pt-BR" dirty="0"/>
              <a:t>(cântico de Zacarias e Maria) e a </a:t>
            </a:r>
            <a:r>
              <a:rPr lang="pt-BR" dirty="0" err="1"/>
              <a:t>incensação</a:t>
            </a:r>
            <a:r>
              <a:rPr lang="pt-BR" dirty="0"/>
              <a:t> do altar, do presidente e das pessoas (IGLH 261)</a:t>
            </a:r>
          </a:p>
          <a:p>
            <a:pPr>
              <a:buNone/>
            </a:pPr>
            <a:endParaRPr lang="pt-BR" dirty="0">
              <a:solidFill>
                <a:srgbClr val="FF0000"/>
              </a:solidFill>
            </a:endParaRPr>
          </a:p>
          <a:p>
            <a:r>
              <a:rPr lang="pt-BR" dirty="0" smtClean="0">
                <a:solidFill>
                  <a:srgbClr val="FF0000"/>
                </a:solidFill>
              </a:rPr>
              <a:t>Nas </a:t>
            </a:r>
            <a:r>
              <a:rPr lang="pt-BR" dirty="0">
                <a:solidFill>
                  <a:srgbClr val="FF0000"/>
                </a:solidFill>
              </a:rPr>
              <a:t>exéquias, o corpo é aspergido e incensado. </a:t>
            </a:r>
            <a:r>
              <a:rPr lang="pt-BR" dirty="0"/>
              <a:t>O mesmo pode ser feito com o túmulo (RE 47,53,66,71).</a:t>
            </a:r>
          </a:p>
          <a:p>
            <a:r>
              <a:rPr lang="pt-BR" dirty="0"/>
              <a:t/>
            </a:r>
            <a:br>
              <a:rPr lang="pt-BR" dirty="0"/>
            </a:br>
            <a:r>
              <a:rPr lang="pt-BR" dirty="0" smtClean="0">
                <a:solidFill>
                  <a:srgbClr val="FF0000"/>
                </a:solidFill>
              </a:rPr>
              <a:t>Queima-se </a:t>
            </a:r>
            <a:r>
              <a:rPr lang="pt-BR" dirty="0">
                <a:solidFill>
                  <a:srgbClr val="FF0000"/>
                </a:solidFill>
              </a:rPr>
              <a:t>incenso sobre o altar quando se dedica </a:t>
            </a:r>
            <a:r>
              <a:rPr lang="pt-BR" dirty="0"/>
              <a:t>(RDBO 53) e, tratando-se de </a:t>
            </a:r>
            <a:r>
              <a:rPr lang="pt-BR" dirty="0">
                <a:solidFill>
                  <a:srgbClr val="FF0000"/>
                </a:solidFill>
              </a:rPr>
              <a:t>uma Igreja, </a:t>
            </a:r>
            <a:r>
              <a:rPr lang="pt-BR" dirty="0"/>
              <a:t>toda ela é incensada, como cada de oração; </a:t>
            </a:r>
            <a:r>
              <a:rPr lang="pt-BR" dirty="0" smtClean="0"/>
              <a:t>quanto </a:t>
            </a:r>
            <a:r>
              <a:rPr lang="pt-BR" dirty="0"/>
              <a:t>á assembléia, é considerada como templo vivo em que cada fiel é um altar espiritual (RDBO 16 e 66 – 68). O altar coberto pela fumaça do incenso que se eleva recorda o fogo que desce do céu para consumir a oferenda (2Cr 7,1; 1Rs 18,38).</a:t>
            </a:r>
          </a:p>
          <a:p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Uso </a:t>
            </a:r>
            <a:r>
              <a:rPr lang="pt-BR" dirty="0"/>
              <a:t>do incenso em algumas bênçãos (RB 26)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112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O Incenso na Bíblia</a:t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12568"/>
          </a:xfrm>
        </p:spPr>
        <p:txBody>
          <a:bodyPr>
            <a:noAutofit/>
          </a:bodyPr>
          <a:lstStyle/>
          <a:p>
            <a:r>
              <a:rPr lang="pt-BR" sz="2800" dirty="0" smtClean="0"/>
              <a:t>Queimar </a:t>
            </a:r>
            <a:r>
              <a:rPr lang="pt-BR" sz="2800" dirty="0"/>
              <a:t>incenso equivale à oferenda de um sacrifício; é um louvor de odor agradável dirigido ao Senhor, um gosto de expiação, oração e adoração (</a:t>
            </a:r>
            <a:r>
              <a:rPr lang="pt-BR" sz="2800" dirty="0" err="1"/>
              <a:t>Nm</a:t>
            </a:r>
            <a:r>
              <a:rPr lang="pt-BR" sz="2800" dirty="0"/>
              <a:t> 17,12; </a:t>
            </a:r>
            <a:r>
              <a:rPr lang="pt-BR" sz="2800" dirty="0" err="1"/>
              <a:t>Sb</a:t>
            </a:r>
            <a:r>
              <a:rPr lang="pt-BR" sz="2800" dirty="0"/>
              <a:t> 18, 21; </a:t>
            </a:r>
            <a:r>
              <a:rPr lang="pt-BR" sz="2800" dirty="0" err="1"/>
              <a:t>Sl</a:t>
            </a:r>
            <a:r>
              <a:rPr lang="pt-BR" sz="2800" dirty="0"/>
              <a:t> 141,2; Ml 1, 11, </a:t>
            </a:r>
            <a:r>
              <a:rPr lang="pt-BR" sz="2800" dirty="0" err="1"/>
              <a:t>Ap</a:t>
            </a:r>
            <a:r>
              <a:rPr lang="pt-BR" sz="2800" dirty="0"/>
              <a:t> 5,8; 8, 2 –4). </a:t>
            </a:r>
            <a:endParaRPr lang="pt-BR" sz="2800" dirty="0" smtClean="0"/>
          </a:p>
          <a:p>
            <a:r>
              <a:rPr lang="pt-BR" sz="2800" dirty="0" smtClean="0"/>
              <a:t>Oferecia-se </a:t>
            </a:r>
            <a:r>
              <a:rPr lang="pt-BR" sz="2800" dirty="0"/>
              <a:t>um sacrifício de </a:t>
            </a:r>
            <a:r>
              <a:rPr lang="pt-BR" sz="2400" dirty="0"/>
              <a:t>perfumes</a:t>
            </a:r>
            <a:r>
              <a:rPr lang="pt-BR" sz="2800" dirty="0"/>
              <a:t> todas as manhãs e todas as tardes, como gesto de alegre adoração (Ex 30, 7ss; </a:t>
            </a:r>
            <a:r>
              <a:rPr lang="pt-BR" sz="2800" dirty="0" err="1"/>
              <a:t>Lc</a:t>
            </a:r>
            <a:r>
              <a:rPr lang="pt-BR" sz="2800" dirty="0"/>
              <a:t> 1, 9ss). </a:t>
            </a:r>
            <a:endParaRPr lang="pt-BR" sz="2800" dirty="0" smtClean="0"/>
          </a:p>
          <a:p>
            <a:r>
              <a:rPr lang="pt-BR" sz="2800" dirty="0" smtClean="0"/>
              <a:t>O </a:t>
            </a:r>
            <a:r>
              <a:rPr lang="pt-BR" sz="2800" dirty="0"/>
              <a:t>incenso deve ser preparado com muito cuidado (Ex 30.34-38) e, ao que parece, existiram lugares especiais para esse processo.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34791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Imposição das Mãos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b="1" u="sng" dirty="0"/>
              <a:t>Seu significado na liturgia</a:t>
            </a:r>
            <a:r>
              <a:rPr lang="pt-BR" sz="2800" dirty="0"/>
              <a:t> </a:t>
            </a:r>
            <a:r>
              <a:rPr lang="pt-BR" sz="2800" i="1" dirty="0"/>
              <a:t>(uso e sentido simbólico-sacramental)</a:t>
            </a:r>
            <a:endParaRPr lang="pt-BR" sz="2800" dirty="0"/>
          </a:p>
          <a:p>
            <a:r>
              <a:rPr lang="pt-BR" sz="2800" dirty="0"/>
              <a:t>O gesto da imposição das mãos sempre se relaciona com </a:t>
            </a:r>
            <a:r>
              <a:rPr lang="pt-BR" sz="2800" dirty="0">
                <a:solidFill>
                  <a:srgbClr val="FF0000"/>
                </a:solidFill>
              </a:rPr>
              <a:t>a invocação e a transmissão do Espírito Santo </a:t>
            </a:r>
            <a:r>
              <a:rPr lang="pt-BR" sz="2800" dirty="0"/>
              <a:t>que, cura, confere autoridade, santifica, absolve, invoca proteção e ordena.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15235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A Cruz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sinal </a:t>
            </a:r>
            <a:r>
              <a:rPr lang="pt-BR" dirty="0"/>
              <a:t>de: Salvação, vida, do mistério pascal. Representa Cristo que é a meta para qual nos caminhamos.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Água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algn="ctr"/>
            <a:r>
              <a:rPr lang="pt-BR" dirty="0"/>
              <a:t> No Batismo.</a:t>
            </a:r>
          </a:p>
          <a:p>
            <a:r>
              <a:rPr lang="pt-BR" dirty="0" smtClean="0"/>
              <a:t>batizar </a:t>
            </a:r>
            <a:r>
              <a:rPr lang="pt-BR" dirty="0"/>
              <a:t>(do termo grego </a:t>
            </a:r>
            <a:r>
              <a:rPr lang="pt-BR" i="1" dirty="0" err="1"/>
              <a:t>baptô</a:t>
            </a:r>
            <a:r>
              <a:rPr lang="pt-BR" i="1" dirty="0"/>
              <a:t>, </a:t>
            </a:r>
            <a:r>
              <a:rPr lang="pt-BR" i="1" dirty="0" err="1"/>
              <a:t>baptizô</a:t>
            </a:r>
            <a:r>
              <a:rPr lang="pt-BR" dirty="0"/>
              <a:t>), </a:t>
            </a:r>
            <a:r>
              <a:rPr lang="pt-BR" dirty="0" smtClean="0"/>
              <a:t>= refere-se </a:t>
            </a:r>
            <a:r>
              <a:rPr lang="pt-BR" dirty="0"/>
              <a:t>a um </a:t>
            </a:r>
            <a:r>
              <a:rPr lang="pt-BR" dirty="0">
                <a:solidFill>
                  <a:srgbClr val="FF0000"/>
                </a:solidFill>
              </a:rPr>
              <a:t>duplo movimento</a:t>
            </a:r>
            <a:r>
              <a:rPr lang="pt-BR" dirty="0"/>
              <a:t> – </a:t>
            </a:r>
            <a:r>
              <a:rPr lang="pt-BR" dirty="0">
                <a:solidFill>
                  <a:srgbClr val="0070C0"/>
                </a:solidFill>
              </a:rPr>
              <a:t>entra</a:t>
            </a:r>
            <a:r>
              <a:rPr lang="pt-BR" dirty="0"/>
              <a:t>r nas águas (submergir, ser </a:t>
            </a:r>
            <a:r>
              <a:rPr lang="pt-BR" dirty="0" smtClean="0"/>
              <a:t>sepultado</a:t>
            </a:r>
            <a:r>
              <a:rPr lang="pt-BR" dirty="0"/>
              <a:t>, fundir-se, afogar, morrer) e depois </a:t>
            </a:r>
            <a:r>
              <a:rPr lang="pt-BR" dirty="0">
                <a:solidFill>
                  <a:srgbClr val="0070C0"/>
                </a:solidFill>
              </a:rPr>
              <a:t>sair delas </a:t>
            </a:r>
            <a:r>
              <a:rPr lang="pt-BR" dirty="0"/>
              <a:t>(salvar-se) – e significa nossa comunhão-participação na morte e ressurreição de </a:t>
            </a:r>
            <a:r>
              <a:rPr lang="pt-BR" dirty="0" smtClean="0"/>
              <a:t>Cristo </a:t>
            </a:r>
            <a:r>
              <a:rPr lang="pt-BR" dirty="0"/>
              <a:t>(</a:t>
            </a:r>
            <a:r>
              <a:rPr lang="pt-BR" dirty="0" err="1"/>
              <a:t>Rm</a:t>
            </a:r>
            <a:r>
              <a:rPr lang="pt-BR" dirty="0"/>
              <a:t> 3, 6-11). 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b="1" u="sng" dirty="0" smtClean="0"/>
              <a:t>Uso da Cruz na Liturgia.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56886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1400" b="1" dirty="0" smtClean="0">
                <a:solidFill>
                  <a:srgbClr val="FF0000"/>
                </a:solidFill>
              </a:rPr>
              <a:t>Adoração </a:t>
            </a:r>
            <a:r>
              <a:rPr lang="pt-BR" sz="1400" b="1" dirty="0">
                <a:solidFill>
                  <a:srgbClr val="FF0000"/>
                </a:solidFill>
              </a:rPr>
              <a:t>da cruz </a:t>
            </a:r>
            <a:r>
              <a:rPr lang="pt-BR" sz="1400" dirty="0"/>
              <a:t>ma sexta-feira santa da paixão do Senhor, como sinal de salvação.</a:t>
            </a:r>
          </a:p>
          <a:p>
            <a:pPr>
              <a:buNone/>
            </a:pPr>
            <a:r>
              <a:rPr lang="pt-BR" sz="1400" dirty="0" smtClean="0">
                <a:solidFill>
                  <a:srgbClr val="FF0000"/>
                </a:solidFill>
              </a:rPr>
              <a:t>Nas </a:t>
            </a:r>
            <a:r>
              <a:rPr lang="pt-BR" sz="1400" dirty="0">
                <a:solidFill>
                  <a:srgbClr val="FF0000"/>
                </a:solidFill>
              </a:rPr>
              <a:t>procissões </a:t>
            </a:r>
            <a:r>
              <a:rPr lang="pt-BR" sz="1400" b="1" dirty="0">
                <a:solidFill>
                  <a:srgbClr val="FF0000"/>
                </a:solidFill>
              </a:rPr>
              <a:t>a Cruz </a:t>
            </a:r>
            <a:r>
              <a:rPr lang="pt-BR" sz="1400" b="1" dirty="0" err="1">
                <a:solidFill>
                  <a:srgbClr val="FF0000"/>
                </a:solidFill>
              </a:rPr>
              <a:t>processional</a:t>
            </a:r>
            <a:r>
              <a:rPr lang="pt-BR" sz="1400" b="1" dirty="0">
                <a:solidFill>
                  <a:srgbClr val="FF0000"/>
                </a:solidFill>
              </a:rPr>
              <a:t>: </a:t>
            </a:r>
            <a:r>
              <a:rPr lang="pt-BR" sz="1400" b="1" dirty="0" smtClean="0">
                <a:solidFill>
                  <a:srgbClr val="FF0000"/>
                </a:solidFill>
              </a:rPr>
              <a:t> </a:t>
            </a:r>
            <a:r>
              <a:rPr lang="pt-BR" sz="1400" dirty="0" smtClean="0"/>
              <a:t>em </a:t>
            </a:r>
            <a:r>
              <a:rPr lang="pt-BR" sz="1400" dirty="0"/>
              <a:t>todas as procissões, a cruz vai na frente. Cristo vai conosco e encabeça seu povo, no caminho rumo ao Pai, em seu êxodo pascal.</a:t>
            </a:r>
          </a:p>
          <a:p>
            <a:pPr>
              <a:buNone/>
            </a:pPr>
            <a:r>
              <a:rPr lang="pt-BR" sz="1400" dirty="0">
                <a:solidFill>
                  <a:srgbClr val="FF0000"/>
                </a:solidFill>
              </a:rPr>
              <a:t> </a:t>
            </a:r>
            <a:r>
              <a:rPr lang="pt-BR" sz="1400" b="1" dirty="0">
                <a:solidFill>
                  <a:srgbClr val="FF0000"/>
                </a:solidFill>
              </a:rPr>
              <a:t>No  altar </a:t>
            </a:r>
            <a:r>
              <a:rPr lang="pt-BR" sz="1400" dirty="0"/>
              <a:t>(cruz com a imagem de Jesus crucificado), </a:t>
            </a:r>
            <a:r>
              <a:rPr lang="pt-BR" sz="1400" dirty="0" smtClean="0"/>
              <a:t> O </a:t>
            </a:r>
            <a:r>
              <a:rPr lang="pt-BR" sz="1400" dirty="0"/>
              <a:t>que realizamos sobre o altar é memorial da morte de Jesus na cruz e de sua </a:t>
            </a:r>
            <a:r>
              <a:rPr lang="pt-BR" sz="1400" dirty="0" smtClean="0"/>
              <a:t>ressurreição.</a:t>
            </a:r>
          </a:p>
          <a:p>
            <a:pPr>
              <a:buNone/>
            </a:pPr>
            <a:r>
              <a:rPr lang="pt-BR" sz="1400" b="1" dirty="0" err="1" smtClean="0">
                <a:solidFill>
                  <a:srgbClr val="FF0000"/>
                </a:solidFill>
              </a:rPr>
              <a:t>Sinal-da-cruz</a:t>
            </a:r>
            <a:r>
              <a:rPr lang="pt-BR" sz="1400" dirty="0" smtClean="0"/>
              <a:t> </a:t>
            </a:r>
            <a:r>
              <a:rPr lang="pt-BR" sz="1400" dirty="0"/>
              <a:t>traçado coma mão ou o </a:t>
            </a:r>
            <a:r>
              <a:rPr lang="pt-BR" sz="1400" dirty="0" smtClean="0"/>
              <a:t>polegar</a:t>
            </a:r>
          </a:p>
          <a:p>
            <a:pPr>
              <a:buNone/>
            </a:pPr>
            <a:r>
              <a:rPr lang="pt-BR" sz="1400" dirty="0">
                <a:solidFill>
                  <a:srgbClr val="FF0000"/>
                </a:solidFill>
              </a:rPr>
              <a:t> </a:t>
            </a:r>
            <a:r>
              <a:rPr lang="pt-BR" sz="1400" b="1" dirty="0">
                <a:solidFill>
                  <a:srgbClr val="FF0000"/>
                </a:solidFill>
              </a:rPr>
              <a:t>No começo </a:t>
            </a:r>
            <a:r>
              <a:rPr lang="pt-BR" sz="1400" dirty="0">
                <a:solidFill>
                  <a:srgbClr val="FF0000"/>
                </a:solidFill>
              </a:rPr>
              <a:t>das celebrações (abertura) e no final (bênção</a:t>
            </a:r>
            <a:r>
              <a:rPr lang="pt-BR" sz="1400" dirty="0" smtClean="0">
                <a:solidFill>
                  <a:srgbClr val="FF0000"/>
                </a:solidFill>
              </a:rPr>
              <a:t>);</a:t>
            </a:r>
          </a:p>
          <a:p>
            <a:pPr>
              <a:buNone/>
            </a:pPr>
            <a:r>
              <a:rPr lang="pt-BR" sz="1400" b="1" dirty="0"/>
              <a:t> No início </a:t>
            </a:r>
            <a:r>
              <a:rPr lang="pt-BR" sz="1400" dirty="0"/>
              <a:t>do primeiro ofício divino do dia</a:t>
            </a:r>
            <a:r>
              <a:rPr lang="pt-BR" sz="1400" dirty="0" smtClean="0"/>
              <a:t>;</a:t>
            </a:r>
          </a:p>
          <a:p>
            <a:pPr>
              <a:buNone/>
            </a:pPr>
            <a:r>
              <a:rPr lang="pt-BR" sz="1400" dirty="0">
                <a:solidFill>
                  <a:srgbClr val="FF0000"/>
                </a:solidFill>
              </a:rPr>
              <a:t> </a:t>
            </a:r>
            <a:r>
              <a:rPr lang="pt-BR" sz="1400" b="1" dirty="0">
                <a:solidFill>
                  <a:srgbClr val="FF0000"/>
                </a:solidFill>
              </a:rPr>
              <a:t>Ministro, pais e padrinhos </a:t>
            </a:r>
            <a:r>
              <a:rPr lang="pt-BR" sz="1400" dirty="0"/>
              <a:t>traçam-no sobre a testa do catecúmeno ou </a:t>
            </a:r>
            <a:r>
              <a:rPr lang="pt-BR" sz="1400" dirty="0" smtClean="0"/>
              <a:t>batizando;</a:t>
            </a:r>
          </a:p>
          <a:p>
            <a:pPr>
              <a:buNone/>
            </a:pPr>
            <a:r>
              <a:rPr lang="pt-BR" sz="1400" b="1" dirty="0" smtClean="0">
                <a:solidFill>
                  <a:srgbClr val="FF0000"/>
                </a:solidFill>
              </a:rPr>
              <a:t>No </a:t>
            </a:r>
            <a:r>
              <a:rPr lang="pt-BR" sz="1400" b="1" dirty="0">
                <a:solidFill>
                  <a:srgbClr val="FF0000"/>
                </a:solidFill>
              </a:rPr>
              <a:t>sacramento da confirmação, </a:t>
            </a:r>
            <a:r>
              <a:rPr lang="pt-BR" sz="1400" dirty="0"/>
              <a:t>por parte do bispo, que unge com o polegar a testa dos </a:t>
            </a:r>
            <a:r>
              <a:rPr lang="pt-BR" sz="1400" dirty="0" err="1"/>
              <a:t>confirmandos</a:t>
            </a:r>
            <a:r>
              <a:rPr lang="pt-BR" sz="1400" dirty="0" smtClean="0"/>
              <a:t>;</a:t>
            </a:r>
          </a:p>
          <a:p>
            <a:pPr>
              <a:buNone/>
            </a:pPr>
            <a:r>
              <a:rPr lang="pt-BR" sz="1400" b="1" dirty="0">
                <a:solidFill>
                  <a:srgbClr val="FF0000"/>
                </a:solidFill>
              </a:rPr>
              <a:t> Antes da proclamação do </a:t>
            </a:r>
            <a:r>
              <a:rPr lang="pt-BR" sz="1400" b="1" dirty="0" smtClean="0">
                <a:solidFill>
                  <a:srgbClr val="FF0000"/>
                </a:solidFill>
              </a:rPr>
              <a:t>Evangelho;</a:t>
            </a:r>
          </a:p>
          <a:p>
            <a:pPr>
              <a:buNone/>
            </a:pPr>
            <a:r>
              <a:rPr lang="pt-BR" sz="1400" b="1" dirty="0" smtClean="0"/>
              <a:t>Antes </a:t>
            </a:r>
            <a:r>
              <a:rPr lang="pt-BR" sz="1400" b="1" dirty="0"/>
              <a:t>do cântico evangélico </a:t>
            </a:r>
            <a:r>
              <a:rPr lang="pt-BR" sz="1400" dirty="0"/>
              <a:t>na Liturgia das </a:t>
            </a:r>
            <a:r>
              <a:rPr lang="pt-BR" sz="1400" dirty="0" smtClean="0"/>
              <a:t>Horas</a:t>
            </a:r>
          </a:p>
          <a:p>
            <a:pPr>
              <a:buNone/>
            </a:pPr>
            <a:r>
              <a:rPr lang="pt-BR" sz="1400" dirty="0">
                <a:solidFill>
                  <a:srgbClr val="FF0000"/>
                </a:solidFill>
              </a:rPr>
              <a:t> </a:t>
            </a:r>
            <a:r>
              <a:rPr lang="pt-BR" sz="1400" b="1" dirty="0">
                <a:solidFill>
                  <a:srgbClr val="FF0000"/>
                </a:solidFill>
              </a:rPr>
              <a:t>Durante a </a:t>
            </a:r>
            <a:r>
              <a:rPr lang="pt-BR" sz="1400" b="1" dirty="0" err="1">
                <a:solidFill>
                  <a:srgbClr val="FF0000"/>
                </a:solidFill>
              </a:rPr>
              <a:t>epiclese</a:t>
            </a:r>
            <a:r>
              <a:rPr lang="pt-BR" sz="1400" b="1" dirty="0">
                <a:solidFill>
                  <a:srgbClr val="FF0000"/>
                </a:solidFill>
              </a:rPr>
              <a:t> </a:t>
            </a:r>
            <a:r>
              <a:rPr lang="pt-BR" sz="1400" dirty="0"/>
              <a:t>na oração eucarística, por parte do presidente da celebração</a:t>
            </a:r>
            <a:r>
              <a:rPr lang="pt-BR" sz="1400" dirty="0" smtClean="0"/>
              <a:t>;</a:t>
            </a:r>
          </a:p>
          <a:p>
            <a:pPr>
              <a:buNone/>
            </a:pPr>
            <a:r>
              <a:rPr lang="pt-BR" sz="1400" dirty="0"/>
              <a:t>  Nas bênçãos</a:t>
            </a:r>
            <a:r>
              <a:rPr lang="pt-BR" sz="1400" dirty="0" smtClean="0"/>
              <a:t>;</a:t>
            </a:r>
          </a:p>
          <a:p>
            <a:pPr>
              <a:buNone/>
            </a:pPr>
            <a:r>
              <a:rPr lang="pt-BR" sz="1400" dirty="0"/>
              <a:t> Durante a vigília pascal, por parte do presidente da celebração, </a:t>
            </a:r>
            <a:r>
              <a:rPr lang="pt-BR" sz="1400" b="1" dirty="0"/>
              <a:t>no círio pascal</a:t>
            </a:r>
            <a:r>
              <a:rPr lang="pt-BR" sz="1400" b="1" dirty="0" smtClean="0"/>
              <a:t>;</a:t>
            </a:r>
          </a:p>
          <a:p>
            <a:pPr>
              <a:buNone/>
            </a:pPr>
            <a:r>
              <a:rPr lang="pt-BR" sz="1400" b="1" dirty="0">
                <a:solidFill>
                  <a:srgbClr val="FF0000"/>
                </a:solidFill>
              </a:rPr>
              <a:t> Na testa do agonizante</a:t>
            </a:r>
            <a:r>
              <a:rPr lang="pt-BR" sz="1400" b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pt-BR" sz="1400" dirty="0"/>
              <a:t>  Cruzes (12 ou 4) nas paredes internas da Igreja. </a:t>
            </a:r>
            <a:endParaRPr lang="pt-BR" sz="1400" dirty="0" smtClean="0"/>
          </a:p>
          <a:p>
            <a:pPr>
              <a:buNone/>
            </a:pPr>
            <a:r>
              <a:rPr lang="pt-BR" sz="1400" dirty="0" smtClean="0"/>
              <a:t>O </a:t>
            </a:r>
            <a:r>
              <a:rPr lang="pt-BR" sz="1400" dirty="0"/>
              <a:t>número doze –sinal de plenitude no apocalipse – recorda que a Igreja é imagem da nova Jerusalém com suas doze portas (</a:t>
            </a:r>
            <a:r>
              <a:rPr lang="pt-BR" sz="1400" dirty="0" err="1"/>
              <a:t>Ap</a:t>
            </a:r>
            <a:r>
              <a:rPr lang="pt-BR" sz="1400" dirty="0"/>
              <a:t> 21,12</a:t>
            </a:r>
            <a:r>
              <a:rPr lang="pt-BR" sz="1400" dirty="0" smtClean="0"/>
              <a:t>);  </a:t>
            </a:r>
            <a:r>
              <a:rPr lang="pt-BR" sz="1400" dirty="0"/>
              <a:t>ali nasce o rito que alimenta as árvores da vida, para que frutifiquem nos doze meses do ano (</a:t>
            </a:r>
            <a:r>
              <a:rPr lang="pt-BR" sz="1400" dirty="0" err="1"/>
              <a:t>Ap</a:t>
            </a:r>
            <a:r>
              <a:rPr lang="pt-BR" sz="1400" dirty="0"/>
              <a:t> 22,2). </a:t>
            </a:r>
            <a:r>
              <a:rPr lang="pt-BR" sz="1400" dirty="0" smtClean="0"/>
              <a:t>O </a:t>
            </a:r>
            <a:r>
              <a:rPr lang="pt-BR" sz="1400" dirty="0"/>
              <a:t>número quatro representa, em muitas culturas, os quatro canto </a:t>
            </a:r>
            <a:r>
              <a:rPr lang="pt-BR" sz="1400" dirty="0" smtClean="0"/>
              <a:t>do mundo</a:t>
            </a:r>
            <a:r>
              <a:rPr lang="pt-BR" sz="1400" dirty="0"/>
              <a:t>, a totalidade cósmica, ocorrendo o mesmo na Bíblia (</a:t>
            </a:r>
            <a:r>
              <a:rPr lang="pt-BR" sz="1400" dirty="0" err="1"/>
              <a:t>Gn</a:t>
            </a:r>
            <a:r>
              <a:rPr lang="pt-BR" sz="1400" dirty="0"/>
              <a:t> 2,10; Mt24,31)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836712"/>
            <a:ext cx="8784976" cy="602128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1800" b="1" dirty="0" smtClean="0">
                <a:solidFill>
                  <a:srgbClr val="FF0000"/>
                </a:solidFill>
              </a:rPr>
              <a:t>No </a:t>
            </a:r>
            <a:r>
              <a:rPr lang="pt-BR" sz="1800" b="1" dirty="0">
                <a:solidFill>
                  <a:srgbClr val="FF0000"/>
                </a:solidFill>
              </a:rPr>
              <a:t>exorcismo </a:t>
            </a:r>
            <a:r>
              <a:rPr lang="pt-BR" sz="1800" dirty="0"/>
              <a:t>(invocação ao Espírito Santo para que liberte do mal</a:t>
            </a:r>
            <a:r>
              <a:rPr lang="pt-BR" sz="1800" dirty="0">
                <a:solidFill>
                  <a:srgbClr val="FF0000"/>
                </a:solidFill>
              </a:rPr>
              <a:t>); </a:t>
            </a:r>
            <a:endParaRPr lang="pt-BR" sz="18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1800" b="1" dirty="0" smtClean="0">
                <a:solidFill>
                  <a:srgbClr val="FF0000"/>
                </a:solidFill>
              </a:rPr>
              <a:t>durante </a:t>
            </a:r>
            <a:r>
              <a:rPr lang="pt-BR" sz="1800" b="1" dirty="0">
                <a:solidFill>
                  <a:srgbClr val="FF0000"/>
                </a:solidFill>
              </a:rPr>
              <a:t>as celebrações da Palavra de Deus no catecumenato, </a:t>
            </a:r>
            <a:r>
              <a:rPr lang="pt-BR" sz="1800" dirty="0"/>
              <a:t>feito por um presbítero, diácono ou catequista delegado pelo bispo para essa função (RICA 109-118,164,171 e 178);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1800" dirty="0">
                <a:solidFill>
                  <a:srgbClr val="FF0000"/>
                </a:solidFill>
              </a:rPr>
              <a:t> </a:t>
            </a:r>
            <a:r>
              <a:rPr lang="pt-BR" sz="1800" b="1" dirty="0">
                <a:solidFill>
                  <a:srgbClr val="FF0000"/>
                </a:solidFill>
              </a:rPr>
              <a:t>No sacramento da Confirmação </a:t>
            </a:r>
            <a:r>
              <a:rPr lang="pt-BR" sz="1800" dirty="0"/>
              <a:t>como transmissão do Espírito Santo aos batizados, simultaneamente </a:t>
            </a:r>
            <a:r>
              <a:rPr lang="pt-BR" sz="1800" b="1" dirty="0">
                <a:solidFill>
                  <a:srgbClr val="FF0000"/>
                </a:solidFill>
              </a:rPr>
              <a:t>a unção na testa</a:t>
            </a:r>
            <a:r>
              <a:rPr lang="pt-BR" sz="1800" dirty="0"/>
              <a:t> (gesto essencial desse sacramento). Distingui-se, portanto, do gesto da imposição das mãos do bispo e dos presbíteros sobre todos os confirmados, antes da unção, que não pertence ä essência do rito sacramental;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1800" b="1" dirty="0" smtClean="0">
                <a:solidFill>
                  <a:srgbClr val="FF0000"/>
                </a:solidFill>
              </a:rPr>
              <a:t>Na </a:t>
            </a:r>
            <a:r>
              <a:rPr lang="pt-BR" sz="1800" b="1" dirty="0">
                <a:solidFill>
                  <a:srgbClr val="FF0000"/>
                </a:solidFill>
              </a:rPr>
              <a:t>ordenação </a:t>
            </a:r>
            <a:r>
              <a:rPr lang="pt-BR" sz="1800" dirty="0"/>
              <a:t>como transmissão do Espírito Santo para o ministério do diaconato ou para o sacerdócio (presbítero e bispo), feito em silêncio, seguido da oração </a:t>
            </a:r>
            <a:r>
              <a:rPr lang="pt-BR" sz="1800" dirty="0" err="1"/>
              <a:t>consagratória</a:t>
            </a:r>
            <a:r>
              <a:rPr lang="pt-BR" sz="1800" dirty="0"/>
              <a:t> (gesto essencial do sacramento);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1800" b="1" dirty="0">
                <a:solidFill>
                  <a:srgbClr val="FF0000"/>
                </a:solidFill>
              </a:rPr>
              <a:t> Na </a:t>
            </a:r>
            <a:r>
              <a:rPr lang="pt-BR" sz="1800" b="1" dirty="0" err="1">
                <a:solidFill>
                  <a:srgbClr val="FF0000"/>
                </a:solidFill>
              </a:rPr>
              <a:t>epiclese</a:t>
            </a:r>
            <a:r>
              <a:rPr lang="pt-BR" sz="1800" b="1" dirty="0">
                <a:solidFill>
                  <a:srgbClr val="FF0000"/>
                </a:solidFill>
              </a:rPr>
              <a:t> da oração eucarística, </a:t>
            </a:r>
            <a:r>
              <a:rPr lang="pt-BR" sz="1800" dirty="0"/>
              <a:t>como santificação, quando se estendem as mãos sobre o pão e o vinho;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1800" b="1" dirty="0" smtClean="0">
                <a:solidFill>
                  <a:srgbClr val="FF0000"/>
                </a:solidFill>
              </a:rPr>
              <a:t>No </a:t>
            </a:r>
            <a:r>
              <a:rPr lang="pt-BR" sz="1800" b="1" dirty="0">
                <a:solidFill>
                  <a:srgbClr val="FF0000"/>
                </a:solidFill>
              </a:rPr>
              <a:t>sacramento da reconciliação </a:t>
            </a:r>
            <a:r>
              <a:rPr lang="pt-BR" sz="1800" dirty="0"/>
              <a:t>como absolvição</a:t>
            </a:r>
            <a:r>
              <a:rPr lang="pt-BR" sz="1800" dirty="0" smtClean="0"/>
              <a:t>;</a:t>
            </a:r>
            <a:endParaRPr lang="pt-BR" sz="18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marL="0" indent="0"/>
            <a:r>
              <a:rPr lang="pt-BR" dirty="0">
                <a:solidFill>
                  <a:srgbClr val="FF0000"/>
                </a:solidFill>
              </a:rPr>
              <a:t>Imposição das mãos na Liturgia.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476672"/>
            <a:ext cx="8229600" cy="619268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pt-BR" b="1" dirty="0">
                <a:solidFill>
                  <a:srgbClr val="FF0000"/>
                </a:solidFill>
              </a:rPr>
              <a:t>Na unção dos enfermos </a:t>
            </a:r>
            <a:r>
              <a:rPr lang="pt-BR" dirty="0"/>
              <a:t>como invocação da presença consoladora do Espírito Santo, o ministro impõe as mãos em silêncio, antes de ungir.</a:t>
            </a:r>
          </a:p>
          <a:p>
            <a:pPr marL="0" indent="0">
              <a:lnSpc>
                <a:spcPct val="120000"/>
              </a:lnSpc>
              <a:buNone/>
            </a:pPr>
            <a:endParaRPr lang="pt-BR" sz="18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pt-BR" b="1" dirty="0" smtClean="0">
                <a:solidFill>
                  <a:srgbClr val="FF0000"/>
                </a:solidFill>
              </a:rPr>
              <a:t>Na </a:t>
            </a:r>
            <a:r>
              <a:rPr lang="pt-BR" b="1" dirty="0">
                <a:solidFill>
                  <a:srgbClr val="FF0000"/>
                </a:solidFill>
              </a:rPr>
              <a:t>benção dada aos catecúmenos</a:t>
            </a:r>
            <a:r>
              <a:rPr lang="pt-BR" b="1" dirty="0"/>
              <a:t>, </a:t>
            </a:r>
            <a:r>
              <a:rPr lang="pt-BR" dirty="0"/>
              <a:t>por um sacerdote, diácono ou catequista, geralmente ao final das celebrações da Palavra (também ao final das catequeses), com as mãos estendidas sobre todos, e depois sobre cada um (RICA 119 –124). Expressa o amor de Deus e a solicitude da Igreja como relação a todos os catecúmenos para dar-lhes ânimo, alegria e paz em seu caminho (RICA 102). A mesma bênção pode ser dada aos simpatizantes “para seu bem espiritual” durante o tempo da evangelização (RICA 120);</a:t>
            </a:r>
          </a:p>
          <a:p>
            <a:pPr>
              <a:lnSpc>
                <a:spcPct val="120000"/>
              </a:lnSpc>
            </a:pPr>
            <a:endParaRPr lang="pt-BR" sz="18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pt-BR" b="1" dirty="0" smtClean="0">
                <a:solidFill>
                  <a:srgbClr val="FF0000"/>
                </a:solidFill>
              </a:rPr>
              <a:t>Nas </a:t>
            </a:r>
            <a:r>
              <a:rPr lang="pt-BR" b="1" dirty="0">
                <a:solidFill>
                  <a:srgbClr val="FF0000"/>
                </a:solidFill>
              </a:rPr>
              <a:t>bênçãos solenes ou orações sobre as pessoas </a:t>
            </a:r>
            <a:r>
              <a:rPr lang="pt-BR" dirty="0"/>
              <a:t>como um todo, o sacerdote estende as mãos ao final da missa ou de outro sacramento, ao final da liturgia da Palavra ou Liturgia das Horas (MR); e sobre os objetos para os quais se pede a bênção de Deus (RB 26);</a:t>
            </a:r>
          </a:p>
          <a:p>
            <a:pPr>
              <a:lnSpc>
                <a:spcPct val="120000"/>
              </a:lnSpc>
            </a:pPr>
            <a:r>
              <a:rPr lang="pt-BR" dirty="0"/>
              <a:t/>
            </a:r>
            <a:br>
              <a:rPr lang="pt-BR" dirty="0"/>
            </a:br>
            <a:r>
              <a:rPr lang="pt-BR" b="1" dirty="0" smtClean="0">
                <a:solidFill>
                  <a:srgbClr val="FF0000"/>
                </a:solidFill>
              </a:rPr>
              <a:t>Na </a:t>
            </a:r>
            <a:r>
              <a:rPr lang="pt-BR" b="1" dirty="0">
                <a:solidFill>
                  <a:srgbClr val="FF0000"/>
                </a:solidFill>
              </a:rPr>
              <a:t>celebração do matrimônio, </a:t>
            </a:r>
            <a:r>
              <a:rPr lang="pt-BR" dirty="0"/>
              <a:t>durante a bênção nupcial, exortam-se os pais a estender a Mão sobre a cabeça dos filhos (RM</a:t>
            </a:r>
            <a:r>
              <a:rPr lang="pt-BR" dirty="0" smtClean="0"/>
              <a:t>).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A Imposição das mãos  na Bíblia</a:t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2910" y="1142984"/>
            <a:ext cx="8229600" cy="4525963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Sinal </a:t>
            </a:r>
            <a:r>
              <a:rPr lang="pt-BR" sz="2800" b="1" dirty="0"/>
              <a:t>de bênção: </a:t>
            </a:r>
            <a:r>
              <a:rPr lang="pt-BR" sz="2800" dirty="0" err="1"/>
              <a:t>Gn</a:t>
            </a:r>
            <a:r>
              <a:rPr lang="pt-BR" sz="2800" dirty="0"/>
              <a:t> 48, 13-22; Mc 10,14.</a:t>
            </a:r>
          </a:p>
          <a:p>
            <a:r>
              <a:rPr lang="pt-BR" sz="2800" b="1" dirty="0" smtClean="0"/>
              <a:t>Sinal </a:t>
            </a:r>
            <a:r>
              <a:rPr lang="pt-BR" sz="2800" b="1" dirty="0"/>
              <a:t>de transmissão </a:t>
            </a:r>
            <a:r>
              <a:rPr lang="pt-BR" sz="2800" dirty="0"/>
              <a:t>do mal ou do pecado (bode expiatório: Lv 16,21; Lv 1,4; 3,2 – 13;4,4).</a:t>
            </a:r>
          </a:p>
          <a:p>
            <a:r>
              <a:rPr lang="pt-BR" sz="2800" b="1" dirty="0" smtClean="0"/>
              <a:t>Sinal </a:t>
            </a:r>
            <a:r>
              <a:rPr lang="pt-BR" sz="2800" b="1" dirty="0"/>
              <a:t>de transmissão do poder </a:t>
            </a:r>
            <a:r>
              <a:rPr lang="pt-BR" sz="2800" dirty="0"/>
              <a:t>e da autoridade (</a:t>
            </a:r>
            <a:r>
              <a:rPr lang="pt-BR" sz="2800" dirty="0" err="1"/>
              <a:t>Nm</a:t>
            </a:r>
            <a:r>
              <a:rPr lang="pt-BR" sz="2800" dirty="0"/>
              <a:t> 27, 15-23).</a:t>
            </a:r>
          </a:p>
          <a:p>
            <a:r>
              <a:rPr lang="pt-BR" sz="2800" b="1" dirty="0" smtClean="0"/>
              <a:t>Sinal </a:t>
            </a:r>
            <a:r>
              <a:rPr lang="pt-BR" sz="2800" b="1" dirty="0"/>
              <a:t>conferido </a:t>
            </a:r>
            <a:r>
              <a:rPr lang="pt-BR" sz="2800" dirty="0"/>
              <a:t>pelo Espírito Santo para a vida cristã ou para o ministério (</a:t>
            </a:r>
            <a:r>
              <a:rPr lang="pt-BR" sz="2800" dirty="0" err="1"/>
              <a:t>At</a:t>
            </a:r>
            <a:r>
              <a:rPr lang="pt-BR" sz="2800" dirty="0"/>
              <a:t> 6,1-6; 8,15-17;13,2-3;19,1-7;</a:t>
            </a:r>
            <a:r>
              <a:rPr lang="pt-BR" sz="2800" dirty="0" err="1"/>
              <a:t>Tm</a:t>
            </a:r>
            <a:r>
              <a:rPr lang="pt-BR" sz="2800" dirty="0"/>
              <a:t> 4,14; 2Tm 1,6).</a:t>
            </a:r>
          </a:p>
          <a:p>
            <a:r>
              <a:rPr lang="pt-BR" sz="2800" b="1" dirty="0" smtClean="0"/>
              <a:t>Sinal </a:t>
            </a:r>
            <a:r>
              <a:rPr lang="pt-BR" sz="2800" b="1" dirty="0"/>
              <a:t>de cura: </a:t>
            </a:r>
            <a:r>
              <a:rPr lang="pt-BR" sz="2800" dirty="0" err="1"/>
              <a:t>At</a:t>
            </a:r>
            <a:r>
              <a:rPr lang="pt-BR" sz="2800" dirty="0"/>
              <a:t> 28,8.</a:t>
            </a:r>
          </a:p>
          <a:p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Óleo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54461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pt-BR" b="1" u="sng" dirty="0"/>
              <a:t>Seu significado na liturgia</a:t>
            </a:r>
            <a:r>
              <a:rPr lang="pt-BR" dirty="0"/>
              <a:t> </a:t>
            </a:r>
            <a:r>
              <a:rPr lang="pt-BR" i="1" dirty="0"/>
              <a:t>(uso e sentido simbólico-sacramental)</a:t>
            </a:r>
            <a:endParaRPr lang="pt-BR" dirty="0"/>
          </a:p>
          <a:p>
            <a:pPr>
              <a:lnSpc>
                <a:spcPct val="120000"/>
              </a:lnSpc>
            </a:pPr>
            <a:r>
              <a:rPr lang="pt-BR" b="1" dirty="0" smtClean="0">
                <a:solidFill>
                  <a:srgbClr val="FF0000"/>
                </a:solidFill>
              </a:rPr>
              <a:t>Simboliza </a:t>
            </a:r>
            <a:r>
              <a:rPr lang="pt-BR" b="1" dirty="0">
                <a:solidFill>
                  <a:srgbClr val="FF0000"/>
                </a:solidFill>
              </a:rPr>
              <a:t>o Espírito Santo, </a:t>
            </a:r>
            <a:r>
              <a:rPr lang="pt-BR" dirty="0"/>
              <a:t>com o qual Jesus foi consagrado para sua missão messiânica (</a:t>
            </a:r>
            <a:r>
              <a:rPr lang="pt-BR" dirty="0" err="1"/>
              <a:t>Lc</a:t>
            </a:r>
            <a:r>
              <a:rPr lang="pt-BR" dirty="0"/>
              <a:t> 4,16</a:t>
            </a:r>
            <a:r>
              <a:rPr lang="pt-BR" dirty="0" err="1"/>
              <a:t>ss</a:t>
            </a:r>
            <a:r>
              <a:rPr lang="pt-BR" dirty="0"/>
              <a:t>). “Messias” ou </a:t>
            </a:r>
            <a:r>
              <a:rPr lang="pt-BR" dirty="0" smtClean="0"/>
              <a:t>“Cristo</a:t>
            </a:r>
            <a:r>
              <a:rPr lang="pt-BR" dirty="0"/>
              <a:t>” significam justamente ungido”(</a:t>
            </a:r>
            <a:r>
              <a:rPr lang="pt-BR" dirty="0" err="1"/>
              <a:t>Ct</a:t>
            </a:r>
            <a:r>
              <a:rPr lang="pt-BR" dirty="0"/>
              <a:t> 1,2: “teu nome é perfume que s expande”). </a:t>
            </a:r>
            <a:endParaRPr lang="pt-BR" dirty="0" smtClean="0"/>
          </a:p>
          <a:p>
            <a:pPr>
              <a:lnSpc>
                <a:spcPct val="120000"/>
              </a:lnSpc>
            </a:pPr>
            <a:r>
              <a:rPr lang="pt-BR" b="1" dirty="0" smtClean="0">
                <a:solidFill>
                  <a:srgbClr val="FF0000"/>
                </a:solidFill>
              </a:rPr>
              <a:t>O </a:t>
            </a:r>
            <a:r>
              <a:rPr lang="pt-BR" b="1" dirty="0">
                <a:solidFill>
                  <a:srgbClr val="FF0000"/>
                </a:solidFill>
              </a:rPr>
              <a:t>bálsamo mesclado com o óleo dá ao crisma </a:t>
            </a:r>
            <a:r>
              <a:rPr lang="pt-BR" dirty="0"/>
              <a:t>um odor agradável e penetrante: conota alegria, beleza, bom nome e sinal de vitalidade.</a:t>
            </a:r>
          </a:p>
          <a:p>
            <a:pPr>
              <a:lnSpc>
                <a:spcPct val="120000"/>
              </a:lnSpc>
            </a:pPr>
            <a:r>
              <a:rPr lang="pt-BR" b="1" dirty="0">
                <a:solidFill>
                  <a:srgbClr val="FF0000"/>
                </a:solidFill>
              </a:rPr>
              <a:t>Na missa de crisma, na manhã da quinta-feira anta</a:t>
            </a:r>
            <a:r>
              <a:rPr lang="pt-BR" b="1" dirty="0"/>
              <a:t>, </a:t>
            </a:r>
            <a:r>
              <a:rPr lang="pt-BR" dirty="0"/>
              <a:t>ou em outro dia apropriado, o bispo, rodeado por seu presbitério e por representantes de toda a Igreja local, faz a </a:t>
            </a:r>
            <a:r>
              <a:rPr lang="pt-BR" sz="3800" b="1" dirty="0"/>
              <a:t>consagração</a:t>
            </a:r>
            <a:r>
              <a:rPr lang="pt-BR" b="1" dirty="0"/>
              <a:t> do crisma </a:t>
            </a:r>
            <a:r>
              <a:rPr lang="pt-BR" dirty="0"/>
              <a:t>(uma mistura de azeite e bálsamo ou perfume) e </a:t>
            </a:r>
            <a:r>
              <a:rPr lang="pt-BR" b="1" dirty="0">
                <a:solidFill>
                  <a:srgbClr val="0070C0"/>
                </a:solidFill>
              </a:rPr>
              <a:t>a bênção do óleo dos catecúmenos e dos enfermos. </a:t>
            </a:r>
            <a:r>
              <a:rPr lang="pt-BR" dirty="0"/>
              <a:t>Simboliza a bênção, proteção, e escolha de Deus sobre a pessoa que é ungida e participação na missão de Jesus. Além de significar alívio, consolo e libertação e as curas realizadas por Jesus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diocesedecolatina.org.br/wp-content/uploads/sites/8/2016/03/MISSA-DO-CRISMA-2016-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6" y="260648"/>
            <a:ext cx="896062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184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pt-BR" b="1" u="sng" dirty="0" smtClean="0"/>
              <a:t>Uso do Óleo na Liturgia.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1142984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O </a:t>
            </a:r>
            <a:r>
              <a:rPr lang="pt-BR" dirty="0">
                <a:solidFill>
                  <a:srgbClr val="0070C0"/>
                </a:solidFill>
              </a:rPr>
              <a:t>santo crisma é o óleo mais importante usado na liturgia. É usado nos seguintes momentos:</a:t>
            </a:r>
          </a:p>
          <a:p>
            <a:endParaRPr lang="pt-BR" dirty="0"/>
          </a:p>
          <a:p>
            <a:r>
              <a:rPr lang="pt-BR" dirty="0" smtClean="0"/>
              <a:t>Na </a:t>
            </a:r>
            <a:r>
              <a:rPr lang="pt-BR" dirty="0">
                <a:solidFill>
                  <a:srgbClr val="FF0000"/>
                </a:solidFill>
              </a:rPr>
              <a:t>unção pós-batismal na cabeça da criança</a:t>
            </a:r>
            <a:r>
              <a:rPr lang="pt-BR" dirty="0"/>
              <a:t>. Designa sua participação na missão de Cristo sacerdote, profeta e rei, e antecipa de certa forma o sacramento da confirmação. O RBD prevê que esse gesto possa ser substituído pela imposição das </a:t>
            </a:r>
            <a:r>
              <a:rPr lang="pt-BR" dirty="0" smtClean="0"/>
              <a:t>mãos</a:t>
            </a:r>
            <a:r>
              <a:rPr lang="pt-BR" dirty="0"/>
              <a:t>, no caso de batismo de grande número de crianças.</a:t>
            </a:r>
          </a:p>
          <a:p>
            <a:r>
              <a:rPr lang="pt-BR" dirty="0"/>
              <a:t>Essa mesma unção é realizada </a:t>
            </a:r>
            <a:r>
              <a:rPr lang="pt-BR" dirty="0">
                <a:solidFill>
                  <a:srgbClr val="FF0000"/>
                </a:solidFill>
              </a:rPr>
              <a:t>no batismo de adultos </a:t>
            </a:r>
            <a:r>
              <a:rPr lang="pt-BR" dirty="0"/>
              <a:t>quando, por um motivo especial, a confirmação for celebrada em outro momento que não o do batismo (RICA 224</a:t>
            </a:r>
            <a:r>
              <a:rPr lang="pt-BR" dirty="0" smtClean="0"/>
              <a:t>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No </a:t>
            </a:r>
            <a:r>
              <a:rPr lang="pt-BR" dirty="0">
                <a:solidFill>
                  <a:srgbClr val="FF0000"/>
                </a:solidFill>
              </a:rPr>
              <a:t>sacramento da confirmação, </a:t>
            </a:r>
            <a:r>
              <a:rPr lang="pt-BR" dirty="0"/>
              <a:t>unção com o crisma na testa por parte do bispo. </a:t>
            </a:r>
            <a:r>
              <a:rPr lang="pt-BR" dirty="0">
                <a:solidFill>
                  <a:srgbClr val="0070C0"/>
                </a:solidFill>
              </a:rPr>
              <a:t>Trata-se do gesto essencial do sacramento, simultâneo ã imposição das moas. Os “cristãos” são pessoas ungidas”: </a:t>
            </a:r>
            <a:r>
              <a:rPr lang="pt-BR" dirty="0"/>
              <a:t>pelo sacramento do Crisma recebem o Espírito Santo e são associados ao </a:t>
            </a:r>
            <a:r>
              <a:rPr lang="pt-BR" dirty="0" err="1" smtClean="0"/>
              <a:t>Cristo-Messias</a:t>
            </a:r>
            <a:r>
              <a:rPr lang="pt-BR" dirty="0" smtClean="0"/>
              <a:t> </a:t>
            </a:r>
            <a:r>
              <a:rPr lang="pt-BR" dirty="0"/>
              <a:t>em sua Igreja, afim de continuar sua missão.</a:t>
            </a:r>
          </a:p>
          <a:p>
            <a:endParaRPr lang="pt-BR" dirty="0"/>
          </a:p>
          <a:p>
            <a:r>
              <a:rPr lang="pt-BR" b="1" dirty="0" smtClean="0">
                <a:solidFill>
                  <a:srgbClr val="FF0000"/>
                </a:solidFill>
              </a:rPr>
              <a:t>Na </a:t>
            </a:r>
            <a:r>
              <a:rPr lang="pt-BR" b="1" dirty="0">
                <a:solidFill>
                  <a:srgbClr val="FF0000"/>
                </a:solidFill>
              </a:rPr>
              <a:t>ordenação </a:t>
            </a:r>
            <a:r>
              <a:rPr lang="pt-BR" b="1" dirty="0" err="1">
                <a:solidFill>
                  <a:srgbClr val="FF0000"/>
                </a:solidFill>
              </a:rPr>
              <a:t>Presbiteral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dirty="0"/>
              <a:t>unção na palma das </a:t>
            </a:r>
            <a:r>
              <a:rPr lang="pt-BR" dirty="0" smtClean="0"/>
              <a:t>mãos </a:t>
            </a:r>
            <a:r>
              <a:rPr lang="pt-BR" dirty="0"/>
              <a:t>do presbítero ordenado, como rito complementar da ordenação </a:t>
            </a:r>
            <a:r>
              <a:rPr lang="pt-BR" dirty="0" err="1" smtClean="0"/>
              <a:t>presbiteral</a:t>
            </a:r>
            <a:r>
              <a:rPr lang="pt-BR" dirty="0"/>
              <a:t>. Refere-se ã sua função sacerdotal no oferecimento do sacrifício eucarística (RO 23 – 24).</a:t>
            </a:r>
          </a:p>
          <a:p>
            <a:r>
              <a:rPr lang="pt-BR" dirty="0"/>
              <a:t/>
            </a:r>
            <a:br>
              <a:rPr lang="pt-BR" dirty="0"/>
            </a:br>
            <a:r>
              <a:rPr lang="pt-BR" dirty="0">
                <a:solidFill>
                  <a:srgbClr val="FF0000"/>
                </a:solidFill>
              </a:rPr>
              <a:t> Na ordenação episcopal, </a:t>
            </a:r>
            <a:r>
              <a:rPr lang="pt-BR" dirty="0"/>
              <a:t>unção da cabeça do bispo, como rito complementar na ordenação episcopal, como sinal de fecundidade espiritual (ORO 28)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folhadaestancia.com.br/site/wp-content/uploads/2015/09/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2" y="764704"/>
            <a:ext cx="864095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031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xaverianos.org.br/wp-content/uploads/2014/11/DSC_1334B-Dom-ADOLFO.19.Unzione-con-Santo-Cris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7280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224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>
            <a:normAutofit/>
          </a:bodyPr>
          <a:lstStyle/>
          <a:p>
            <a:r>
              <a:rPr lang="pt-BR" dirty="0"/>
              <a:t>O batismo pode ser realizado por:</a:t>
            </a:r>
          </a:p>
          <a:p>
            <a:r>
              <a:rPr lang="pt-BR" u="sng" dirty="0">
                <a:solidFill>
                  <a:srgbClr val="FF0000"/>
                </a:solidFill>
              </a:rPr>
              <a:t>Ablução</a:t>
            </a:r>
            <a:r>
              <a:rPr lang="pt-BR" dirty="0"/>
              <a:t> </a:t>
            </a:r>
            <a:r>
              <a:rPr lang="pt-BR" i="1" dirty="0"/>
              <a:t>(lavar, deixar cair água na cabeça do batizando)</a:t>
            </a:r>
            <a:endParaRPr lang="pt-BR" dirty="0"/>
          </a:p>
          <a:p>
            <a:r>
              <a:rPr lang="pt-BR" i="1" dirty="0"/>
              <a:t>ou</a:t>
            </a:r>
            <a:endParaRPr lang="pt-BR" dirty="0"/>
          </a:p>
          <a:p>
            <a:r>
              <a:rPr lang="pt-BR" u="sng" dirty="0">
                <a:solidFill>
                  <a:srgbClr val="FF0000"/>
                </a:solidFill>
              </a:rPr>
              <a:t>Imersão</a:t>
            </a:r>
            <a:r>
              <a:rPr lang="pt-BR" dirty="0">
                <a:solidFill>
                  <a:srgbClr val="FF0000"/>
                </a:solidFill>
              </a:rPr>
              <a:t> </a:t>
            </a:r>
            <a:r>
              <a:rPr lang="pt-BR" i="1" dirty="0"/>
              <a:t>(submergir e depois tirar)</a:t>
            </a:r>
            <a:endParaRPr lang="pt-BR" dirty="0"/>
          </a:p>
          <a:p>
            <a:r>
              <a:rPr lang="pt-BR" dirty="0"/>
              <a:t>uma fonte (ou pia) batismal – É “</a:t>
            </a:r>
            <a:r>
              <a:rPr lang="pt-BR" dirty="0">
                <a:solidFill>
                  <a:srgbClr val="0070C0"/>
                </a:solidFill>
              </a:rPr>
              <a:t>sepulcro” </a:t>
            </a:r>
            <a:r>
              <a:rPr lang="pt-BR" dirty="0"/>
              <a:t>na medida em que simboliza o surgimento de uma nova vida em Cristo, na fecundidade do Espírito Santo</a:t>
            </a:r>
            <a:r>
              <a:rPr lang="pt-BR" dirty="0" smtClean="0"/>
              <a:t>.</a:t>
            </a:r>
          </a:p>
          <a:p>
            <a:r>
              <a:rPr lang="pt-BR" dirty="0" smtClean="0"/>
              <a:t>A </a:t>
            </a:r>
            <a:r>
              <a:rPr lang="pt-BR" dirty="0" err="1" smtClean="0"/>
              <a:t>importancia</a:t>
            </a:r>
            <a:r>
              <a:rPr lang="pt-BR" dirty="0" smtClean="0"/>
              <a:t> da </a:t>
            </a:r>
            <a:r>
              <a:rPr lang="pt-BR" dirty="0" smtClean="0">
                <a:solidFill>
                  <a:srgbClr val="0070C0"/>
                </a:solidFill>
              </a:rPr>
              <a:t>pia batismal perto da porta da Ig</a:t>
            </a:r>
            <a:r>
              <a:rPr lang="pt-BR" dirty="0" smtClean="0"/>
              <a:t>reja!</a:t>
            </a:r>
            <a:r>
              <a:rPr lang="pt-BR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332656"/>
            <a:ext cx="8841160" cy="6192688"/>
          </a:xfrm>
        </p:spPr>
        <p:txBody>
          <a:bodyPr>
            <a:normAutofit fontScale="55000" lnSpcReduction="20000"/>
          </a:bodyPr>
          <a:lstStyle/>
          <a:p>
            <a:r>
              <a:rPr lang="pt-BR" sz="3400" dirty="0">
                <a:solidFill>
                  <a:srgbClr val="FF0000"/>
                </a:solidFill>
              </a:rPr>
              <a:t> Na dedicação de uma Igreja, unção do altar </a:t>
            </a:r>
            <a:r>
              <a:rPr lang="pt-BR" sz="3400" dirty="0"/>
              <a:t>e das paredes da Igreja em sua dedicação: Em virtude da unção, o altar transforma-se em símbolo de Cristo, “ungido” por excelência [...] A unção da Igreja significa que esta, integralmente e para sempre, consagra-se ao culto cristão [...] Soa doze [...] ou quatro unções...; e querem significar que a Igreja é a imagem de Jerusalém, a cidade santa (RDBO 16 E 63-64).</a:t>
            </a:r>
          </a:p>
          <a:p>
            <a:endParaRPr lang="pt-BR" sz="3400" b="1" i="1" dirty="0" smtClean="0">
              <a:solidFill>
                <a:srgbClr val="FF0000"/>
              </a:solidFill>
            </a:endParaRPr>
          </a:p>
          <a:p>
            <a:r>
              <a:rPr lang="pt-BR" sz="3400" b="1" i="1" dirty="0" smtClean="0">
                <a:solidFill>
                  <a:srgbClr val="FF0000"/>
                </a:solidFill>
              </a:rPr>
              <a:t>Outros </a:t>
            </a:r>
            <a:r>
              <a:rPr lang="pt-BR" sz="3400" b="1" i="1" dirty="0">
                <a:solidFill>
                  <a:srgbClr val="FF0000"/>
                </a:solidFill>
              </a:rPr>
              <a:t>Óleos:</a:t>
            </a:r>
            <a:endParaRPr lang="pt-BR" sz="3400" b="1" dirty="0">
              <a:solidFill>
                <a:srgbClr val="FF0000"/>
              </a:solidFill>
            </a:endParaRPr>
          </a:p>
          <a:p>
            <a:r>
              <a:rPr lang="pt-BR" sz="3400" b="1" dirty="0"/>
              <a:t> </a:t>
            </a:r>
            <a:r>
              <a:rPr lang="pt-BR" sz="3400" b="1" dirty="0">
                <a:solidFill>
                  <a:srgbClr val="FF0000"/>
                </a:solidFill>
              </a:rPr>
              <a:t>Óleo dos catecúmenos: </a:t>
            </a:r>
            <a:r>
              <a:rPr lang="pt-BR" sz="3400" dirty="0"/>
              <a:t>indica a força na luta da vida cristã. As unções pré-batismais com o óleo de catecúmenos são realizadas pelo presbítero ou pelo diácono (se necessário, ajudados </a:t>
            </a:r>
            <a:r>
              <a:rPr lang="pt-BR" sz="3400" dirty="0" err="1"/>
              <a:t>pr</a:t>
            </a:r>
            <a:r>
              <a:rPr lang="pt-BR" sz="3400" dirty="0"/>
              <a:t> outros ministros), no peito das crianças ou dos adultos. Elas podem realizar-se ao final das celebrações da Palavra. Se for oportuno, sua realização pode ser repetida em várias ocasiões. Em caso de necessidade pastoral, o presbítero pode pronunciar a bênção sobre o óleo dos catecúmenos no momento da celebração. (RICA 127 – 131);</a:t>
            </a:r>
          </a:p>
          <a:p>
            <a:r>
              <a:rPr lang="pt-BR" sz="3400" b="1" dirty="0"/>
              <a:t/>
            </a:r>
            <a:br>
              <a:rPr lang="pt-BR" sz="3400" b="1" dirty="0"/>
            </a:br>
            <a:r>
              <a:rPr lang="pt-BR" sz="3400" b="1" dirty="0" smtClean="0">
                <a:solidFill>
                  <a:srgbClr val="FF0000"/>
                </a:solidFill>
              </a:rPr>
              <a:t>Óleo </a:t>
            </a:r>
            <a:r>
              <a:rPr lang="pt-BR" sz="3400" b="1" dirty="0">
                <a:solidFill>
                  <a:srgbClr val="FF0000"/>
                </a:solidFill>
              </a:rPr>
              <a:t>dos enfermos</a:t>
            </a:r>
            <a:r>
              <a:rPr lang="pt-BR" sz="3400" dirty="0"/>
              <a:t>: usado na unção destes por parte do presbítero. Significa força, alívio, consolo e libertação. Recorda as curas realizadas por Jesus. (Apresentam-se progressivamente melhores argumentos para permitir a outras pessoas ungir os enfermos com o óleo bendito pelo bispo, como foi pratica comum desde os primeiros tempos do cristianismo até o século IX. Hoje, dada a falta d presbíteros, a maioria dos enfermos não pode beneficiar-se desse sacramento).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O Óleo  na Bíblia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980728"/>
            <a:ext cx="8535322" cy="5544616"/>
          </a:xfrm>
        </p:spPr>
        <p:txBody>
          <a:bodyPr>
            <a:normAutofit fontScale="70000" lnSpcReduction="20000"/>
          </a:bodyPr>
          <a:lstStyle/>
          <a:p>
            <a:r>
              <a:rPr lang="pt-BR" i="1" dirty="0"/>
              <a:t>Símbolo do Espírito Santo:</a:t>
            </a:r>
            <a:endParaRPr lang="pt-BR" dirty="0"/>
          </a:p>
          <a:p>
            <a:r>
              <a:rPr lang="pt-BR" dirty="0" smtClean="0">
                <a:solidFill>
                  <a:srgbClr val="FF0000"/>
                </a:solidFill>
              </a:rPr>
              <a:t>Como </a:t>
            </a:r>
            <a:r>
              <a:rPr lang="pt-BR" dirty="0">
                <a:solidFill>
                  <a:srgbClr val="FF0000"/>
                </a:solidFill>
              </a:rPr>
              <a:t>consagração </a:t>
            </a:r>
            <a:r>
              <a:rPr lang="pt-BR" dirty="0"/>
              <a:t>(de profetas, reis, sacerdotes e altares): </a:t>
            </a:r>
            <a:r>
              <a:rPr lang="pt-BR" dirty="0" err="1"/>
              <a:t>Gn</a:t>
            </a:r>
            <a:r>
              <a:rPr lang="pt-BR" dirty="0"/>
              <a:t> 28,18; Ex 30,22 – 33; Ex 40,9; 1Sm 10,1; 1Rs 19,16; </a:t>
            </a:r>
            <a:r>
              <a:rPr lang="pt-BR" dirty="0" err="1"/>
              <a:t>Sl</a:t>
            </a:r>
            <a:r>
              <a:rPr lang="pt-BR" dirty="0"/>
              <a:t> 45,8; </a:t>
            </a:r>
            <a:r>
              <a:rPr lang="pt-BR" dirty="0" err="1"/>
              <a:t>At</a:t>
            </a:r>
            <a:r>
              <a:rPr lang="pt-BR" dirty="0"/>
              <a:t> 10,38;</a:t>
            </a:r>
          </a:p>
          <a:p>
            <a:r>
              <a:rPr lang="pt-BR" b="1" dirty="0" smtClean="0"/>
              <a:t>Como </a:t>
            </a:r>
            <a:r>
              <a:rPr lang="pt-BR" b="1" dirty="0"/>
              <a:t>bênção </a:t>
            </a:r>
            <a:r>
              <a:rPr lang="pt-BR" dirty="0"/>
              <a:t>que atrai a prosperidade e a abundância: </a:t>
            </a:r>
            <a:r>
              <a:rPr lang="pt-BR" dirty="0" err="1"/>
              <a:t>Sl</a:t>
            </a:r>
            <a:r>
              <a:rPr lang="pt-BR" dirty="0"/>
              <a:t> 133,2;</a:t>
            </a:r>
          </a:p>
          <a:p>
            <a:r>
              <a:rPr lang="pt-BR" b="1" dirty="0" smtClean="0"/>
              <a:t>Como </a:t>
            </a:r>
            <a:r>
              <a:rPr lang="pt-BR" b="1" dirty="0"/>
              <a:t>cura: </a:t>
            </a:r>
            <a:r>
              <a:rPr lang="pt-BR" dirty="0"/>
              <a:t>Mc 6, 13;</a:t>
            </a:r>
            <a:r>
              <a:rPr lang="pt-BR" dirty="0" err="1"/>
              <a:t>Lc</a:t>
            </a:r>
            <a:r>
              <a:rPr lang="pt-BR" dirty="0"/>
              <a:t> 10,34;</a:t>
            </a:r>
            <a:r>
              <a:rPr lang="pt-BR" dirty="0" err="1"/>
              <a:t>Tg</a:t>
            </a:r>
            <a:r>
              <a:rPr lang="pt-BR" dirty="0"/>
              <a:t> 5,14;</a:t>
            </a:r>
          </a:p>
          <a:p>
            <a:r>
              <a:rPr lang="pt-BR" b="1" dirty="0" smtClean="0"/>
              <a:t>Como </a:t>
            </a:r>
            <a:r>
              <a:rPr lang="pt-BR" b="1" dirty="0"/>
              <a:t>sinal de hospitalidade: </a:t>
            </a:r>
            <a:r>
              <a:rPr lang="pt-BR" dirty="0" err="1"/>
              <a:t>Lc</a:t>
            </a:r>
            <a:r>
              <a:rPr lang="pt-BR" dirty="0"/>
              <a:t> 8, 36 – 50;</a:t>
            </a:r>
          </a:p>
          <a:p>
            <a:r>
              <a:rPr lang="pt-BR" b="1" dirty="0" smtClean="0"/>
              <a:t>Como </a:t>
            </a:r>
            <a:r>
              <a:rPr lang="pt-BR" b="1" dirty="0"/>
              <a:t>símbolo do amor entre esposos </a:t>
            </a:r>
            <a:r>
              <a:rPr lang="pt-BR" dirty="0"/>
              <a:t>(aroma, óleos perfumados): </a:t>
            </a:r>
            <a:r>
              <a:rPr lang="pt-BR" dirty="0" err="1"/>
              <a:t>Ct</a:t>
            </a:r>
            <a:r>
              <a:rPr lang="pt-BR" dirty="0"/>
              <a:t> 1,12; </a:t>
            </a:r>
            <a:r>
              <a:rPr lang="pt-BR" dirty="0" err="1"/>
              <a:t>Jo</a:t>
            </a:r>
            <a:r>
              <a:rPr lang="pt-BR" dirty="0"/>
              <a:t> 12,1-8; Mc 14,3-9;</a:t>
            </a:r>
          </a:p>
          <a:p>
            <a:r>
              <a:rPr lang="pt-BR" b="1" dirty="0" smtClean="0"/>
              <a:t>Para </a:t>
            </a:r>
            <a:r>
              <a:rPr lang="pt-BR" b="1" dirty="0"/>
              <a:t>evitar a corrupção</a:t>
            </a:r>
            <a:r>
              <a:rPr lang="pt-BR" dirty="0"/>
              <a:t>: unção de cadáveres com óleos aromáticos (missa, por exemplo): Mc 16,1;Mc 14, 3-9</a:t>
            </a:r>
            <a:r>
              <a:rPr lang="pt-BR" dirty="0" smtClean="0"/>
              <a:t>;</a:t>
            </a:r>
          </a:p>
          <a:p>
            <a:pPr>
              <a:buNone/>
            </a:pPr>
            <a:endParaRPr lang="pt-BR" dirty="0"/>
          </a:p>
          <a:p>
            <a:r>
              <a:rPr lang="pt-BR" dirty="0" smtClean="0"/>
              <a:t>Cristo</a:t>
            </a:r>
            <a:r>
              <a:rPr lang="pt-BR" dirty="0"/>
              <a:t>, o Ungido por excelência: </a:t>
            </a:r>
            <a:r>
              <a:rPr lang="pt-BR" dirty="0" err="1"/>
              <a:t>Lc</a:t>
            </a:r>
            <a:r>
              <a:rPr lang="pt-BR" dirty="0"/>
              <a:t> 4, 16ss; </a:t>
            </a:r>
            <a:r>
              <a:rPr lang="pt-BR" dirty="0" err="1"/>
              <a:t>At</a:t>
            </a:r>
            <a:r>
              <a:rPr lang="pt-BR" dirty="0"/>
              <a:t> 10, 36-38.</a:t>
            </a:r>
          </a:p>
          <a:p>
            <a:r>
              <a:rPr lang="pt-BR" dirty="0" smtClean="0"/>
              <a:t>Somos </a:t>
            </a:r>
            <a:r>
              <a:rPr lang="pt-BR" dirty="0"/>
              <a:t>ungidos por seu Espírito – 2Cor 1,21-22; 1Jo 2,20 – e chamados a aspergir pelo mundo a boa reputação, o “bom odor” de Cristo: 2Cor 14-17.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Pão e vinho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764704"/>
            <a:ext cx="8692998" cy="590465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BR" sz="1600" b="1" u="sng" dirty="0">
                <a:solidFill>
                  <a:srgbClr val="FF0000"/>
                </a:solidFill>
              </a:rPr>
              <a:t>Seu significado na liturgia</a:t>
            </a:r>
            <a:r>
              <a:rPr lang="pt-BR" sz="1600" dirty="0">
                <a:solidFill>
                  <a:srgbClr val="FF0000"/>
                </a:solidFill>
              </a:rPr>
              <a:t> </a:t>
            </a:r>
            <a:r>
              <a:rPr lang="pt-BR" sz="1600" i="1" dirty="0">
                <a:solidFill>
                  <a:srgbClr val="FF0000"/>
                </a:solidFill>
              </a:rPr>
              <a:t>(uso e sentido simbólico-sacramental</a:t>
            </a:r>
            <a:r>
              <a:rPr lang="pt-BR" sz="1600" i="1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endParaRPr lang="pt-BR" sz="1600" dirty="0"/>
          </a:p>
          <a:p>
            <a:r>
              <a:rPr lang="pt-BR" sz="2000" dirty="0"/>
              <a:t>O pão e o vinho na celebração eucaristia: são três os principais gestos realizados com o pão e o vinho</a:t>
            </a:r>
            <a:r>
              <a:rPr lang="pt-BR" sz="2000" dirty="0">
                <a:solidFill>
                  <a:srgbClr val="FF0000"/>
                </a:solidFill>
              </a:rPr>
              <a:t>: trazer, benzer </a:t>
            </a:r>
            <a:r>
              <a:rPr lang="pt-BR" sz="2000" dirty="0"/>
              <a:t>(pronunciar a bênção) e </a:t>
            </a:r>
            <a:r>
              <a:rPr lang="pt-BR" sz="2000" dirty="0">
                <a:solidFill>
                  <a:srgbClr val="FF0000"/>
                </a:solidFill>
              </a:rPr>
              <a:t>partir, </a:t>
            </a:r>
            <a:r>
              <a:rPr lang="pt-BR" sz="2000" dirty="0"/>
              <a:t>comer e beber juntos</a:t>
            </a:r>
            <a:r>
              <a:rPr lang="pt-BR" sz="2000" dirty="0" smtClean="0"/>
              <a:t>.</a:t>
            </a:r>
          </a:p>
          <a:p>
            <a:endParaRPr lang="pt-BR" sz="1300" dirty="0"/>
          </a:p>
          <a:p>
            <a:r>
              <a:rPr lang="pt-BR" sz="2000" b="1" dirty="0">
                <a:solidFill>
                  <a:srgbClr val="FF0000"/>
                </a:solidFill>
              </a:rPr>
              <a:t>Trazer: </a:t>
            </a:r>
            <a:r>
              <a:rPr lang="pt-BR" sz="2000" dirty="0"/>
              <a:t>o pão e o vinho simbolizam </a:t>
            </a:r>
            <a:r>
              <a:rPr lang="pt-BR" sz="2000" dirty="0">
                <a:solidFill>
                  <a:srgbClr val="FF0000"/>
                </a:solidFill>
              </a:rPr>
              <a:t>toda a vida do ser humano e do cosmo: </a:t>
            </a:r>
            <a:r>
              <a:rPr lang="pt-BR" sz="2000" dirty="0"/>
              <a:t>“fruto da terra e do trabalho dos homens”. Como símbolo de toda a realidade complexa, são eles colocados sobre o altar, para serem assumidos no sacramento da Páscoa do Senhor.</a:t>
            </a:r>
          </a:p>
          <a:p>
            <a:r>
              <a:rPr lang="pt-BR" sz="2000" b="1" dirty="0">
                <a:solidFill>
                  <a:srgbClr val="FF0000"/>
                </a:solidFill>
              </a:rPr>
              <a:t>Bendizer, pronunciar a bênção: </a:t>
            </a:r>
            <a:r>
              <a:rPr lang="pt-BR" sz="2000" b="1" dirty="0"/>
              <a:t>a oração eucarística </a:t>
            </a:r>
            <a:r>
              <a:rPr lang="pt-BR" sz="2000" dirty="0"/>
              <a:t>(a bênção da mesa”, “anáfora”) indica o sentido profundo do que fazemos com o pão e o vinho: agradecemos ao Pai, recordamos a páscoa do Senhor Jesus e participamos assim, em profunda comunhão no Espírito santo, de sua entrega total, de sua vida ressuscitada e de sua vitória sobre o mal e a morte. A oração eucarística é, ao mesmo tempo, ação de graças memorial, sacrifício de louvor, renovação da aliança, consagração e antecipação da realização total do Reino.</a:t>
            </a:r>
          </a:p>
          <a:p>
            <a:r>
              <a:rPr lang="pt-BR" sz="2000" b="1" dirty="0">
                <a:solidFill>
                  <a:srgbClr val="FF0000"/>
                </a:solidFill>
              </a:rPr>
              <a:t>Partir e beber juntos: </a:t>
            </a:r>
            <a:r>
              <a:rPr lang="pt-BR" sz="2000" dirty="0"/>
              <a:t>O Pão e o vinho sobre os quais se pronuncia a oração eucarística são agora repartidos para ser comidos e bebidos. O pão conota subsistência, força para o caminho, repartição; o vinho faz a festa, traz alegria, provoca a sóbria embriaguez do Espírito, embora recorde também o sofrimento e a paixão. Ao comermos e bebermos juntos entramos no dinamismo pascal do Senhor, tornando-nos um só corpo com ele</a:t>
            </a:r>
            <a:r>
              <a:rPr lang="pt-BR" sz="2000" dirty="0" smtClean="0"/>
              <a:t>: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u="sng" dirty="0" smtClean="0"/>
              <a:t>Uso do Pão e do Vinho na Liturgia.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Nas </a:t>
            </a:r>
            <a:r>
              <a:rPr lang="pt-BR" dirty="0"/>
              <a:t>celebrações Eucarísticas;</a:t>
            </a:r>
          </a:p>
          <a:p>
            <a:pPr>
              <a:buNone/>
            </a:pPr>
            <a:r>
              <a:rPr lang="pt-BR" dirty="0" smtClean="0"/>
              <a:t>Nas </a:t>
            </a:r>
            <a:r>
              <a:rPr lang="pt-BR" dirty="0"/>
              <a:t>Bênçãos de pão para devoção (RB 1139 – 1156);</a:t>
            </a:r>
          </a:p>
          <a:p>
            <a:pPr>
              <a:buNone/>
            </a:pPr>
            <a:r>
              <a:rPr lang="pt-BR" dirty="0" smtClean="0"/>
              <a:t>Nas </a:t>
            </a:r>
            <a:r>
              <a:rPr lang="pt-BR" dirty="0"/>
              <a:t>Bênçãos da mesa em família: as refeições diárias têm um caráter litúrgico.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O Pão e o Vinho  na Bíblia</a:t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616530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BR" sz="2000" dirty="0" smtClean="0"/>
              <a:t>Inúmeras </a:t>
            </a:r>
            <a:r>
              <a:rPr lang="pt-BR" sz="2000" dirty="0"/>
              <a:t>são as passagens bíblicas que falam de refeições, pão e vinho. Evocamos apenas algumas:</a:t>
            </a:r>
          </a:p>
          <a:p>
            <a:pPr>
              <a:lnSpc>
                <a:spcPct val="120000"/>
              </a:lnSpc>
            </a:pPr>
            <a:r>
              <a:rPr lang="pt-BR" sz="2000" dirty="0">
                <a:solidFill>
                  <a:srgbClr val="FF0000"/>
                </a:solidFill>
              </a:rPr>
              <a:t>A refeição servida por Abraão aos três hóspede</a:t>
            </a:r>
            <a:r>
              <a:rPr lang="pt-BR" sz="2000" dirty="0"/>
              <a:t>s sob o Carvalho de </a:t>
            </a:r>
            <a:r>
              <a:rPr lang="pt-BR" sz="2000" dirty="0" err="1"/>
              <a:t>mambré</a:t>
            </a:r>
            <a:r>
              <a:rPr lang="pt-BR" sz="2000" dirty="0"/>
              <a:t>; </a:t>
            </a:r>
            <a:endParaRPr lang="pt-BR" sz="2000" dirty="0" smtClean="0"/>
          </a:p>
          <a:p>
            <a:pPr>
              <a:lnSpc>
                <a:spcPct val="120000"/>
              </a:lnSpc>
            </a:pPr>
            <a:r>
              <a:rPr lang="pt-BR" sz="2000" dirty="0" smtClean="0">
                <a:solidFill>
                  <a:srgbClr val="FF0000"/>
                </a:solidFill>
              </a:rPr>
              <a:t>a </a:t>
            </a:r>
            <a:r>
              <a:rPr lang="pt-BR" sz="2000" dirty="0">
                <a:solidFill>
                  <a:srgbClr val="FF0000"/>
                </a:solidFill>
              </a:rPr>
              <a:t>ceia pascal jud</a:t>
            </a:r>
            <a:r>
              <a:rPr lang="pt-BR" sz="2000" dirty="0"/>
              <a:t>aica, memória da libertação da escravidão no Egito; </a:t>
            </a:r>
            <a:endParaRPr lang="pt-BR" sz="2000" dirty="0" smtClean="0"/>
          </a:p>
          <a:p>
            <a:pPr>
              <a:lnSpc>
                <a:spcPct val="120000"/>
              </a:lnSpc>
            </a:pPr>
            <a:r>
              <a:rPr lang="pt-BR" sz="2000" dirty="0" smtClean="0">
                <a:solidFill>
                  <a:srgbClr val="FF0000"/>
                </a:solidFill>
              </a:rPr>
              <a:t>o </a:t>
            </a:r>
            <a:r>
              <a:rPr lang="pt-BR" sz="2000" dirty="0">
                <a:solidFill>
                  <a:srgbClr val="FF0000"/>
                </a:solidFill>
              </a:rPr>
              <a:t>maná e as codornizes no deserto; </a:t>
            </a:r>
            <a:endParaRPr lang="pt-BR" sz="20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pt-BR" sz="2000" dirty="0" smtClean="0">
                <a:solidFill>
                  <a:srgbClr val="FF0000"/>
                </a:solidFill>
              </a:rPr>
              <a:t>o </a:t>
            </a:r>
            <a:r>
              <a:rPr lang="pt-BR" sz="2000" dirty="0">
                <a:solidFill>
                  <a:srgbClr val="FF0000"/>
                </a:solidFill>
              </a:rPr>
              <a:t>pão cozido e a jarra de água preparada para Elias </a:t>
            </a:r>
            <a:r>
              <a:rPr lang="pt-BR" sz="2000" dirty="0"/>
              <a:t>no deserto; o banquete preparado pelo Senhor para todos os povos no monte Sião; </a:t>
            </a:r>
            <a:endParaRPr lang="pt-BR" sz="2000" dirty="0" smtClean="0"/>
          </a:p>
          <a:p>
            <a:pPr>
              <a:lnSpc>
                <a:spcPct val="120000"/>
              </a:lnSpc>
            </a:pPr>
            <a:r>
              <a:rPr lang="pt-BR" sz="2000" dirty="0" smtClean="0">
                <a:solidFill>
                  <a:srgbClr val="FF0000"/>
                </a:solidFill>
              </a:rPr>
              <a:t>as </a:t>
            </a:r>
            <a:r>
              <a:rPr lang="pt-BR" sz="2000" dirty="0">
                <a:solidFill>
                  <a:srgbClr val="FF0000"/>
                </a:solidFill>
              </a:rPr>
              <a:t>inúmeras refeições de Jesus </a:t>
            </a:r>
            <a:r>
              <a:rPr lang="pt-BR" sz="2000" dirty="0"/>
              <a:t>com seus discípulos ou como convidado em alguma casa ou festa; as refeições organizadas peã a multidão (multiplicações dos pões e dos peixes); a última ceia; as refeições com o ressuscitado, em casa dou nas praias; a fração do pão; a celebração eucarística nas casas das primeiras comunidades cristãs...</a:t>
            </a:r>
          </a:p>
          <a:p>
            <a:pPr>
              <a:lnSpc>
                <a:spcPct val="120000"/>
              </a:lnSpc>
            </a:pPr>
            <a:r>
              <a:rPr lang="pt-BR" sz="1800" dirty="0"/>
              <a:t>Para entender com mais clareza o símbolo do vinho, é útil reler: Is 5,1ss (“Meu amado tinha uma vinha...”); </a:t>
            </a:r>
            <a:r>
              <a:rPr lang="pt-BR" sz="1800" dirty="0" err="1"/>
              <a:t>Sl</a:t>
            </a:r>
            <a:r>
              <a:rPr lang="pt-BR" sz="1800" dirty="0"/>
              <a:t> 116,13 (‘’Eu sou a videira...’); Jô 18,11 (“O cálice que meu Pai me deu, acaso não vou beber dele?...”</a:t>
            </a:r>
            <a:r>
              <a:rPr lang="pt-BR" sz="1800" dirty="0" err="1"/>
              <a:t>Mt</a:t>
            </a:r>
            <a:r>
              <a:rPr lang="pt-BR" sz="1800" dirty="0"/>
              <a:t> 20,22 (“Podem beber do cálice que vou beber?”); </a:t>
            </a:r>
            <a:r>
              <a:rPr lang="pt-BR" sz="1800" dirty="0" err="1"/>
              <a:t>Lc</a:t>
            </a:r>
            <a:r>
              <a:rPr lang="pt-BR" sz="1800" dirty="0"/>
              <a:t> 22,42 (“Pai , afasta de mim este cálice</a:t>
            </a:r>
            <a:r>
              <a:rPr lang="pt-BR" sz="1800" dirty="0" smtClean="0"/>
              <a:t>..”).</a:t>
            </a:r>
            <a:endParaRPr lang="pt-B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Terra e Cinzas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1142984"/>
            <a:ext cx="8229600" cy="5022320"/>
          </a:xfrm>
        </p:spPr>
        <p:txBody>
          <a:bodyPr>
            <a:normAutofit/>
          </a:bodyPr>
          <a:lstStyle/>
          <a:p>
            <a:r>
              <a:rPr lang="pt-BR" b="1" u="sng" dirty="0"/>
              <a:t>Seu significado na liturgia</a:t>
            </a:r>
            <a:r>
              <a:rPr lang="pt-BR" dirty="0"/>
              <a:t> </a:t>
            </a:r>
            <a:r>
              <a:rPr lang="pt-BR" i="1" dirty="0"/>
              <a:t>(uso e sentido simbólico-sacramental)</a:t>
            </a:r>
            <a:endParaRPr lang="pt-BR" dirty="0"/>
          </a:p>
          <a:p>
            <a:r>
              <a:rPr lang="pt-BR" dirty="0">
                <a:solidFill>
                  <a:srgbClr val="FF0000"/>
                </a:solidFill>
              </a:rPr>
              <a:t>É um sinal de morte, submissão, entrega total e disponibilidade total </a:t>
            </a:r>
            <a:r>
              <a:rPr lang="pt-BR" dirty="0"/>
              <a:t>á vontade de Deus, sinal de reconhecimento de nossa dimensão de criatura, frágil, finita e necessitada de Deus, lembra-nos que somos pó e ao pó voltaremos. Sinal de penitência</a:t>
            </a:r>
            <a:r>
              <a:rPr lang="pt-BR" dirty="0" smtClean="0"/>
              <a:t>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pt-BR" b="1" u="sng" dirty="0" smtClean="0"/>
              <a:t>Uso da Terra ou de Cinzas na Liturgia.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5040560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Nas </a:t>
            </a:r>
            <a:r>
              <a:rPr lang="pt-BR" sz="2400" dirty="0">
                <a:solidFill>
                  <a:srgbClr val="FF0000"/>
                </a:solidFill>
              </a:rPr>
              <a:t>exéquias: </a:t>
            </a:r>
            <a:r>
              <a:rPr lang="pt-BR" sz="2400" dirty="0"/>
              <a:t>O próprio </a:t>
            </a:r>
            <a:r>
              <a:rPr lang="pt-BR" sz="2400" dirty="0">
                <a:solidFill>
                  <a:srgbClr val="FF0000"/>
                </a:solidFill>
              </a:rPr>
              <a:t>túmulo </a:t>
            </a:r>
            <a:r>
              <a:rPr lang="pt-BR" sz="2400" dirty="0"/>
              <a:t>recebe uma bênção e, assim como ocorre no corpo, pode-se aspergir </a:t>
            </a:r>
            <a:r>
              <a:rPr lang="pt-BR" sz="2400" dirty="0">
                <a:solidFill>
                  <a:srgbClr val="FF0000"/>
                </a:solidFill>
              </a:rPr>
              <a:t>água benta e incensar. </a:t>
            </a:r>
            <a:r>
              <a:rPr lang="pt-BR" sz="2400" dirty="0"/>
              <a:t>Completar-se o ciclo: o corpo, moldado por Deus a partir do pó da terra (</a:t>
            </a:r>
            <a:r>
              <a:rPr lang="pt-BR" sz="2400" dirty="0" err="1"/>
              <a:t>Gn</a:t>
            </a:r>
            <a:r>
              <a:rPr lang="pt-BR" sz="2400" dirty="0"/>
              <a:t> 2), volta a ela (RE 72). A terra é a última morada, antes da ressurreição dos mortos</a:t>
            </a:r>
            <a:r>
              <a:rPr lang="pt-BR" sz="2400" dirty="0" smtClean="0"/>
              <a:t>.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2400" dirty="0" smtClean="0"/>
              <a:t>Em </a:t>
            </a:r>
            <a:r>
              <a:rPr lang="pt-BR" sz="2400" dirty="0"/>
              <a:t>alguns lugares, os familiares e amigos jogam um </a:t>
            </a:r>
            <a:r>
              <a:rPr lang="pt-BR" sz="2400" dirty="0">
                <a:solidFill>
                  <a:srgbClr val="FF0000"/>
                </a:solidFill>
              </a:rPr>
              <a:t>punhado de terra sobre o caixão </a:t>
            </a:r>
            <a:r>
              <a:rPr lang="pt-BR" sz="2400" dirty="0"/>
              <a:t>dentro da sepultura, como última despedida.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480720"/>
          </a:xfrm>
        </p:spPr>
        <p:txBody>
          <a:bodyPr>
            <a:noAutofit/>
          </a:bodyPr>
          <a:lstStyle/>
          <a:p>
            <a:r>
              <a:rPr lang="pt-BR" sz="2000" dirty="0" smtClean="0">
                <a:solidFill>
                  <a:srgbClr val="FF0000"/>
                </a:solidFill>
              </a:rPr>
              <a:t>Bênção </a:t>
            </a:r>
            <a:r>
              <a:rPr lang="pt-BR" sz="2000" dirty="0">
                <a:solidFill>
                  <a:srgbClr val="FF0000"/>
                </a:solidFill>
              </a:rPr>
              <a:t>e imposição das cinzas no começo da Quaresma</a:t>
            </a:r>
            <a:r>
              <a:rPr lang="pt-BR" sz="2000" dirty="0"/>
              <a:t> (quarta-feira de cinzas): </a:t>
            </a:r>
            <a:r>
              <a:rPr lang="pt-BR" sz="2000" dirty="0">
                <a:solidFill>
                  <a:srgbClr val="7030A0"/>
                </a:solidFill>
              </a:rPr>
              <a:t>ao aceitar a imposição das cinzas, expressamos duas realidade fundamentais: 1) </a:t>
            </a:r>
            <a:r>
              <a:rPr lang="pt-BR" sz="2000" dirty="0"/>
              <a:t>Somos criaturas mortais e tomar consciência de nossa fragilidade, do inevitável fim de nossa existência terrena, nos ajuda a avaliar melhor o rumo que damos a nossa vida: “</a:t>
            </a:r>
            <a:r>
              <a:rPr lang="pt-BR" sz="2000" dirty="0">
                <a:solidFill>
                  <a:srgbClr val="7030A0"/>
                </a:solidFill>
              </a:rPr>
              <a:t>Lembra-te de que és pó e de que ao pó voltarás”; 2) </a:t>
            </a:r>
            <a:r>
              <a:rPr lang="pt-BR" sz="2000" dirty="0"/>
              <a:t>Somos </a:t>
            </a:r>
            <a:r>
              <a:rPr lang="pt-BR" sz="2000" dirty="0">
                <a:solidFill>
                  <a:srgbClr val="7030A0"/>
                </a:solidFill>
              </a:rPr>
              <a:t>chamados a converter-nos ao Evangelho </a:t>
            </a:r>
            <a:r>
              <a:rPr lang="pt-BR" sz="2000" dirty="0"/>
              <a:t>de Jesus e ã sua proposta do Reino, mudando nossa maneira de ver, pensar e agir.</a:t>
            </a:r>
          </a:p>
          <a:p>
            <a:r>
              <a:rPr lang="pt-BR" sz="2000" dirty="0" smtClean="0">
                <a:solidFill>
                  <a:srgbClr val="FF0000"/>
                </a:solidFill>
              </a:rPr>
              <a:t>Na </a:t>
            </a:r>
            <a:r>
              <a:rPr lang="pt-BR" sz="2000" dirty="0">
                <a:solidFill>
                  <a:srgbClr val="FF0000"/>
                </a:solidFill>
              </a:rPr>
              <a:t>consagração </a:t>
            </a:r>
            <a:r>
              <a:rPr lang="pt-BR" sz="2000" dirty="0" smtClean="0">
                <a:solidFill>
                  <a:srgbClr val="FF0000"/>
                </a:solidFill>
              </a:rPr>
              <a:t>monástica</a:t>
            </a:r>
            <a:r>
              <a:rPr lang="pt-BR" sz="2000" dirty="0">
                <a:solidFill>
                  <a:srgbClr val="FF0000"/>
                </a:solidFill>
              </a:rPr>
              <a:t>: </a:t>
            </a:r>
            <a:r>
              <a:rPr lang="pt-BR" sz="2000" dirty="0"/>
              <a:t>o monge, ou a monja </a:t>
            </a:r>
            <a:r>
              <a:rPr lang="pt-BR" sz="2000" dirty="0">
                <a:solidFill>
                  <a:srgbClr val="0070C0"/>
                </a:solidFill>
              </a:rPr>
              <a:t>prostram-se no chão antes </a:t>
            </a:r>
            <a:r>
              <a:rPr lang="pt-BR" sz="2000" dirty="0"/>
              <a:t>de emitir sua profissão, enquanto se canta a </a:t>
            </a:r>
            <a:r>
              <a:rPr lang="pt-BR" sz="2000" dirty="0" smtClean="0"/>
              <a:t>ladainha invocando </a:t>
            </a:r>
            <a:r>
              <a:rPr lang="pt-BR" sz="2000" dirty="0"/>
              <a:t>a ajuda de Deus e de seus Santos. </a:t>
            </a:r>
            <a:endParaRPr lang="pt-BR" sz="2000" dirty="0" smtClean="0"/>
          </a:p>
          <a:p>
            <a:r>
              <a:rPr lang="pt-BR" sz="2000" dirty="0" smtClean="0"/>
              <a:t>O </a:t>
            </a:r>
            <a:r>
              <a:rPr lang="pt-BR" sz="2000" dirty="0"/>
              <a:t>mesmo acontece </a:t>
            </a:r>
            <a:r>
              <a:rPr lang="pt-BR" sz="2000" dirty="0">
                <a:solidFill>
                  <a:srgbClr val="FF0000"/>
                </a:solidFill>
              </a:rPr>
              <a:t>na ordenação diaconal, presbiteral, episcopal, na benção de abade e a abadessa, </a:t>
            </a:r>
            <a:r>
              <a:rPr lang="pt-BR" sz="2000" dirty="0"/>
              <a:t>na </a:t>
            </a:r>
            <a:r>
              <a:rPr lang="pt-BR" sz="2000" dirty="0">
                <a:solidFill>
                  <a:srgbClr val="FF0000"/>
                </a:solidFill>
              </a:rPr>
              <a:t>profissão religiosa. </a:t>
            </a:r>
            <a:r>
              <a:rPr lang="pt-BR" sz="2000" dirty="0">
                <a:solidFill>
                  <a:srgbClr val="0070C0"/>
                </a:solidFill>
              </a:rPr>
              <a:t>É um sinal de morte, submissão, entrega total e disponibilidade total á vonta</a:t>
            </a:r>
            <a:r>
              <a:rPr lang="pt-BR" sz="2000" dirty="0"/>
              <a:t>de de Deus, como resposta ã vocação. No rito </a:t>
            </a:r>
            <a:r>
              <a:rPr lang="pt-BR" sz="2000" dirty="0" smtClean="0"/>
              <a:t>monástico</a:t>
            </a:r>
            <a:r>
              <a:rPr lang="pt-BR" sz="2000" dirty="0"/>
              <a:t>, canta-se: “Morreste e tua vida está escondida com Cristo em Deus” (Cl 3,3)</a:t>
            </a:r>
          </a:p>
          <a:p>
            <a:r>
              <a:rPr lang="pt-BR" sz="2000" dirty="0" smtClean="0">
                <a:solidFill>
                  <a:srgbClr val="FF0000"/>
                </a:solidFill>
              </a:rPr>
              <a:t>Bênçãos </a:t>
            </a:r>
            <a:r>
              <a:rPr lang="pt-BR" sz="2000" dirty="0">
                <a:solidFill>
                  <a:srgbClr val="FF0000"/>
                </a:solidFill>
              </a:rPr>
              <a:t>de plantações, campos e pastos. </a:t>
            </a:r>
            <a:r>
              <a:rPr lang="pt-BR" sz="2000" dirty="0"/>
              <a:t>Pode acompanhar várias etapas da vida do capo e do cultivo da terra (RB 745 – 746).</a:t>
            </a:r>
          </a:p>
          <a:p>
            <a:endParaRPr lang="pt-BR" sz="1000" dirty="0" smtClean="0"/>
          </a:p>
          <a:p>
            <a:r>
              <a:rPr lang="pt-BR" sz="2000" dirty="0" smtClean="0"/>
              <a:t>Bên</a:t>
            </a:r>
            <a:r>
              <a:rPr lang="pt-BR" sz="2000" dirty="0" smtClean="0">
                <a:solidFill>
                  <a:srgbClr val="FF0000"/>
                </a:solidFill>
              </a:rPr>
              <a:t>ção </a:t>
            </a:r>
            <a:r>
              <a:rPr lang="pt-BR" sz="2000" dirty="0">
                <a:solidFill>
                  <a:srgbClr val="FF0000"/>
                </a:solidFill>
              </a:rPr>
              <a:t>de pequenos sacos de terra</a:t>
            </a:r>
            <a:r>
              <a:rPr lang="pt-BR" sz="2000" dirty="0"/>
              <a:t>, por motivo de devoção, que são recolhidos de uma tumba de um </a:t>
            </a:r>
            <a:r>
              <a:rPr lang="pt-BR" sz="2000" dirty="0" err="1"/>
              <a:t>mártire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 Terra e as Cinzas na Bíblia</a:t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pt-BR" dirty="0">
                <a:solidFill>
                  <a:srgbClr val="FF0000"/>
                </a:solidFill>
              </a:rPr>
              <a:t> </a:t>
            </a:r>
            <a:r>
              <a:rPr lang="pt-BR" i="1" dirty="0">
                <a:solidFill>
                  <a:srgbClr val="FF0000"/>
                </a:solidFill>
              </a:rPr>
              <a:t>Terra:</a:t>
            </a:r>
            <a:r>
              <a:rPr lang="pt-BR" dirty="0"/>
              <a:t> Deus criou o céu e a terra; moldou como barro todos os seres vivos, até o ser humano. “Adão” pode significar “feito de barro”, “terreno”. Carregamos o tesouro da salvação em frágeis recipientes de barro (2Cor 4,6</a:t>
            </a:r>
            <a:r>
              <a:rPr lang="pt-BR" dirty="0" err="1"/>
              <a:t>ss</a:t>
            </a:r>
            <a:r>
              <a:rPr lang="pt-BR" dirty="0" smtClean="0"/>
              <a:t>).</a:t>
            </a:r>
          </a:p>
          <a:p>
            <a:pPr>
              <a:buNone/>
            </a:pPr>
            <a:endParaRPr lang="pt-BR" dirty="0"/>
          </a:p>
          <a:p>
            <a:r>
              <a:rPr lang="pt-BR" i="1" dirty="0">
                <a:solidFill>
                  <a:srgbClr val="FF0000"/>
                </a:solidFill>
              </a:rPr>
              <a:t>Cinzas:</a:t>
            </a:r>
            <a:r>
              <a:rPr lang="pt-BR" dirty="0"/>
              <a:t> como sinal de purificação: </a:t>
            </a:r>
            <a:r>
              <a:rPr lang="pt-BR" dirty="0" err="1"/>
              <a:t>Nm</a:t>
            </a:r>
            <a:r>
              <a:rPr lang="pt-BR" dirty="0"/>
              <a:t> 19; </a:t>
            </a:r>
            <a:r>
              <a:rPr lang="pt-BR" dirty="0" err="1"/>
              <a:t>Hb</a:t>
            </a:r>
            <a:r>
              <a:rPr lang="pt-BR" dirty="0"/>
              <a:t> 9,13</a:t>
            </a:r>
            <a:r>
              <a:rPr lang="pt-BR" dirty="0" err="1"/>
              <a:t>ss</a:t>
            </a:r>
            <a:r>
              <a:rPr lang="pt-BR" dirty="0"/>
              <a:t>; transitoriedade: </a:t>
            </a:r>
            <a:r>
              <a:rPr lang="pt-BR" dirty="0" err="1"/>
              <a:t>Gn</a:t>
            </a:r>
            <a:r>
              <a:rPr lang="pt-BR" dirty="0"/>
              <a:t> 18,27: Jô 30,19; de luto: 2Sm 13,19; </a:t>
            </a:r>
            <a:r>
              <a:rPr lang="pt-BR" dirty="0" err="1"/>
              <a:t>Sl</a:t>
            </a:r>
            <a:r>
              <a:rPr lang="pt-BR" dirty="0"/>
              <a:t> 102,10; </a:t>
            </a:r>
            <a:r>
              <a:rPr lang="pt-BR" dirty="0" err="1"/>
              <a:t>Ap</a:t>
            </a:r>
            <a:r>
              <a:rPr lang="pt-BR" dirty="0"/>
              <a:t> 18,19 e de penitência: </a:t>
            </a:r>
            <a:r>
              <a:rPr lang="pt-BR" dirty="0" err="1"/>
              <a:t>Dn</a:t>
            </a:r>
            <a:r>
              <a:rPr lang="pt-BR" dirty="0"/>
              <a:t> 9,3 ; </a:t>
            </a:r>
            <a:r>
              <a:rPr lang="pt-BR" dirty="0" err="1"/>
              <a:t>Mt</a:t>
            </a:r>
            <a:r>
              <a:rPr lang="pt-BR" dirty="0"/>
              <a:t> 11, 21.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Flores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Representa</a:t>
            </a:r>
            <a:r>
              <a:rPr lang="pt-BR" dirty="0">
                <a:solidFill>
                  <a:srgbClr val="FF0000"/>
                </a:solidFill>
              </a:rPr>
              <a:t>, a alegria pascal da união da Igreja com Cristo. </a:t>
            </a:r>
            <a:r>
              <a:rPr lang="pt-BR" dirty="0"/>
              <a:t>Expressão de agradecimento e alegria, de amor de saudade, de homenagem, de festa. Da vitória de </a:t>
            </a:r>
            <a:r>
              <a:rPr lang="pt-BR" dirty="0" smtClean="0"/>
              <a:t>Cristo </a:t>
            </a:r>
            <a:r>
              <a:rPr lang="pt-BR" dirty="0"/>
              <a:t>sobre a morte.</a:t>
            </a:r>
          </a:p>
          <a:p>
            <a:r>
              <a:rPr lang="pt-BR" dirty="0"/>
              <a:t>Elas são expressão do</a:t>
            </a:r>
            <a:r>
              <a:rPr lang="pt-BR" dirty="0">
                <a:solidFill>
                  <a:srgbClr val="FF0000"/>
                </a:solidFill>
              </a:rPr>
              <a:t> amor esponsal</a:t>
            </a:r>
            <a:r>
              <a:rPr lang="pt-BR" dirty="0"/>
              <a:t>, da nova aliança que une Cristo á sua Igreja, de sua vitória sobre a morte e da felicidade da vida pascal de que nos é do participar.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362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A oração sobre ás águas</a:t>
            </a:r>
            <a:br>
              <a:rPr lang="pt-BR" dirty="0" smtClean="0">
                <a:solidFill>
                  <a:srgbClr val="0070C0"/>
                </a:solidFill>
              </a:rPr>
            </a:br>
            <a:r>
              <a:rPr lang="pt-BR" sz="3100" dirty="0" smtClean="0">
                <a:solidFill>
                  <a:srgbClr val="0070C0"/>
                </a:solidFill>
              </a:rPr>
              <a:t>feita t</a:t>
            </a:r>
            <a:r>
              <a:rPr lang="pt-BR" sz="3100" b="1" dirty="0" smtClean="0">
                <a:solidFill>
                  <a:srgbClr val="0070C0"/>
                </a:solidFill>
              </a:rPr>
              <a:t>anto na vigília pascal como no batismo de crianças e adultos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490063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pt-BR" sz="4000" b="1" dirty="0" smtClean="0"/>
          </a:p>
          <a:p>
            <a:r>
              <a:rPr lang="pt-BR" sz="4000" b="1" dirty="0"/>
              <a:t> </a:t>
            </a:r>
            <a:r>
              <a:rPr lang="pt-BR" sz="4000" b="1" dirty="0" smtClean="0"/>
              <a:t>Na aspersão de </a:t>
            </a:r>
            <a:r>
              <a:rPr lang="pt-BR" sz="4000" b="1" dirty="0" smtClean="0">
                <a:solidFill>
                  <a:srgbClr val="FF0000"/>
                </a:solidFill>
              </a:rPr>
              <a:t>toda a assembléia celebrante</a:t>
            </a:r>
            <a:r>
              <a:rPr lang="pt-BR" sz="4000" b="1" dirty="0" smtClean="0"/>
              <a:t>, </a:t>
            </a:r>
            <a:r>
              <a:rPr lang="pt-BR" sz="4000" b="1" dirty="0" smtClean="0">
                <a:solidFill>
                  <a:srgbClr val="FF0000"/>
                </a:solidFill>
              </a:rPr>
              <a:t>na vigília pascal</a:t>
            </a:r>
            <a:r>
              <a:rPr lang="pt-BR" sz="4000" b="1" dirty="0" smtClean="0"/>
              <a:t>, depois da </a:t>
            </a:r>
            <a:r>
              <a:rPr lang="pt-BR" sz="4000" b="1" dirty="0"/>
              <a:t>renovação das promessas batismais;</a:t>
            </a:r>
          </a:p>
          <a:p>
            <a:endParaRPr lang="pt-BR" sz="4000" b="1" dirty="0"/>
          </a:p>
          <a:p>
            <a:r>
              <a:rPr lang="pt-BR" sz="4000" b="1" dirty="0" smtClean="0"/>
              <a:t>Nas </a:t>
            </a:r>
            <a:r>
              <a:rPr lang="pt-BR" sz="4000" b="1" dirty="0"/>
              <a:t>celebrações </a:t>
            </a:r>
            <a:r>
              <a:rPr lang="pt-BR" sz="4000" b="1" dirty="0" smtClean="0"/>
              <a:t>dominicais: aspersão </a:t>
            </a:r>
            <a:r>
              <a:rPr lang="pt-BR" sz="4000" b="1" dirty="0"/>
              <a:t>da assembléia;</a:t>
            </a:r>
          </a:p>
          <a:p>
            <a:endParaRPr lang="pt-BR" sz="4000" b="1" dirty="0"/>
          </a:p>
          <a:p>
            <a:r>
              <a:rPr lang="pt-BR" sz="4000" b="1" dirty="0"/>
              <a:t> </a:t>
            </a:r>
            <a:r>
              <a:rPr lang="pt-BR" sz="4000" b="1" dirty="0">
                <a:solidFill>
                  <a:srgbClr val="FF0000"/>
                </a:solidFill>
              </a:rPr>
              <a:t>Nas paredes da Igreja e do altar</a:t>
            </a:r>
            <a:r>
              <a:rPr lang="pt-BR" sz="4000" b="1" dirty="0"/>
              <a:t>, na dedicação ou bênção de uma Igreja e do altar;</a:t>
            </a:r>
          </a:p>
          <a:p>
            <a:endParaRPr lang="pt-BR" sz="4000" b="1" dirty="0"/>
          </a:p>
          <a:p>
            <a:r>
              <a:rPr lang="pt-BR" sz="4000" b="1" dirty="0" smtClean="0">
                <a:solidFill>
                  <a:srgbClr val="FF0000"/>
                </a:solidFill>
              </a:rPr>
              <a:t>No </a:t>
            </a:r>
            <a:r>
              <a:rPr lang="pt-BR" sz="4000" b="1" dirty="0">
                <a:solidFill>
                  <a:srgbClr val="FF0000"/>
                </a:solidFill>
              </a:rPr>
              <a:t>cadáver e no túmulo </a:t>
            </a:r>
            <a:r>
              <a:rPr lang="pt-BR" sz="4000" b="1" dirty="0"/>
              <a:t>onde será enterrado;</a:t>
            </a:r>
          </a:p>
          <a:p>
            <a:pPr marL="0" indent="0">
              <a:buNone/>
            </a:pPr>
            <a:endParaRPr lang="pt-BR" sz="2500" b="1" dirty="0" smtClean="0"/>
          </a:p>
          <a:p>
            <a:r>
              <a:rPr lang="pt-BR" sz="4000" b="1" dirty="0" smtClean="0"/>
              <a:t>No </a:t>
            </a:r>
            <a:r>
              <a:rPr lang="pt-BR" sz="4000" b="1" dirty="0"/>
              <a:t>momento da preparação das </a:t>
            </a:r>
            <a:r>
              <a:rPr lang="pt-BR" sz="4000" b="1" dirty="0">
                <a:solidFill>
                  <a:srgbClr val="FF0000"/>
                </a:solidFill>
              </a:rPr>
              <a:t>ofertas. Usa se o Lavabo: </a:t>
            </a:r>
            <a:r>
              <a:rPr lang="pt-BR" sz="4000" b="1" dirty="0"/>
              <a:t>Expressa o desejo da purificação interior. É realiza pelo presidente da celebração nos ritos de preparação das oferendas e depois da purificação e distribuição da Sagrada </a:t>
            </a:r>
            <a:r>
              <a:rPr lang="pt-BR" sz="4000" b="1" dirty="0" smtClean="0"/>
              <a:t>comunhão</a:t>
            </a:r>
            <a:r>
              <a:rPr lang="pt-BR" sz="4000" b="1" dirty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dirty="0"/>
              <a:t>Uso das Flores na Liturgia.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No </a:t>
            </a:r>
            <a:r>
              <a:rPr lang="pt-BR" b="1" dirty="0">
                <a:solidFill>
                  <a:srgbClr val="FF0000"/>
                </a:solidFill>
              </a:rPr>
              <a:t>rito da dedicação de uma Igreja, </a:t>
            </a:r>
            <a:r>
              <a:rPr lang="pt-BR" dirty="0"/>
              <a:t>depois da unção, de </a:t>
            </a:r>
            <a:r>
              <a:rPr lang="pt-BR" dirty="0" err="1"/>
              <a:t>incensação</a:t>
            </a:r>
            <a:r>
              <a:rPr lang="pt-BR" dirty="0"/>
              <a:t> da iluminação, e na preparação do altar para a liturgia eucarística, deve-se enfeitar o altar com flores (RDBO 69); o mesmo deve ser feito na dedicação de um altar (RDBO 54).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Na </a:t>
            </a:r>
            <a:r>
              <a:rPr lang="pt-BR" b="1" dirty="0">
                <a:solidFill>
                  <a:srgbClr val="FF0000"/>
                </a:solidFill>
              </a:rPr>
              <a:t>quita –feira santa, </a:t>
            </a:r>
            <a:r>
              <a:rPr lang="pt-BR" dirty="0"/>
              <a:t>o santíssimo sacramento é transferido para uma capela “devidamente enfeitada”. Na Igreja, retiram-se as toalhas do altar e, se possível, as cruzes</a:t>
            </a:r>
            <a:r>
              <a:rPr lang="pt-BR" dirty="0">
                <a:solidFill>
                  <a:srgbClr val="7030A0"/>
                </a:solidFill>
              </a:rPr>
              <a:t>.. Na Seta-feira Santa, o altar deve estar totalmente despojado, sem cruzes, candelabros ou toalha</a:t>
            </a:r>
            <a:r>
              <a:rPr lang="pt-BR" dirty="0"/>
              <a:t>s.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Durante </a:t>
            </a:r>
            <a:r>
              <a:rPr lang="pt-BR" b="1" dirty="0">
                <a:solidFill>
                  <a:srgbClr val="FF0000"/>
                </a:solidFill>
              </a:rPr>
              <a:t>a </a:t>
            </a:r>
            <a:r>
              <a:rPr lang="pt-BR" b="1" dirty="0">
                <a:solidFill>
                  <a:srgbClr val="7030A0"/>
                </a:solidFill>
              </a:rPr>
              <a:t>Quaresma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dirty="0"/>
              <a:t>não s enfeita com flores o altar. No </a:t>
            </a:r>
            <a:r>
              <a:rPr lang="pt-BR" b="1" dirty="0">
                <a:solidFill>
                  <a:srgbClr val="7030A0"/>
                </a:solidFill>
              </a:rPr>
              <a:t>Advento, </a:t>
            </a:r>
            <a:r>
              <a:rPr lang="pt-BR" dirty="0"/>
              <a:t>deve ser realizado com moderação adequada ao caráter do Tempo.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454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  Na prática pastoral, a ornamentação, e principalmente as flores, fazem parte de qualquer celebração </a:t>
            </a:r>
            <a:r>
              <a:rPr lang="pt-BR" dirty="0">
                <a:solidFill>
                  <a:srgbClr val="0070C0"/>
                </a:solidFill>
              </a:rPr>
              <a:t>de caráter alegre </a:t>
            </a:r>
            <a:r>
              <a:rPr lang="pt-BR" dirty="0"/>
              <a:t>(missas, batizados, casamentos...), ou triste (velórios, exéquias, missas de defuntos). São expressões de devoção, de festa e de alegria. Vinculam-se com o amor, ávida e a morte</a:t>
            </a:r>
            <a:r>
              <a:rPr lang="pt-BR" dirty="0" smtClean="0"/>
              <a:t>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  <a:p>
            <a:r>
              <a:rPr lang="pt-BR" dirty="0" smtClean="0"/>
              <a:t>Há </a:t>
            </a:r>
            <a:r>
              <a:rPr lang="pt-BR" dirty="0"/>
              <a:t>a bênção de flores por motivo de devoção do povo cristão (RB 1139 – 1161</a:t>
            </a:r>
            <a:r>
              <a:rPr lang="pt-BR" dirty="0" smtClean="0"/>
              <a:t>).</a:t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471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b="1" dirty="0"/>
              <a:t>As Flores na Bíblia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85000" lnSpcReduction="20000"/>
          </a:bodyPr>
          <a:lstStyle/>
          <a:p>
            <a:r>
              <a:rPr lang="pt-BR" dirty="0">
                <a:solidFill>
                  <a:srgbClr val="0070C0"/>
                </a:solidFill>
              </a:rPr>
              <a:t>As flores são sinal da fragilidade da vida : </a:t>
            </a:r>
            <a:r>
              <a:rPr lang="pt-BR" dirty="0" err="1"/>
              <a:t>Sl</a:t>
            </a:r>
            <a:r>
              <a:rPr lang="pt-BR" dirty="0"/>
              <a:t> 103, 15; Is 40,6. Mas também o são </a:t>
            </a:r>
            <a:r>
              <a:rPr lang="pt-BR" dirty="0">
                <a:solidFill>
                  <a:srgbClr val="0070C0"/>
                </a:solidFill>
              </a:rPr>
              <a:t>da felicidade e da santidade: </a:t>
            </a:r>
            <a:r>
              <a:rPr lang="pt-BR" dirty="0" err="1"/>
              <a:t>Sl</a:t>
            </a:r>
            <a:r>
              <a:rPr lang="pt-BR" dirty="0"/>
              <a:t> 72,7 </a:t>
            </a:r>
            <a:r>
              <a:rPr lang="pt-BR" dirty="0" err="1"/>
              <a:t>Nm</a:t>
            </a:r>
            <a:r>
              <a:rPr lang="pt-BR" dirty="0"/>
              <a:t> 17, 17 – 23; </a:t>
            </a:r>
            <a:r>
              <a:rPr lang="pt-BR" dirty="0" err="1"/>
              <a:t>Eclo</a:t>
            </a:r>
            <a:r>
              <a:rPr lang="pt-BR" dirty="0"/>
              <a:t> 39,13</a:t>
            </a:r>
            <a:r>
              <a:rPr lang="pt-BR" dirty="0" err="1"/>
              <a:t>ss</a:t>
            </a:r>
            <a:r>
              <a:rPr lang="pt-BR" dirty="0"/>
              <a:t>; </a:t>
            </a:r>
            <a:r>
              <a:rPr lang="pt-BR" dirty="0" err="1"/>
              <a:t>Tg</a:t>
            </a:r>
            <a:r>
              <a:rPr lang="pt-BR" dirty="0"/>
              <a:t> 1,10; Mt6,28ss. Na </a:t>
            </a:r>
            <a:r>
              <a:rPr lang="pt-BR" dirty="0" err="1"/>
              <a:t>truduçõa</a:t>
            </a:r>
            <a:r>
              <a:rPr lang="pt-BR" dirty="0"/>
              <a:t> dos LXX  da Vulgata, em lugar de um broto, nasce uma flor da raiz de Jessé (Is 11,1).</a:t>
            </a:r>
          </a:p>
          <a:p>
            <a:r>
              <a:rPr lang="pt-BR" dirty="0"/>
              <a:t>As flores exprimem </a:t>
            </a:r>
            <a:r>
              <a:rPr lang="pt-BR" dirty="0">
                <a:solidFill>
                  <a:srgbClr val="0070C0"/>
                </a:solidFill>
              </a:rPr>
              <a:t>o amor esponsal </a:t>
            </a:r>
            <a:r>
              <a:rPr lang="pt-BR" dirty="0"/>
              <a:t>que une a comunidade eleita com seu Senhor. O encontro de Jesus com Maria Madalena, </a:t>
            </a:r>
            <a:r>
              <a:rPr lang="pt-BR" dirty="0">
                <a:solidFill>
                  <a:srgbClr val="0070C0"/>
                </a:solidFill>
              </a:rPr>
              <a:t>na manhã de Páscoa, acontece num jardim e o ressuscitado </a:t>
            </a:r>
            <a:r>
              <a:rPr lang="pt-BR" dirty="0"/>
              <a:t>é confundido com um jardineiro. Casualidade? O jardim lembra facilmente </a:t>
            </a:r>
            <a:r>
              <a:rPr lang="pt-BR" dirty="0">
                <a:solidFill>
                  <a:srgbClr val="0070C0"/>
                </a:solidFill>
              </a:rPr>
              <a:t>o paraíso.O </a:t>
            </a:r>
            <a:r>
              <a:rPr lang="pt-BR" dirty="0"/>
              <a:t>novo homem, Jesus, e nova mulher (Maria Madalena, que representa a comunidade) iniciam as relações de uma nova aliança, princípio de um mundo renovado, transformado em jardim, paraíso.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213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332656"/>
            <a:ext cx="8463884" cy="6120680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 smtClean="0"/>
              <a:t>No </a:t>
            </a:r>
            <a:r>
              <a:rPr lang="pt-BR" b="1" dirty="0" err="1"/>
              <a:t>Lava-pés</a:t>
            </a:r>
            <a:r>
              <a:rPr lang="pt-BR" b="1" dirty="0"/>
              <a:t>: </a:t>
            </a:r>
            <a:endParaRPr lang="pt-BR" b="1" dirty="0" smtClean="0"/>
          </a:p>
          <a:p>
            <a:r>
              <a:rPr lang="pt-BR" dirty="0"/>
              <a:t/>
            </a:r>
            <a:br>
              <a:rPr lang="pt-BR" dirty="0"/>
            </a:br>
            <a:r>
              <a:rPr lang="pt-BR" dirty="0" smtClean="0">
                <a:solidFill>
                  <a:srgbClr val="FF0000"/>
                </a:solidFill>
              </a:rPr>
              <a:t>Na </a:t>
            </a:r>
            <a:r>
              <a:rPr lang="pt-BR" dirty="0">
                <a:solidFill>
                  <a:srgbClr val="FF0000"/>
                </a:solidFill>
              </a:rPr>
              <a:t>visita a um enfermo </a:t>
            </a:r>
            <a:r>
              <a:rPr lang="pt-BR" dirty="0"/>
              <a:t>para dar a Sagrada comunhão ou celebrar a Unção e também aspersão de seu </a:t>
            </a:r>
            <a:r>
              <a:rPr lang="pt-BR" dirty="0" smtClean="0"/>
              <a:t>quarto;</a:t>
            </a:r>
            <a:endParaRPr lang="pt-BR" dirty="0"/>
          </a:p>
          <a:p>
            <a:r>
              <a:rPr lang="pt-BR" dirty="0" smtClean="0"/>
              <a:t>Preparação </a:t>
            </a:r>
            <a:r>
              <a:rPr lang="pt-BR" dirty="0"/>
              <a:t>da água benta fora da celebração, para ser usada nas benções, como recordação de Cristo, água viva, e de nossa inserção Nele pelo Batismo (RB 1085 – 1114</a:t>
            </a:r>
            <a:r>
              <a:rPr lang="pt-BR" dirty="0" smtClean="0"/>
              <a:t>).</a:t>
            </a:r>
          </a:p>
          <a:p>
            <a:r>
              <a:rPr lang="pt-BR" dirty="0"/>
              <a:t> Por Devoção (RB 1139 – 1156).</a:t>
            </a:r>
          </a:p>
          <a:p>
            <a:r>
              <a:rPr lang="pt-BR" dirty="0" smtClean="0"/>
              <a:t>Nas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>
                <a:solidFill>
                  <a:srgbClr val="FF0000"/>
                </a:solidFill>
              </a:rPr>
              <a:t>Pias de água benta </a:t>
            </a:r>
            <a:r>
              <a:rPr lang="pt-BR" dirty="0"/>
              <a:t>na entrada de algumas Igrejas: Para persignar-nos como sinal de purificação e recordação de nosso batismo.</a:t>
            </a:r>
          </a:p>
          <a:p>
            <a:r>
              <a:rPr lang="pt-BR" dirty="0" smtClean="0"/>
              <a:t>Na </a:t>
            </a:r>
            <a:r>
              <a:rPr lang="pt-BR" dirty="0"/>
              <a:t>Aspersão de pessoas e objetos numa bênção.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b="1" u="sng" dirty="0" smtClean="0"/>
              <a:t>água na Bíblia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Águas </a:t>
            </a:r>
            <a:r>
              <a:rPr lang="pt-BR" dirty="0">
                <a:solidFill>
                  <a:srgbClr val="FF0000"/>
                </a:solidFill>
              </a:rPr>
              <a:t>primordiais caóticas; </a:t>
            </a:r>
            <a:endParaRPr lang="pt-BR" dirty="0" smtClean="0">
              <a:solidFill>
                <a:srgbClr val="FF0000"/>
              </a:solidFill>
            </a:endParaRPr>
          </a:p>
          <a:p>
            <a:r>
              <a:rPr lang="pt-BR" dirty="0" smtClean="0"/>
              <a:t>dilúvio</a:t>
            </a:r>
            <a:r>
              <a:rPr lang="pt-BR" dirty="0"/>
              <a:t>; </a:t>
            </a:r>
            <a:endParaRPr lang="pt-BR" dirty="0" smtClean="0"/>
          </a:p>
          <a:p>
            <a:r>
              <a:rPr lang="pt-BR" dirty="0" smtClean="0"/>
              <a:t>passagem </a:t>
            </a:r>
            <a:r>
              <a:rPr lang="pt-BR" dirty="0"/>
              <a:t>pelo mar vermelho; </a:t>
            </a:r>
            <a:endParaRPr lang="pt-BR" dirty="0" smtClean="0"/>
          </a:p>
          <a:p>
            <a:r>
              <a:rPr lang="pt-BR" dirty="0" smtClean="0"/>
              <a:t>água </a:t>
            </a:r>
            <a:r>
              <a:rPr lang="pt-BR" dirty="0"/>
              <a:t>da rocha para salvar o povo de morrer de sede no deserto; </a:t>
            </a:r>
            <a:endParaRPr lang="pt-BR" dirty="0" smtClean="0"/>
          </a:p>
          <a:p>
            <a:r>
              <a:rPr lang="pt-BR" dirty="0" smtClean="0"/>
              <a:t>passagem </a:t>
            </a:r>
            <a:r>
              <a:rPr lang="pt-BR" dirty="0"/>
              <a:t>pelo rio Jordão rumo a Terra Prometida; </a:t>
            </a:r>
            <a:endParaRPr lang="pt-BR" dirty="0" smtClean="0"/>
          </a:p>
          <a:p>
            <a:r>
              <a:rPr lang="pt-BR" dirty="0" smtClean="0"/>
              <a:t>águas </a:t>
            </a:r>
            <a:r>
              <a:rPr lang="pt-BR" dirty="0"/>
              <a:t>da tribulação; </a:t>
            </a:r>
            <a:endParaRPr lang="pt-BR" dirty="0" smtClean="0"/>
          </a:p>
          <a:p>
            <a:r>
              <a:rPr lang="pt-BR" dirty="0" smtClean="0"/>
              <a:t>promessa </a:t>
            </a:r>
            <a:r>
              <a:rPr lang="pt-BR" dirty="0"/>
              <a:t>de abundancia de água no deserto nos tempos messiânicos</a:t>
            </a:r>
            <a:r>
              <a:rPr lang="pt-BR" dirty="0" smtClean="0"/>
              <a:t>;</a:t>
            </a:r>
          </a:p>
          <a:p>
            <a:r>
              <a:rPr lang="pt-BR" dirty="0" smtClean="0"/>
              <a:t> </a:t>
            </a:r>
            <a:r>
              <a:rPr lang="pt-BR" dirty="0"/>
              <a:t>desejo e nostalgia de Deus (sobretudo nos salmos) sob a figura da sede; </a:t>
            </a:r>
            <a:endParaRPr lang="pt-BR" dirty="0" smtClean="0"/>
          </a:p>
          <a:p>
            <a:r>
              <a:rPr lang="pt-BR" dirty="0" smtClean="0"/>
              <a:t>batismo </a:t>
            </a:r>
            <a:r>
              <a:rPr lang="pt-BR" dirty="0"/>
              <a:t>de penitência ministrado por João Batista no rio Jordão; </a:t>
            </a:r>
            <a:endParaRPr lang="pt-BR" dirty="0" smtClean="0"/>
          </a:p>
          <a:p>
            <a:r>
              <a:rPr lang="pt-BR" dirty="0" smtClean="0"/>
              <a:t>batismo </a:t>
            </a:r>
            <a:r>
              <a:rPr lang="pt-BR" dirty="0"/>
              <a:t>de Jesus; </a:t>
            </a:r>
            <a:endParaRPr lang="pt-BR" dirty="0" smtClean="0"/>
          </a:p>
          <a:p>
            <a:r>
              <a:rPr lang="pt-BR" dirty="0" smtClean="0"/>
              <a:t>água </a:t>
            </a:r>
            <a:r>
              <a:rPr lang="pt-BR" dirty="0"/>
              <a:t>para as abluções da lei judaica transformada em vinho nas bodas de Cana; </a:t>
            </a:r>
            <a:endParaRPr lang="pt-BR" dirty="0" smtClean="0"/>
          </a:p>
          <a:p>
            <a:r>
              <a:rPr lang="pt-BR" dirty="0" smtClean="0"/>
              <a:t>promessa </a:t>
            </a:r>
            <a:r>
              <a:rPr lang="pt-BR" dirty="0"/>
              <a:t>de água viva por parte de Jesus no diálogo com a samaritana; </a:t>
            </a:r>
            <a:endParaRPr lang="pt-BR" dirty="0" smtClean="0"/>
          </a:p>
          <a:p>
            <a:r>
              <a:rPr lang="pt-BR" dirty="0" smtClean="0"/>
              <a:t>água </a:t>
            </a:r>
            <a:r>
              <a:rPr lang="pt-BR" dirty="0"/>
              <a:t>que brotou do lado aberto de Cristo na Cruz; </a:t>
            </a:r>
            <a:endParaRPr lang="pt-BR" dirty="0" smtClean="0"/>
          </a:p>
          <a:p>
            <a:r>
              <a:rPr lang="pt-BR" dirty="0" smtClean="0"/>
              <a:t>batismo </a:t>
            </a:r>
            <a:r>
              <a:rPr lang="pt-BR" dirty="0"/>
              <a:t>em nome de Jesus; as águas do rio da vida no Apocalipse...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Ar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Significa o Espírito que sopra onde quer, e santifica, vivifica fazendo reviver e abençoar, e expulsar as forças do maligno.</a:t>
            </a:r>
          </a:p>
          <a:p>
            <a:r>
              <a:rPr lang="pt-BR" dirty="0"/>
              <a:t>Ao soprar, expulsamos os espíritos malignos com a força do Espírito (sopro) de Deus.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pt-BR" b="1" u="sng" dirty="0" smtClean="0"/>
              <a:t>Uso do Ar na Liturgia.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741260"/>
          </a:xfrm>
        </p:spPr>
        <p:txBody>
          <a:bodyPr>
            <a:normAutofit fontScale="85000" lnSpcReduction="20000"/>
          </a:bodyPr>
          <a:lstStyle/>
          <a:p>
            <a:r>
              <a:rPr lang="pt-BR" dirty="0">
                <a:solidFill>
                  <a:srgbClr val="FF0000"/>
                </a:solidFill>
              </a:rPr>
              <a:t/>
            </a:r>
            <a:br>
              <a:rPr lang="pt-BR" dirty="0">
                <a:solidFill>
                  <a:srgbClr val="FF0000"/>
                </a:solidFill>
              </a:rPr>
            </a:br>
            <a:r>
              <a:rPr lang="pt-BR" dirty="0">
                <a:solidFill>
                  <a:srgbClr val="FF0000"/>
                </a:solidFill>
              </a:rPr>
              <a:t> Na missa dos Santos Óleos, </a:t>
            </a:r>
            <a:r>
              <a:rPr lang="pt-BR" dirty="0"/>
              <a:t>na quinta feira Santa (ou em outro dia apropriado): no início da oração </a:t>
            </a:r>
            <a:r>
              <a:rPr lang="pt-BR" dirty="0" err="1"/>
              <a:t>consagratória</a:t>
            </a:r>
            <a:r>
              <a:rPr lang="pt-BR" dirty="0"/>
              <a:t> do Santo Crisma, o bispo pode soprar na boca do recipiente como óleo perfumado. De fato, a unção com o óleo santo simboliza a unção como o Espírito Santo de Deus. Ao soprar, evocamos a graça e a presença do Espírito Santo de Deus.</a:t>
            </a:r>
          </a:p>
          <a:p>
            <a:r>
              <a:rPr lang="pt-BR" dirty="0"/>
              <a:t/>
            </a:r>
            <a:br>
              <a:rPr lang="pt-BR" dirty="0"/>
            </a:br>
            <a:r>
              <a:rPr lang="pt-BR" dirty="0" smtClean="0">
                <a:solidFill>
                  <a:srgbClr val="FF0000"/>
                </a:solidFill>
              </a:rPr>
              <a:t>No </a:t>
            </a:r>
            <a:r>
              <a:rPr lang="pt-BR" dirty="0">
                <a:solidFill>
                  <a:srgbClr val="FF0000"/>
                </a:solidFill>
              </a:rPr>
              <a:t>antigo rito da bênção da água na vigília pascal, </a:t>
            </a:r>
            <a:r>
              <a:rPr lang="pt-BR" dirty="0"/>
              <a:t>o presidente da celebração soprava três vezes sobre a água durante a oração </a:t>
            </a:r>
            <a:r>
              <a:rPr lang="pt-BR" dirty="0" err="1" smtClean="0"/>
              <a:t>consagratória</a:t>
            </a:r>
            <a:r>
              <a:rPr lang="pt-BR" dirty="0" smtClean="0"/>
              <a:t>, </a:t>
            </a:r>
            <a:r>
              <a:rPr lang="pt-BR" dirty="0"/>
              <a:t>indicando a ação do Espírito Santo, que vivifica e santifica as águas batismais. </a:t>
            </a:r>
            <a:endParaRPr lang="pt-BR" dirty="0" smtClean="0"/>
          </a:p>
          <a:p>
            <a:r>
              <a:rPr lang="pt-BR" dirty="0" smtClean="0">
                <a:solidFill>
                  <a:srgbClr val="0070C0"/>
                </a:solidFill>
              </a:rPr>
              <a:t>O </a:t>
            </a:r>
            <a:r>
              <a:rPr lang="pt-BR" dirty="0">
                <a:solidFill>
                  <a:srgbClr val="0070C0"/>
                </a:solidFill>
              </a:rPr>
              <a:t>vento, portanto é sinal da liberdade do Espírito, que sopra onde quer.</a:t>
            </a:r>
          </a:p>
          <a:p>
            <a:pPr marL="0" indent="0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ocesedecolatina.org.br/wp-content/uploads/sites/8/2016/03/MISSA-DO-CRISMA-2016-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518"/>
            <a:ext cx="9014800" cy="60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3644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2980</TotalTime>
  <Words>2440</Words>
  <Application>Microsoft Office PowerPoint</Application>
  <PresentationFormat>Apresentação na tela (4:3)</PresentationFormat>
  <Paragraphs>228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Tema do Office</vt:lpstr>
      <vt:lpstr>Símbolo = Simbállem = lançar</vt:lpstr>
      <vt:lpstr>Água </vt:lpstr>
      <vt:lpstr>Apresentação do PowerPoint</vt:lpstr>
      <vt:lpstr>A oração sobre ás águas feita tanto na vigília pascal como no batismo de crianças e adultos</vt:lpstr>
      <vt:lpstr>Apresentação do PowerPoint</vt:lpstr>
      <vt:lpstr>água na Bíblia</vt:lpstr>
      <vt:lpstr>Ar</vt:lpstr>
      <vt:lpstr>Uso do Ar na Liturgia. </vt:lpstr>
      <vt:lpstr>Apresentação do PowerPoint</vt:lpstr>
      <vt:lpstr>O Ar na Bíblia</vt:lpstr>
      <vt:lpstr>Fogo </vt:lpstr>
      <vt:lpstr>  Uso do Fogo na Liturgia.  </vt:lpstr>
      <vt:lpstr>Apresentação do PowerPoint</vt:lpstr>
      <vt:lpstr>  O Fogo na Bíblia  </vt:lpstr>
      <vt:lpstr>Incenso</vt:lpstr>
      <vt:lpstr>Uso do Incenso na Liturgia.</vt:lpstr>
      <vt:lpstr>O Incenso na Bíblia </vt:lpstr>
      <vt:lpstr>Imposição das Mãos </vt:lpstr>
      <vt:lpstr>A Cruz </vt:lpstr>
      <vt:lpstr>Uso da Cruz na Liturgia. </vt:lpstr>
      <vt:lpstr>Imposição das mãos na Liturgia.</vt:lpstr>
      <vt:lpstr>Apresentação do PowerPoint</vt:lpstr>
      <vt:lpstr>A Imposição das mãos  na Bíblia </vt:lpstr>
      <vt:lpstr>Óleo</vt:lpstr>
      <vt:lpstr>Apresentação do PowerPoint</vt:lpstr>
      <vt:lpstr>Uso do Óleo na Liturgia. </vt:lpstr>
      <vt:lpstr>Apresentação do PowerPoint</vt:lpstr>
      <vt:lpstr>Apresentação do PowerPoint</vt:lpstr>
      <vt:lpstr>Apresentação do PowerPoint</vt:lpstr>
      <vt:lpstr>Apresentação do PowerPoint</vt:lpstr>
      <vt:lpstr>O Óleo  na Bíblia</vt:lpstr>
      <vt:lpstr>Pão e vinho </vt:lpstr>
      <vt:lpstr>Uso do Pão e do Vinho na Liturgia. </vt:lpstr>
      <vt:lpstr>O Pão e o Vinho  na Bíblia </vt:lpstr>
      <vt:lpstr>Terra e Cinzas </vt:lpstr>
      <vt:lpstr>Uso da Terra ou de Cinzas na Liturgia. </vt:lpstr>
      <vt:lpstr>Apresentação do PowerPoint</vt:lpstr>
      <vt:lpstr>A Terra e as Cinzas na Bíblia </vt:lpstr>
      <vt:lpstr>Flores </vt:lpstr>
      <vt:lpstr>Uso das Flores na Liturgia.</vt:lpstr>
      <vt:lpstr>Apresentação do PowerPoint</vt:lpstr>
      <vt:lpstr>As Flores na Bíblia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Símbolo provem de Simbállem ou symbállesthai. Literalmente significa: lançar</dc:title>
  <dc:creator>user</dc:creator>
  <cp:lastModifiedBy>caba</cp:lastModifiedBy>
  <cp:revision>22</cp:revision>
  <dcterms:created xsi:type="dcterms:W3CDTF">2014-05-27T18:27:58Z</dcterms:created>
  <dcterms:modified xsi:type="dcterms:W3CDTF">2016-07-27T21:44:55Z</dcterms:modified>
</cp:coreProperties>
</file>