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it-I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it-I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89CD-2354-4696-9AAC-CFD5CE3EA327}" type="datetimeFigureOut">
              <a:rPr lang="it-IT" smtClean="0"/>
              <a:t>15/02/2017</a:t>
            </a:fld>
            <a:endParaRPr lang="it-I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5A48-CA80-4A71-BE57-E28B2F4F90F9}" type="slidenum">
              <a:rPr lang="it-IT" smtClean="0"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c.academic.ru/pictures/wiki/files/69/El_Greco_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20024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64088" y="2130425"/>
            <a:ext cx="3779912" cy="28107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Evangelho segundo 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São João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724128" y="5445224"/>
            <a:ext cx="3419872" cy="938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João: o discípulo amado!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8" y="274638"/>
            <a:ext cx="8964488" cy="850106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200" b="1" dirty="0" smtClean="0">
                <a:solidFill>
                  <a:srgbClr val="FF0000"/>
                </a:solidFill>
              </a:rPr>
              <a:t>1º sinal</a:t>
            </a:r>
            <a:r>
              <a:rPr lang="pt-BR" sz="3200" b="1" dirty="0">
                <a:solidFill>
                  <a:srgbClr val="FF0000"/>
                </a:solidFill>
              </a:rPr>
              <a:t>: </a:t>
            </a:r>
            <a:r>
              <a:rPr lang="pt-BR" sz="3200" b="1" dirty="0" smtClean="0">
                <a:solidFill>
                  <a:srgbClr val="FF0000"/>
                </a:solidFill>
              </a:rPr>
              <a:t/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</a:rPr>
              <a:t>a </a:t>
            </a:r>
            <a:r>
              <a:rPr lang="pt-BR" sz="3200" b="1" dirty="0">
                <a:solidFill>
                  <a:srgbClr val="FF0000"/>
                </a:solidFill>
              </a:rPr>
              <a:t>água transformada em vinho (2,1-11):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it-IT" sz="4800" b="1" dirty="0"/>
              <a:t/>
            </a:r>
            <a:br>
              <a:rPr lang="it-IT" sz="4800" b="1" dirty="0"/>
            </a:br>
            <a:endParaRPr lang="it-IT" sz="4800" b="1" dirty="0"/>
          </a:p>
        </p:txBody>
      </p:sp>
      <p:sp>
        <p:nvSpPr>
          <p:cNvPr id="5" name="Retângulo 4"/>
          <p:cNvSpPr/>
          <p:nvPr/>
        </p:nvSpPr>
        <p:spPr>
          <a:xfrm>
            <a:off x="179512" y="1556792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00FF"/>
                </a:solidFill>
              </a:rPr>
              <a:t>No terceiro dia (</a:t>
            </a:r>
            <a:r>
              <a:rPr lang="pt-BR" sz="2400" i="1" dirty="0" smtClean="0">
                <a:solidFill>
                  <a:srgbClr val="0000FF"/>
                </a:solidFill>
              </a:rPr>
              <a:t>sétimo dia, no fim da semana inaugural)</a:t>
            </a:r>
          </a:p>
          <a:p>
            <a:endParaRPr lang="pt-BR" sz="2400" b="1" dirty="0" smtClean="0">
              <a:solidFill>
                <a:srgbClr val="7030A0"/>
              </a:solidFill>
            </a:endParaRPr>
          </a:p>
          <a:p>
            <a:r>
              <a:rPr lang="pt-BR" sz="2400" b="1" dirty="0" smtClean="0">
                <a:solidFill>
                  <a:srgbClr val="7030A0"/>
                </a:solidFill>
              </a:rPr>
              <a:t>o vinho de Jesus é o último a ser servido, é o melhor e mais abundante: </a:t>
            </a:r>
          </a:p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pt-BR" sz="2400" dirty="0" smtClean="0"/>
              <a:t>A isso seguem-se </a:t>
            </a:r>
            <a:r>
              <a:rPr lang="pt-BR" sz="3200" b="1" dirty="0" smtClean="0"/>
              <a:t>três narrativas </a:t>
            </a:r>
            <a:r>
              <a:rPr lang="pt-BR" sz="2400" dirty="0" smtClean="0"/>
              <a:t>com a mesma lógica de recriação e superação: </a:t>
            </a:r>
          </a:p>
          <a:p>
            <a:endParaRPr lang="pt-BR" sz="2400" dirty="0" smtClean="0"/>
          </a:p>
          <a:p>
            <a:r>
              <a:rPr lang="pt-BR" sz="2400" dirty="0" smtClean="0"/>
              <a:t>1). </a:t>
            </a:r>
            <a:r>
              <a:rPr lang="pt-BR" sz="2400" b="1" dirty="0" smtClean="0"/>
              <a:t>a purificação do Templo </a:t>
            </a:r>
            <a:r>
              <a:rPr lang="pt-BR" sz="2400" dirty="0" smtClean="0"/>
              <a:t>(</a:t>
            </a:r>
            <a:r>
              <a:rPr lang="pt-BR" sz="2000" dirty="0" smtClean="0"/>
              <a:t>Jesus é o novo templo</a:t>
            </a:r>
            <a:r>
              <a:rPr lang="pt-BR" sz="2400" dirty="0" smtClean="0"/>
              <a:t>); </a:t>
            </a:r>
          </a:p>
          <a:p>
            <a:endParaRPr lang="pt-BR" sz="2400" dirty="0" smtClean="0"/>
          </a:p>
          <a:p>
            <a:r>
              <a:rPr lang="pt-BR" sz="2400" dirty="0" smtClean="0"/>
              <a:t>2). </a:t>
            </a:r>
            <a:r>
              <a:rPr lang="pt-BR" sz="2400" b="1" dirty="0" smtClean="0"/>
              <a:t>o encontro com Nicodemos</a:t>
            </a:r>
            <a:r>
              <a:rPr lang="pt-BR" sz="2400" dirty="0" smtClean="0"/>
              <a:t>, judeu que estuda Jesus e vem procurá-lo nas </a:t>
            </a:r>
            <a:r>
              <a:rPr lang="pt-BR" sz="2800" dirty="0" smtClean="0"/>
              <a:t>trevas (</a:t>
            </a:r>
            <a:r>
              <a:rPr lang="pt-BR" sz="2000" dirty="0" smtClean="0"/>
              <a:t>é necessário nascer do Alto, pela água e o Espírito</a:t>
            </a:r>
            <a:r>
              <a:rPr lang="pt-BR" sz="2400" dirty="0" smtClean="0"/>
              <a:t>) e</a:t>
            </a:r>
          </a:p>
          <a:p>
            <a:endParaRPr lang="pt-BR" sz="2400" dirty="0" smtClean="0"/>
          </a:p>
          <a:p>
            <a:r>
              <a:rPr lang="pt-BR" sz="2400" dirty="0" smtClean="0"/>
              <a:t> 3</a:t>
            </a:r>
            <a:r>
              <a:rPr lang="pt-BR" sz="2400" b="1" dirty="0" smtClean="0"/>
              <a:t>). o encontro com a Samaritana</a:t>
            </a:r>
            <a:r>
              <a:rPr lang="pt-BR" sz="2400" b="1" dirty="0"/>
              <a:t> </a:t>
            </a:r>
            <a:r>
              <a:rPr lang="pt-BR" sz="2000" b="1" dirty="0" smtClean="0"/>
              <a:t>(</a:t>
            </a:r>
            <a:r>
              <a:rPr lang="pt-BR" sz="2000" dirty="0" smtClean="0"/>
              <a:t>adorar </a:t>
            </a:r>
            <a:r>
              <a:rPr lang="pt-BR" sz="2000" dirty="0"/>
              <a:t>o Pai em espírito e verdade, superando Jerusalém e o Monte </a:t>
            </a:r>
            <a:r>
              <a:rPr lang="pt-BR" sz="2000" dirty="0" err="1" smtClean="0"/>
              <a:t>Garizim</a:t>
            </a:r>
            <a:r>
              <a:rPr lang="pt-BR" sz="2000" dirty="0" smtClean="0"/>
              <a:t>)</a:t>
            </a:r>
            <a:endParaRPr lang="it-IT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2º sinal:</a:t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</a:rPr>
              <a:t>a </a:t>
            </a:r>
            <a:r>
              <a:rPr lang="pt-BR" sz="3200" b="1" dirty="0">
                <a:solidFill>
                  <a:srgbClr val="FF0000"/>
                </a:solidFill>
              </a:rPr>
              <a:t>cura do funcionário real em </a:t>
            </a:r>
            <a:r>
              <a:rPr lang="pt-BR" sz="3200" b="1" dirty="0" err="1">
                <a:solidFill>
                  <a:srgbClr val="FF0000"/>
                </a:solidFill>
              </a:rPr>
              <a:t>Caná</a:t>
            </a:r>
            <a:r>
              <a:rPr lang="pt-BR" sz="3200" b="1" dirty="0">
                <a:solidFill>
                  <a:srgbClr val="FF0000"/>
                </a:solidFill>
              </a:rPr>
              <a:t> (4,43-54</a:t>
            </a:r>
            <a:r>
              <a:rPr lang="pt-BR" sz="3200" b="1" dirty="0" smtClean="0">
                <a:solidFill>
                  <a:srgbClr val="FF0000"/>
                </a:solidFill>
              </a:rPr>
              <a:t>)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sz="2800" dirty="0"/>
              <a:t>Jesus relativiza os sinais: são importantes se levam ao entendimento. Observe-se que o funcionário é um pagão (</a:t>
            </a:r>
            <a:r>
              <a:rPr lang="pt-BR" sz="2800" b="1" dirty="0"/>
              <a:t>o centurião</a:t>
            </a:r>
            <a:r>
              <a:rPr lang="pt-BR" sz="2800" dirty="0"/>
              <a:t>?), como </a:t>
            </a:r>
            <a:r>
              <a:rPr lang="pt-BR" sz="2800" b="1" dirty="0"/>
              <a:t>os samaritanos que creram</a:t>
            </a:r>
            <a:r>
              <a:rPr lang="pt-BR" sz="2800" dirty="0"/>
              <a:t>. Este sinal, onde Jesus age somente pela sua palavra, já prepara o próximo... </a:t>
            </a:r>
            <a:endParaRPr lang="pt-BR" sz="2800" dirty="0" smtClean="0"/>
          </a:p>
          <a:p>
            <a:pPr>
              <a:buNone/>
            </a:pPr>
            <a:endParaRPr lang="it-IT" sz="2800" dirty="0"/>
          </a:p>
          <a:p>
            <a:r>
              <a:rPr lang="pt-BR" sz="2800" b="1" dirty="0" smtClean="0">
                <a:solidFill>
                  <a:srgbClr val="00B050"/>
                </a:solidFill>
              </a:rPr>
              <a:t>capítulos de 5 a 10 </a:t>
            </a:r>
            <a:r>
              <a:rPr lang="pt-BR" sz="2800" dirty="0">
                <a:solidFill>
                  <a:srgbClr val="00B050"/>
                </a:solidFill>
              </a:rPr>
              <a:t>são as </a:t>
            </a:r>
            <a:r>
              <a:rPr lang="pt-BR" sz="2800" b="1" dirty="0">
                <a:solidFill>
                  <a:srgbClr val="00B050"/>
                </a:solidFill>
              </a:rPr>
              <a:t>festas judaicas</a:t>
            </a:r>
            <a:r>
              <a:rPr lang="pt-BR" sz="2800" dirty="0">
                <a:solidFill>
                  <a:srgbClr val="00B050"/>
                </a:solidFill>
              </a:rPr>
              <a:t> que servem de marcos para a revelação de Jesus.</a:t>
            </a:r>
            <a:endParaRPr lang="it-IT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</a:rPr>
              <a:t/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>3º sinal:</a:t>
            </a:r>
            <a:br>
              <a:rPr lang="pt-BR" sz="31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>cura </a:t>
            </a:r>
            <a:r>
              <a:rPr lang="pt-BR" sz="3100" b="1" dirty="0">
                <a:solidFill>
                  <a:srgbClr val="FF0000"/>
                </a:solidFill>
              </a:rPr>
              <a:t>do paralítico de </a:t>
            </a:r>
            <a:r>
              <a:rPr lang="pt-BR" sz="3100" b="1" dirty="0" err="1" smtClean="0">
                <a:solidFill>
                  <a:srgbClr val="FF0000"/>
                </a:solidFill>
              </a:rPr>
              <a:t>Betesda</a:t>
            </a:r>
            <a:r>
              <a:rPr lang="pt-BR" dirty="0" smtClean="0"/>
              <a:t/>
            </a:r>
            <a:br>
              <a:rPr lang="pt-BR" dirty="0" smtClean="0"/>
            </a:br>
            <a:endParaRPr lang="it-I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t-BR" dirty="0">
                <a:solidFill>
                  <a:srgbClr val="0000FF"/>
                </a:solidFill>
              </a:rPr>
              <a:t>N</a:t>
            </a:r>
            <a:r>
              <a:rPr lang="pt-BR" dirty="0" smtClean="0">
                <a:solidFill>
                  <a:srgbClr val="0000FF"/>
                </a:solidFill>
              </a:rPr>
              <a:t>uma Festa  de Pentecostes</a:t>
            </a:r>
            <a:r>
              <a:rPr lang="pt-BR" dirty="0" smtClean="0">
                <a:solidFill>
                  <a:srgbClr val="0000FF"/>
                </a:solidFill>
              </a:rPr>
              <a:t>: 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sz="2800" dirty="0" smtClean="0"/>
              <a:t>festa dos sete sábados):  </a:t>
            </a:r>
            <a:endParaRPr lang="pt-BR" dirty="0" smtClean="0"/>
          </a:p>
          <a:p>
            <a:pPr>
              <a:lnSpc>
                <a:spcPct val="150000"/>
              </a:lnSpc>
              <a:buNone/>
            </a:pP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solidFill>
                  <a:srgbClr val="00B050"/>
                </a:solidFill>
              </a:rPr>
              <a:t>ele </a:t>
            </a:r>
            <a:r>
              <a:rPr lang="pt-BR" sz="2800" dirty="0">
                <a:solidFill>
                  <a:srgbClr val="00B050"/>
                </a:solidFill>
              </a:rPr>
              <a:t>faz o que somente Deus pode fazer no sábado; ele tem o poder de julgar.</a:t>
            </a:r>
            <a:endParaRPr lang="it-IT" sz="2800" dirty="0">
              <a:solidFill>
                <a:srgbClr val="00B05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4º sinal:</a:t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a multiplicação dos pães,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00FF"/>
                </a:solidFill>
              </a:rPr>
              <a:t>numa </a:t>
            </a:r>
            <a:r>
              <a:rPr lang="pt-BR" sz="2800" dirty="0">
                <a:solidFill>
                  <a:srgbClr val="0000FF"/>
                </a:solidFill>
              </a:rPr>
              <a:t>festa da Páscoa: </a:t>
            </a:r>
            <a:endParaRPr lang="pt-BR" sz="2800" dirty="0" smtClean="0">
              <a:solidFill>
                <a:srgbClr val="0000FF"/>
              </a:solidFill>
            </a:endParaRPr>
          </a:p>
          <a:p>
            <a:r>
              <a:rPr lang="pt-BR" sz="2800" dirty="0" smtClean="0"/>
              <a:t>Jesus </a:t>
            </a:r>
            <a:r>
              <a:rPr lang="pt-BR" sz="2800" dirty="0"/>
              <a:t>é o novo Pão, o novo </a:t>
            </a:r>
            <a:r>
              <a:rPr lang="pt-BR" sz="2800" dirty="0" err="1"/>
              <a:t>ázimo</a:t>
            </a:r>
            <a:r>
              <a:rPr lang="pt-BR" sz="2800" dirty="0"/>
              <a:t>: </a:t>
            </a:r>
            <a:endParaRPr lang="pt-BR" sz="2800" dirty="0" smtClean="0"/>
          </a:p>
          <a:p>
            <a:r>
              <a:rPr lang="pt-BR" sz="2800" dirty="0" smtClean="0"/>
              <a:t>pão </a:t>
            </a:r>
            <a:r>
              <a:rPr lang="pt-BR" sz="2800" dirty="0"/>
              <a:t>de sua Palavra, de sua Carne e seu Sangue. </a:t>
            </a: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r>
              <a:rPr lang="pt-BR" sz="2800" dirty="0" smtClean="0">
                <a:solidFill>
                  <a:srgbClr val="00B050"/>
                </a:solidFill>
              </a:rPr>
              <a:t>(</a:t>
            </a:r>
            <a:r>
              <a:rPr lang="pt-BR" sz="2800" dirty="0">
                <a:solidFill>
                  <a:srgbClr val="00B050"/>
                </a:solidFill>
              </a:rPr>
              <a:t>Na purificação do Templo Jesus já havia expulsado as ovelhas e os bois: ele é o novo </a:t>
            </a:r>
            <a:r>
              <a:rPr lang="pt-BR" sz="2800" dirty="0" smtClean="0">
                <a:solidFill>
                  <a:srgbClr val="00B050"/>
                </a:solidFill>
              </a:rPr>
              <a:t>Cordeiro)</a:t>
            </a:r>
            <a:endParaRPr lang="it-IT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5º sinal:</a:t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>
                <a:solidFill>
                  <a:srgbClr val="FF0000"/>
                </a:solidFill>
              </a:rPr>
              <a:t> Jesus caminha à noite sobre as águas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t-BR" dirty="0"/>
              <a:t>evocação do Êxodo, juntamente com a multiplicação dos pães.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>
                <a:solidFill>
                  <a:srgbClr val="00B050"/>
                </a:solidFill>
              </a:rPr>
              <a:t>Ele </a:t>
            </a:r>
            <a:r>
              <a:rPr lang="pt-BR" b="1" dirty="0">
                <a:solidFill>
                  <a:srgbClr val="00B050"/>
                </a:solidFill>
              </a:rPr>
              <a:t>se revela como o EU SOU!</a:t>
            </a:r>
            <a:endParaRPr lang="it-IT" b="1" dirty="0">
              <a:solidFill>
                <a:srgbClr val="00B05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6º sinal:</a:t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>
                <a:solidFill>
                  <a:srgbClr val="FF0000"/>
                </a:solidFill>
              </a:rPr>
              <a:t> a cura do cego de nascença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pt-BR" sz="2800" dirty="0"/>
              <a:t>na </a:t>
            </a:r>
            <a:r>
              <a:rPr lang="pt-BR" sz="2800" dirty="0">
                <a:solidFill>
                  <a:srgbClr val="0000FF"/>
                </a:solidFill>
              </a:rPr>
              <a:t>Festa dos </a:t>
            </a:r>
            <a:r>
              <a:rPr lang="pt-BR" sz="2800" dirty="0" err="1">
                <a:solidFill>
                  <a:srgbClr val="0000FF"/>
                </a:solidFill>
              </a:rPr>
              <a:t>Tabernáculos</a:t>
            </a:r>
            <a:r>
              <a:rPr lang="pt-BR" sz="2800" dirty="0">
                <a:solidFill>
                  <a:srgbClr val="0000FF"/>
                </a:solidFill>
              </a:rPr>
              <a:t> </a:t>
            </a:r>
            <a:r>
              <a:rPr lang="pt-BR" sz="2800" dirty="0"/>
              <a:t>(procissão de luzes e água lustral de </a:t>
            </a:r>
            <a:r>
              <a:rPr lang="pt-BR" sz="2800" dirty="0" err="1"/>
              <a:t>Siloé</a:t>
            </a:r>
            <a:r>
              <a:rPr lang="pt-BR" sz="2800" dirty="0"/>
              <a:t>): </a:t>
            </a:r>
            <a:endParaRPr lang="pt-BR" sz="2800" dirty="0" smtClean="0"/>
          </a:p>
          <a:p>
            <a:r>
              <a:rPr lang="pt-BR" sz="2800" dirty="0" smtClean="0"/>
              <a:t>Cristo </a:t>
            </a:r>
            <a:r>
              <a:rPr lang="pt-BR" sz="2800" dirty="0"/>
              <a:t>dá a vista ao cego, mandando-o lavar-se em </a:t>
            </a:r>
            <a:r>
              <a:rPr lang="pt-BR" sz="2800" dirty="0" err="1"/>
              <a:t>Siloé</a:t>
            </a:r>
            <a:r>
              <a:rPr lang="pt-BR" sz="2800" dirty="0"/>
              <a:t>: 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>
                <a:solidFill>
                  <a:srgbClr val="00B050"/>
                </a:solidFill>
              </a:rPr>
              <a:t>“</a:t>
            </a:r>
            <a:r>
              <a:rPr lang="pt-BR" sz="2800" dirty="0">
                <a:solidFill>
                  <a:srgbClr val="00B050"/>
                </a:solidFill>
              </a:rPr>
              <a:t>quem tem sede venha a mim e beba!” – promessa do Espírito.</a:t>
            </a:r>
            <a:endParaRPr lang="it-IT" sz="2800" dirty="0">
              <a:solidFill>
                <a:srgbClr val="00B050"/>
              </a:solidFill>
            </a:endParaRPr>
          </a:p>
          <a:p>
            <a:endParaRPr lang="it-IT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7º sinal:</a:t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>
                <a:solidFill>
                  <a:srgbClr val="FF0000"/>
                </a:solidFill>
              </a:rPr>
              <a:t> Jesus </a:t>
            </a:r>
            <a:r>
              <a:rPr lang="pt-BR" sz="3200" b="1" dirty="0" smtClean="0">
                <a:solidFill>
                  <a:srgbClr val="FF0000"/>
                </a:solidFill>
              </a:rPr>
              <a:t>ressuscita </a:t>
            </a:r>
            <a:r>
              <a:rPr lang="pt-BR" sz="3200" b="1" dirty="0" smtClean="0">
                <a:solidFill>
                  <a:srgbClr val="FF0000"/>
                </a:solidFill>
              </a:rPr>
              <a:t>Lázaro 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logo após a </a:t>
            </a:r>
            <a:r>
              <a:rPr lang="pt-BR" sz="2800" b="1" dirty="0" smtClean="0">
                <a:solidFill>
                  <a:srgbClr val="0000FF"/>
                </a:solidFill>
              </a:rPr>
              <a:t>Festa da Dedicação</a:t>
            </a:r>
          </a:p>
          <a:p>
            <a:r>
              <a:rPr lang="pt-BR" sz="2800" dirty="0"/>
              <a:t>ele se apresenta como o verdadeiro </a:t>
            </a:r>
            <a:r>
              <a:rPr lang="pt-BR" sz="2800" dirty="0" err="1"/>
              <a:t>Consagrado-Dedicado</a:t>
            </a:r>
            <a:r>
              <a:rPr lang="pt-BR" sz="2800" dirty="0"/>
              <a:t> ao Pai. </a:t>
            </a:r>
            <a:endParaRPr lang="pt-BR" sz="2800" dirty="0" smtClean="0"/>
          </a:p>
          <a:p>
            <a:r>
              <a:rPr lang="pt-BR" sz="2800" dirty="0" smtClean="0"/>
              <a:t>A </a:t>
            </a:r>
            <a:r>
              <a:rPr lang="pt-BR" sz="2800" dirty="0"/>
              <a:t>ressurreição de Lázaro é antecipação da de Jesus e da dos que nele acreditam: “Os mortos ouvirão a voz do Filho de Deus; os que a tiverem ouvido, viverão</a:t>
            </a:r>
            <a:r>
              <a:rPr lang="pt-BR" sz="2800" dirty="0" smtClean="0"/>
              <a:t>!”</a:t>
            </a:r>
          </a:p>
          <a:p>
            <a:endParaRPr lang="pt-BR" sz="2800" dirty="0"/>
          </a:p>
          <a:p>
            <a:r>
              <a:rPr lang="pt-BR" sz="2800" dirty="0" smtClean="0">
                <a:solidFill>
                  <a:srgbClr val="00B050"/>
                </a:solidFill>
              </a:rPr>
              <a:t> </a:t>
            </a:r>
            <a:r>
              <a:rPr lang="pt-BR" sz="2800" dirty="0">
                <a:solidFill>
                  <a:srgbClr val="00B050"/>
                </a:solidFill>
              </a:rPr>
              <a:t>O óleo de Maria guardado para a sepultura e o grão de trigo que cai e morre ligam a morte de Lázaro à de Jesus. </a:t>
            </a:r>
            <a:endParaRPr lang="it-IT" sz="2800" dirty="0">
              <a:solidFill>
                <a:srgbClr val="00B050"/>
              </a:solidFill>
            </a:endParaRPr>
          </a:p>
          <a:p>
            <a:endParaRPr lang="it-IT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c) A conclusão final: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/>
              <a:t> </a:t>
            </a:r>
            <a:r>
              <a:rPr lang="pt-BR" dirty="0"/>
              <a:t>a rejeição de Jesus (12,37-50) 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7220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600" b="1" dirty="0" smtClean="0"/>
              <a:t>C</a:t>
            </a:r>
            <a:r>
              <a:rPr lang="pt-BR" sz="3600" b="1" dirty="0"/>
              <a:t>. O LIVRO DA </a:t>
            </a:r>
            <a:r>
              <a:rPr lang="pt-BR" sz="3600" b="1" dirty="0" smtClean="0"/>
              <a:t>GLÓRIA (13-20)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/>
              <a:t> </a:t>
            </a:r>
            <a:r>
              <a:rPr lang="pt-BR" sz="2700" dirty="0">
                <a:solidFill>
                  <a:srgbClr val="FFFF00"/>
                </a:solidFill>
              </a:rPr>
              <a:t>Aos que o aceitam Jesus revela sua glória, retornando ao Pai pela sua Páscoa. Plenamente glorificado, ele comunica o Espírito de vida.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849291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A Última Ceia</a:t>
            </a:r>
            <a:r>
              <a:rPr lang="pt-BR" dirty="0"/>
              <a:t>, </a:t>
            </a:r>
            <a:r>
              <a:rPr lang="pt-BR" b="1" dirty="0"/>
              <a:t>com o lava-pés</a:t>
            </a:r>
            <a:r>
              <a:rPr lang="pt-BR" b="1" dirty="0" smtClean="0"/>
              <a:t>,</a:t>
            </a:r>
            <a:r>
              <a:rPr lang="pt-BR" b="1" dirty="0"/>
              <a:t> </a:t>
            </a:r>
            <a:r>
              <a:rPr lang="pt-BR" dirty="0"/>
              <a:t>gesto de extrema </a:t>
            </a:r>
            <a:r>
              <a:rPr lang="pt-BR" dirty="0" smtClean="0"/>
              <a:t>humilhação (13)</a:t>
            </a:r>
          </a:p>
          <a:p>
            <a:r>
              <a:rPr lang="pt-BR" dirty="0" smtClean="0"/>
              <a:t>O esposo lava e prepara sua esposa para se sentarem juntos diante da refeição preparado pelo próprio esposo!  </a:t>
            </a:r>
          </a:p>
          <a:p>
            <a:endParaRPr lang="pt-BR" dirty="0"/>
          </a:p>
          <a:p>
            <a:r>
              <a:rPr lang="pt-BR" sz="2400" b="1" dirty="0" smtClean="0">
                <a:solidFill>
                  <a:srgbClr val="00B050"/>
                </a:solidFill>
              </a:rPr>
              <a:t>(</a:t>
            </a:r>
            <a:r>
              <a:rPr lang="pt-BR" sz="2400" b="1" dirty="0">
                <a:solidFill>
                  <a:srgbClr val="00B050"/>
                </a:solidFill>
              </a:rPr>
              <a:t>segundo O. </a:t>
            </a:r>
            <a:r>
              <a:rPr lang="pt-BR" sz="2400" b="1" dirty="0" err="1">
                <a:solidFill>
                  <a:srgbClr val="00B050"/>
                </a:solidFill>
              </a:rPr>
              <a:t>Cullmann</a:t>
            </a:r>
            <a:r>
              <a:rPr lang="pt-BR" sz="2400" b="1" dirty="0">
                <a:solidFill>
                  <a:srgbClr val="00B050"/>
                </a:solidFill>
              </a:rPr>
              <a:t> é representação não somente da morte como também da Eucaristia, carne e sangue oferecidos ao homem).</a:t>
            </a:r>
            <a:endParaRPr lang="it-IT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O último </a:t>
            </a:r>
            <a:r>
              <a:rPr lang="pt-BR" sz="3600" b="1" dirty="0" smtClean="0">
                <a:solidFill>
                  <a:srgbClr val="FF0000"/>
                </a:solidFill>
              </a:rPr>
              <a:t>discurso (13,12-17)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agora o preceito já não mais é amar o próximo como a si mesmo, mas como Jesus que dá a </a:t>
            </a:r>
            <a:r>
              <a:rPr lang="pt-BR" dirty="0" smtClean="0"/>
              <a:t>vida: </a:t>
            </a:r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               “amai-vos como eu vos amei”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00B050"/>
                </a:solidFill>
              </a:rPr>
              <a:t>Jesus </a:t>
            </a:r>
            <a:r>
              <a:rPr lang="pt-BR" b="1" dirty="0">
                <a:solidFill>
                  <a:srgbClr val="00B050"/>
                </a:solidFill>
              </a:rPr>
              <a:t>promete por cinco vezes o Paráclito e termina confiando ao Pai sua Comunidade</a:t>
            </a:r>
            <a:endParaRPr lang="it-IT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Autor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e destinatários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Autor</a:t>
            </a:r>
            <a:r>
              <a:rPr lang="pt-BR" dirty="0" smtClean="0">
                <a:solidFill>
                  <a:srgbClr val="FF0000"/>
                </a:solidFill>
              </a:rPr>
              <a:t>: </a:t>
            </a:r>
            <a:r>
              <a:rPr lang="pt-BR" dirty="0" smtClean="0">
                <a:solidFill>
                  <a:srgbClr val="0070C0"/>
                </a:solidFill>
              </a:rPr>
              <a:t>Cap. 1-20: </a:t>
            </a:r>
            <a:r>
              <a:rPr lang="pt-BR" b="1" dirty="0" smtClean="0"/>
              <a:t>João</a:t>
            </a:r>
            <a:r>
              <a:rPr lang="pt-BR" b="1" dirty="0"/>
              <a:t>, filho </a:t>
            </a:r>
            <a:r>
              <a:rPr lang="pt-BR" b="1" dirty="0" err="1"/>
              <a:t>Zebedeu</a:t>
            </a:r>
            <a:r>
              <a:rPr lang="pt-BR" b="1" dirty="0"/>
              <a:t> </a:t>
            </a:r>
            <a:r>
              <a:rPr lang="pt-BR" dirty="0"/>
              <a:t>e irmão de Tiago Maior, um dos </a:t>
            </a:r>
            <a:r>
              <a:rPr lang="pt-BR" dirty="0" smtClean="0"/>
              <a:t>Doze, aquele que “</a:t>
            </a:r>
            <a:r>
              <a:rPr lang="pt-BR" dirty="0"/>
              <a:t>viu e acreditou” (cf. 20,28</a:t>
            </a:r>
            <a:r>
              <a:rPr lang="pt-BR" dirty="0" smtClean="0"/>
              <a:t>)</a:t>
            </a:r>
          </a:p>
          <a:p>
            <a:r>
              <a:rPr lang="pt-BR" dirty="0">
                <a:solidFill>
                  <a:srgbClr val="0070C0"/>
                </a:solidFill>
              </a:rPr>
              <a:t>capítulo </a:t>
            </a:r>
            <a:r>
              <a:rPr lang="pt-BR" dirty="0" smtClean="0">
                <a:solidFill>
                  <a:srgbClr val="0070C0"/>
                </a:solidFill>
              </a:rPr>
              <a:t>21: </a:t>
            </a:r>
            <a:r>
              <a:rPr lang="pt-BR" b="1" dirty="0" smtClean="0"/>
              <a:t>um dos discípulos de João, </a:t>
            </a:r>
            <a:r>
              <a:rPr lang="pt-BR" dirty="0"/>
              <a:t>com nova conclusão geral, exaltando o Discípulo Amado; tanto ele quanto Pedro morrerão; ficará a Igreja com as duas testemunhas: a tradição </a:t>
            </a:r>
            <a:r>
              <a:rPr lang="pt-BR" dirty="0" err="1"/>
              <a:t>joanina</a:t>
            </a:r>
            <a:r>
              <a:rPr lang="pt-BR" dirty="0"/>
              <a:t> e o ministério de Pedro (cf. </a:t>
            </a:r>
            <a:r>
              <a:rPr lang="pt-BR" dirty="0" err="1"/>
              <a:t>Jo</a:t>
            </a:r>
            <a:r>
              <a:rPr lang="pt-BR" dirty="0"/>
              <a:t> 21,22s; 21,19; 21,15</a:t>
            </a:r>
            <a:r>
              <a:rPr lang="pt-BR" dirty="0" err="1"/>
              <a:t>ss</a:t>
            </a:r>
            <a:r>
              <a:rPr lang="pt-BR" dirty="0"/>
              <a:t>). </a:t>
            </a:r>
            <a:r>
              <a:rPr lang="pt-BR" dirty="0" smtClean="0"/>
              <a:t>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Destinatários:  </a:t>
            </a:r>
            <a:r>
              <a:rPr lang="pt-BR" b="1" dirty="0" err="1"/>
              <a:t>judeus-cristãos</a:t>
            </a:r>
            <a:r>
              <a:rPr lang="pt-BR" b="1" dirty="0"/>
              <a:t> de cultura grega </a:t>
            </a:r>
            <a:r>
              <a:rPr lang="pt-BR" dirty="0"/>
              <a:t>que </a:t>
            </a:r>
            <a:r>
              <a:rPr lang="pt-BR" dirty="0" smtClean="0"/>
              <a:t> viviam  </a:t>
            </a:r>
            <a:r>
              <a:rPr lang="pt-BR" dirty="0"/>
              <a:t>na Ásia Menor</a:t>
            </a:r>
            <a:endParaRPr lang="pt-BR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A narrativa da </a:t>
            </a:r>
            <a:r>
              <a:rPr lang="pt-BR" sz="3600" b="1" dirty="0" smtClean="0">
                <a:solidFill>
                  <a:srgbClr val="FF0000"/>
                </a:solidFill>
              </a:rPr>
              <a:t>paixão (18-19).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Cristo </a:t>
            </a:r>
            <a:r>
              <a:rPr lang="pt-BR" dirty="0"/>
              <a:t>é preso numa cena </a:t>
            </a:r>
            <a:r>
              <a:rPr lang="pt-BR" dirty="0" err="1"/>
              <a:t>epifânica</a:t>
            </a:r>
            <a:r>
              <a:rPr lang="pt-BR" dirty="0"/>
              <a:t> (</a:t>
            </a:r>
            <a:r>
              <a:rPr lang="pt-BR" dirty="0">
                <a:solidFill>
                  <a:srgbClr val="FF0000"/>
                </a:solidFill>
              </a:rPr>
              <a:t>EU SOU). 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A </a:t>
            </a:r>
            <a:r>
              <a:rPr lang="pt-BR" dirty="0"/>
              <a:t>narrativa desenvolve-se </a:t>
            </a:r>
            <a:r>
              <a:rPr lang="pt-BR" dirty="0">
                <a:solidFill>
                  <a:srgbClr val="0000FF"/>
                </a:solidFill>
              </a:rPr>
              <a:t>em quatro cenas: </a:t>
            </a:r>
            <a:endParaRPr lang="pt-BR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pt-BR" dirty="0" smtClean="0"/>
              <a:t>1). no </a:t>
            </a:r>
            <a:r>
              <a:rPr lang="pt-BR" dirty="0"/>
              <a:t>jardim, o Eu Sou;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2). o </a:t>
            </a:r>
            <a:r>
              <a:rPr lang="pt-BR" dirty="0"/>
              <a:t>processo judaico, o processo romano que se dá em torno das </a:t>
            </a:r>
            <a:r>
              <a:rPr lang="pt-BR" dirty="0" err="1"/>
              <a:t>idéias</a:t>
            </a:r>
            <a:r>
              <a:rPr lang="pt-BR" dirty="0"/>
              <a:t> de “rei” e de “verdade”;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3). finalmente </a:t>
            </a:r>
            <a:r>
              <a:rPr lang="pt-BR" dirty="0"/>
              <a:t>a cruz, que revela a verdadeira realeza de Jesus.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4). Com </a:t>
            </a:r>
            <a:r>
              <a:rPr lang="pt-BR" dirty="0"/>
              <a:t>o “Está consumado</a:t>
            </a:r>
            <a:r>
              <a:rPr lang="pt-BR" dirty="0" smtClean="0"/>
              <a:t>!”</a:t>
            </a:r>
          </a:p>
          <a:p>
            <a:pPr>
              <a:buNone/>
            </a:pPr>
            <a:r>
              <a:rPr lang="pt-BR" dirty="0" smtClean="0">
                <a:solidFill>
                  <a:srgbClr val="00B050"/>
                </a:solidFill>
              </a:rPr>
              <a:t>Jesus</a:t>
            </a:r>
            <a:r>
              <a:rPr lang="pt-BR" dirty="0">
                <a:solidFill>
                  <a:srgbClr val="00B050"/>
                </a:solidFill>
              </a:rPr>
              <a:t>, do alto, celebra seu triunfo</a:t>
            </a:r>
            <a:r>
              <a:rPr lang="pt-BR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pt-BR" dirty="0" smtClean="0">
                <a:solidFill>
                  <a:srgbClr val="00B050"/>
                </a:solidFill>
              </a:rPr>
              <a:t> Nasce a nova esposa do lado aberto do novo Adão</a:t>
            </a:r>
          </a:p>
          <a:p>
            <a:pPr>
              <a:buNone/>
            </a:pPr>
            <a:r>
              <a:rPr lang="pt-BR" dirty="0" smtClean="0">
                <a:solidFill>
                  <a:srgbClr val="00B050"/>
                </a:solidFill>
              </a:rPr>
              <a:t>Água e sangue: o alimento e refugio para sua esposa!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Jesus </a:t>
            </a:r>
            <a:r>
              <a:rPr lang="pt-BR" sz="3200" b="1" dirty="0" smtClean="0">
                <a:solidFill>
                  <a:srgbClr val="FF0000"/>
                </a:solidFill>
              </a:rPr>
              <a:t>ressuscitado (20-21)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é necessário um olhar diferente para reconhecê-lo</a:t>
            </a:r>
            <a:r>
              <a:rPr lang="pt-BR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dirty="0"/>
              <a:t>já não se pode retê-lo – ele é transcendente.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O </a:t>
            </a:r>
            <a:r>
              <a:rPr lang="pt-BR" dirty="0"/>
              <a:t>Ressuscitado doa o Espírito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/>
            </a:r>
            <a:br>
              <a:rPr lang="pt-BR" sz="3600" dirty="0" smtClean="0">
                <a:solidFill>
                  <a:srgbClr val="FF0000"/>
                </a:solidFill>
              </a:rPr>
            </a:br>
            <a:r>
              <a:rPr lang="pt-BR" sz="3600" b="1" dirty="0" smtClean="0"/>
              <a:t>D</a:t>
            </a:r>
            <a:r>
              <a:rPr lang="pt-BR" sz="3600" b="1" dirty="0"/>
              <a:t>. COMPLEMENTO 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capítulo 21 é complemento posterior, resultado da segunda redação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00B050"/>
                </a:solidFill>
              </a:rPr>
              <a:t> </a:t>
            </a:r>
            <a:r>
              <a:rPr lang="pt-BR" b="1" dirty="0">
                <a:solidFill>
                  <a:srgbClr val="00B050"/>
                </a:solidFill>
              </a:rPr>
              <a:t>Pedro e João, as testemunhas desaparecem: permanece a Igreja, com o ministério </a:t>
            </a:r>
            <a:r>
              <a:rPr lang="pt-BR" b="1" dirty="0" err="1">
                <a:solidFill>
                  <a:srgbClr val="00B050"/>
                </a:solidFill>
              </a:rPr>
              <a:t>petrino</a:t>
            </a:r>
            <a:r>
              <a:rPr lang="pt-BR" b="1" dirty="0">
                <a:solidFill>
                  <a:srgbClr val="00B050"/>
                </a:solidFill>
              </a:rPr>
              <a:t>, que deve amar e apascentar e a certeza de ser amada pelo Senhor. </a:t>
            </a:r>
            <a:endParaRPr lang="pt-BR" b="1" dirty="0" smtClean="0">
              <a:solidFill>
                <a:srgbClr val="00B050"/>
              </a:solidFill>
            </a:endParaRPr>
          </a:p>
          <a:p>
            <a:r>
              <a:rPr lang="pt-BR" b="1" dirty="0" smtClean="0">
                <a:solidFill>
                  <a:srgbClr val="00B050"/>
                </a:solidFill>
              </a:rPr>
              <a:t>Assim </a:t>
            </a:r>
            <a:r>
              <a:rPr lang="pt-BR" b="1" dirty="0">
                <a:solidFill>
                  <a:srgbClr val="00B050"/>
                </a:solidFill>
              </a:rPr>
              <a:t>encerra-se uma época – a das primeiras testemunhas.</a:t>
            </a:r>
            <a:endParaRPr lang="it-IT" b="1" dirty="0">
              <a:solidFill>
                <a:srgbClr val="00B05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diferencia com sinóticos </a:t>
            </a:r>
            <a:endParaRPr lang="it-I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r>
              <a:rPr lang="pt-BR" dirty="0" smtClean="0"/>
              <a:t>Evangelho, </a:t>
            </a:r>
            <a:r>
              <a:rPr lang="pt-BR" b="1" dirty="0" smtClean="0"/>
              <a:t>não acontecimentos cronológicos </a:t>
            </a:r>
            <a:r>
              <a:rPr lang="pt-BR" dirty="0" smtClean="0"/>
              <a:t>a respeito de da vida histórica de Jesus, mas o  sentido </a:t>
            </a:r>
            <a:r>
              <a:rPr lang="pt-BR" b="1" dirty="0" err="1"/>
              <a:t>soteriológico</a:t>
            </a:r>
            <a:r>
              <a:rPr lang="pt-BR" b="1" dirty="0"/>
              <a:t> (= </a:t>
            </a:r>
            <a:r>
              <a:rPr lang="pt-BR" b="1" dirty="0" err="1"/>
              <a:t>salvífico</a:t>
            </a:r>
            <a:r>
              <a:rPr lang="pt-BR" dirty="0"/>
              <a:t>) de sua vida, morte e ressurreição e, mais ainda, de sua </a:t>
            </a:r>
            <a:r>
              <a:rPr lang="pt-BR" dirty="0" smtClean="0"/>
              <a:t>Pessoa. </a:t>
            </a:r>
          </a:p>
          <a:p>
            <a:r>
              <a:rPr lang="pt-BR" dirty="0" smtClean="0"/>
              <a:t>Os primeiros se são as galinhas e o quarto é como a águia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Infância de Jesus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</a:t>
            </a:r>
            <a:r>
              <a:rPr lang="pt-BR" dirty="0"/>
              <a:t>o Verbo se fez carne e habitou entre nós, e vimos sua glória, a glória que o Filho único recebe do seu Pai, cheio de graça e de verdade</a:t>
            </a:r>
            <a:r>
              <a:rPr lang="pt-BR" dirty="0" smtClean="0"/>
              <a:t>. </a:t>
            </a:r>
            <a:r>
              <a:rPr lang="pt-BR" dirty="0" smtClean="0"/>
              <a:t>(1,14).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44016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pt-BR" sz="2700" dirty="0" smtClean="0">
                <a:solidFill>
                  <a:srgbClr val="0000FF"/>
                </a:solidFill>
              </a:rPr>
              <a:t/>
            </a:r>
            <a:br>
              <a:rPr lang="pt-BR" sz="2700" dirty="0" smtClean="0">
                <a:solidFill>
                  <a:srgbClr val="0000FF"/>
                </a:solidFill>
              </a:rPr>
            </a:br>
            <a:r>
              <a:rPr lang="pt-BR" sz="2700" dirty="0" smtClean="0">
                <a:solidFill>
                  <a:srgbClr val="0000FF"/>
                </a:solidFill>
              </a:rPr>
              <a:t>Estava </a:t>
            </a:r>
            <a:r>
              <a:rPr lang="pt-BR" sz="2700" dirty="0">
                <a:solidFill>
                  <a:srgbClr val="0000FF"/>
                </a:solidFill>
              </a:rPr>
              <a:t>no mundo e o mundo foi feito por ele, e o mundo não o reconheceu</a:t>
            </a:r>
            <a:r>
              <a:rPr lang="pt-BR" sz="2700" dirty="0" smtClean="0">
                <a:solidFill>
                  <a:srgbClr val="0000FF"/>
                </a:solidFill>
              </a:rPr>
              <a:t>. Veio </a:t>
            </a:r>
            <a:r>
              <a:rPr lang="pt-BR" sz="2700" dirty="0">
                <a:solidFill>
                  <a:srgbClr val="0000FF"/>
                </a:solidFill>
              </a:rPr>
              <a:t>para o que era seu, mas os seus não o receberam</a:t>
            </a:r>
            <a:r>
              <a:rPr lang="pt-BR" sz="2700" dirty="0" smtClean="0">
                <a:solidFill>
                  <a:srgbClr val="0000FF"/>
                </a:solidFill>
              </a:rPr>
              <a:t>. (10-11)</a:t>
            </a:r>
            <a:r>
              <a:rPr lang="pt-BR" dirty="0">
                <a:solidFill>
                  <a:srgbClr val="0000FF"/>
                </a:solidFill>
              </a:rPr>
              <a:t/>
            </a:r>
            <a:br>
              <a:rPr lang="pt-BR" dirty="0">
                <a:solidFill>
                  <a:srgbClr val="0000FF"/>
                </a:solidFill>
              </a:rPr>
            </a:b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032448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“a </a:t>
            </a:r>
            <a:r>
              <a:rPr lang="pt-BR" sz="2400" dirty="0"/>
              <a:t>todos aqueles que o receberam, aos que </a:t>
            </a:r>
            <a:r>
              <a:rPr lang="pt-BR" sz="2400" dirty="0" err="1"/>
              <a:t>crêem</a:t>
            </a:r>
            <a:r>
              <a:rPr lang="pt-BR" sz="2400" dirty="0"/>
              <a:t> no seu nome, deu-lhes o poder de se tornarem filhos de Deus</a:t>
            </a:r>
            <a:r>
              <a:rPr lang="pt-BR" sz="2400" dirty="0" smtClean="0"/>
              <a:t>,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r>
              <a:rPr lang="pt-BR" sz="2400" dirty="0" smtClean="0"/>
              <a:t>os </a:t>
            </a:r>
            <a:r>
              <a:rPr lang="pt-BR" sz="2400" dirty="0"/>
              <a:t>quais </a:t>
            </a:r>
            <a:r>
              <a:rPr lang="pt-BR" sz="2400" b="1" dirty="0"/>
              <a:t>não nasceram do sangue, nem da vontade da carne, nem da vontade do homem, mas sim de </a:t>
            </a:r>
            <a:r>
              <a:rPr lang="pt-BR" sz="2400" b="1" dirty="0" smtClean="0"/>
              <a:t>Deus</a:t>
            </a:r>
            <a:r>
              <a:rPr lang="pt-BR" sz="2400" dirty="0" smtClean="0"/>
              <a:t>” .(</a:t>
            </a:r>
            <a:r>
              <a:rPr lang="pt-BR" sz="2400" dirty="0" err="1" smtClean="0"/>
              <a:t>vv12</a:t>
            </a:r>
            <a:r>
              <a:rPr lang="pt-BR" sz="2400" dirty="0" smtClean="0"/>
              <a:t>-13)</a:t>
            </a:r>
            <a:endParaRPr lang="pt-BR" sz="2400" dirty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Estrutura do livro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221288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A. Prólogo </a:t>
            </a:r>
            <a:r>
              <a:rPr lang="pt-BR" sz="2400" b="1" dirty="0" smtClean="0">
                <a:solidFill>
                  <a:srgbClr val="0000FF"/>
                </a:solidFill>
              </a:rPr>
              <a:t>(1,1-18)</a:t>
            </a:r>
          </a:p>
          <a:p>
            <a:pPr>
              <a:buNone/>
            </a:pPr>
            <a:endParaRPr lang="pt-BR" sz="1400" dirty="0" smtClean="0">
              <a:solidFill>
                <a:srgbClr val="0000FF"/>
              </a:solidFill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B. O LIVRO DOS SINAIS </a:t>
            </a:r>
            <a:r>
              <a:rPr lang="pt-BR" sz="2400" b="1" dirty="0" smtClean="0">
                <a:solidFill>
                  <a:srgbClr val="0000FF"/>
                </a:solidFill>
              </a:rPr>
              <a:t>(1,19 – 12,50)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/>
              <a:t>Semana inaugural</a:t>
            </a:r>
            <a:r>
              <a:rPr lang="pt-BR" sz="2400" b="1" dirty="0" smtClean="0"/>
              <a:t> </a:t>
            </a:r>
            <a:r>
              <a:rPr lang="pt-BR" sz="2400" dirty="0" smtClean="0"/>
              <a:t>(1,19) </a:t>
            </a:r>
          </a:p>
          <a:p>
            <a:r>
              <a:rPr lang="pt-BR" sz="2400" dirty="0" smtClean="0"/>
              <a:t>Os sete sinais</a:t>
            </a:r>
          </a:p>
          <a:p>
            <a:r>
              <a:rPr lang="pt-BR" sz="2400" i="1" dirty="0" smtClean="0"/>
              <a:t> </a:t>
            </a:r>
            <a:r>
              <a:rPr lang="pt-BR" sz="2400" dirty="0" smtClean="0"/>
              <a:t>a rejeição de Jesus (12,37-50)</a:t>
            </a:r>
          </a:p>
          <a:p>
            <a:pPr>
              <a:buNone/>
            </a:pPr>
            <a:endParaRPr lang="pt-BR" sz="1400" dirty="0" smtClean="0"/>
          </a:p>
          <a:p>
            <a:r>
              <a:rPr lang="pt-BR" sz="2400" b="1" dirty="0">
                <a:solidFill>
                  <a:srgbClr val="FF0000"/>
                </a:solidFill>
              </a:rPr>
              <a:t>C. O LIVRO DA </a:t>
            </a:r>
            <a:r>
              <a:rPr lang="pt-BR" sz="2400" b="1" dirty="0" smtClean="0">
                <a:solidFill>
                  <a:srgbClr val="FF0000"/>
                </a:solidFill>
              </a:rPr>
              <a:t>GLÓRIA </a:t>
            </a:r>
            <a:r>
              <a:rPr lang="pt-BR" sz="2400" b="1" dirty="0" smtClean="0">
                <a:solidFill>
                  <a:srgbClr val="0000FF"/>
                </a:solidFill>
              </a:rPr>
              <a:t>(13-20)</a:t>
            </a:r>
          </a:p>
          <a:p>
            <a:r>
              <a:rPr lang="pt-BR" sz="2400" dirty="0"/>
              <a:t>A Última </a:t>
            </a:r>
            <a:r>
              <a:rPr lang="pt-BR" sz="2400" dirty="0" smtClean="0"/>
              <a:t>Ceia</a:t>
            </a:r>
          </a:p>
          <a:p>
            <a:r>
              <a:rPr lang="pt-BR" sz="2400" dirty="0"/>
              <a:t>O último discurso, </a:t>
            </a:r>
            <a:endParaRPr lang="pt-BR" sz="2400" dirty="0" smtClean="0"/>
          </a:p>
          <a:p>
            <a:r>
              <a:rPr lang="pt-BR" sz="2400" dirty="0"/>
              <a:t>A narrativa da </a:t>
            </a:r>
            <a:r>
              <a:rPr lang="pt-BR" sz="2400" dirty="0" smtClean="0"/>
              <a:t>paixão e ressurreição </a:t>
            </a:r>
          </a:p>
          <a:p>
            <a:r>
              <a:rPr lang="pt-BR" sz="2400" dirty="0"/>
              <a:t>Conclusão geral (20,30-31</a:t>
            </a:r>
            <a:r>
              <a:rPr lang="pt-BR" sz="2400" dirty="0" smtClean="0"/>
              <a:t>)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400" b="1" dirty="0">
                <a:solidFill>
                  <a:srgbClr val="FF0000"/>
                </a:solidFill>
              </a:rPr>
              <a:t>D. COMPLEMENTO 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smtClean="0">
                <a:solidFill>
                  <a:srgbClr val="0000FF"/>
                </a:solidFill>
              </a:rPr>
              <a:t>(21)</a:t>
            </a:r>
            <a:endParaRPr lang="it-IT" sz="2400" b="1" dirty="0">
              <a:solidFill>
                <a:srgbClr val="0000FF"/>
              </a:solidFill>
            </a:endParaRPr>
          </a:p>
          <a:p>
            <a:endParaRPr lang="it-IT" sz="2400" b="1" dirty="0">
              <a:solidFill>
                <a:srgbClr val="FF0000"/>
              </a:solidFill>
            </a:endParaRPr>
          </a:p>
          <a:p>
            <a:endParaRPr lang="it-IT" sz="2400" dirty="0"/>
          </a:p>
          <a:p>
            <a:endParaRPr lang="it-IT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72819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/>
            </a:r>
            <a:br>
              <a:rPr lang="pt-BR" sz="3600" b="1" dirty="0" smtClean="0">
                <a:solidFill>
                  <a:srgbClr val="FF0000"/>
                </a:solidFill>
              </a:rPr>
            </a:br>
            <a:r>
              <a:rPr lang="pt-BR" sz="3600" b="1" dirty="0" smtClean="0">
                <a:solidFill>
                  <a:srgbClr val="FF0000"/>
                </a:solidFill>
              </a:rPr>
              <a:t/>
            </a:r>
            <a:br>
              <a:rPr lang="pt-BR" sz="3600" b="1" dirty="0" smtClean="0">
                <a:solidFill>
                  <a:srgbClr val="FF0000"/>
                </a:solidFill>
              </a:rPr>
            </a:br>
            <a:r>
              <a:rPr lang="pt-BR" sz="3100" b="1" dirty="0" smtClean="0"/>
              <a:t>A</a:t>
            </a:r>
            <a:r>
              <a:rPr lang="pt-BR" sz="3100" b="1" dirty="0"/>
              <a:t>. PRÓLOGO (1,1-18</a:t>
            </a:r>
            <a:r>
              <a:rPr lang="pt-BR" sz="3100" b="1" dirty="0" smtClean="0"/>
              <a:t>)</a:t>
            </a:r>
            <a:r>
              <a:rPr lang="pt-BR" b="1" dirty="0" smtClean="0">
                <a:solidFill>
                  <a:srgbClr val="FF0000"/>
                </a:solidFill>
              </a:rPr>
              <a:t/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FF00"/>
                </a:solidFill>
              </a:rPr>
              <a:t>Deus se revela através </a:t>
            </a:r>
            <a:r>
              <a:rPr lang="pt-BR" sz="3100" b="1" dirty="0">
                <a:solidFill>
                  <a:srgbClr val="FFFF00"/>
                </a:solidFill>
              </a:rPr>
              <a:t>do seu Verbo existente desde o princípio e, depois, feito carne</a:t>
            </a:r>
            <a:r>
              <a:rPr lang="pt-BR" sz="3100" dirty="0">
                <a:solidFill>
                  <a:srgbClr val="FFFF00"/>
                </a:solidFill>
              </a:rPr>
              <a:t>.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016" y="1844824"/>
            <a:ext cx="4644008" cy="4941168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dirty="0" smtClean="0"/>
              <a:t>A</a:t>
            </a:r>
            <a:r>
              <a:rPr lang="pt-BR" sz="2400" dirty="0"/>
              <a:t>. O Verbo voltado para Deus (</a:t>
            </a:r>
            <a:r>
              <a:rPr lang="pt-BR" sz="2400" dirty="0" smtClean="0"/>
              <a:t>vv. </a:t>
            </a:r>
            <a:r>
              <a:rPr lang="pt-BR" sz="2400" dirty="0"/>
              <a:t>1-2)              </a:t>
            </a:r>
            <a:endParaRPr lang="pt-BR" sz="2400" dirty="0" smtClean="0"/>
          </a:p>
          <a:p>
            <a:pPr>
              <a:buNone/>
            </a:pPr>
            <a:r>
              <a:rPr lang="pt-BR" sz="2400" dirty="0"/>
              <a:t> 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B. Papel na criação (v. 3)    </a:t>
            </a:r>
          </a:p>
          <a:p>
            <a:pPr>
              <a:buNone/>
            </a:pPr>
            <a:r>
              <a:rPr lang="pt-BR" sz="2400" dirty="0" smtClean="0"/>
              <a:t>                              </a:t>
            </a:r>
          </a:p>
          <a:p>
            <a:pPr>
              <a:buNone/>
            </a:pPr>
            <a:r>
              <a:rPr lang="pt-BR" sz="2400" dirty="0" smtClean="0"/>
              <a:t> </a:t>
            </a:r>
            <a:r>
              <a:rPr lang="pt-BR" sz="2400" dirty="0"/>
              <a:t>C. Dádiva à humanidade (vv. 4-5)                        </a:t>
            </a:r>
            <a:endParaRPr lang="pt-BR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pt-BR" sz="2400" dirty="0" smtClean="0"/>
              <a:t>D</a:t>
            </a:r>
            <a:r>
              <a:rPr lang="pt-BR" sz="2400" dirty="0"/>
              <a:t>. Testemunho de João (vv. 6-8)       </a:t>
            </a:r>
            <a:endParaRPr lang="pt-BR" sz="2400" dirty="0" smtClean="0"/>
          </a:p>
          <a:p>
            <a:pPr>
              <a:buNone/>
            </a:pPr>
            <a:r>
              <a:rPr lang="pt-BR" sz="2400" dirty="0"/>
              <a:t>                </a:t>
            </a:r>
          </a:p>
          <a:p>
            <a:pPr>
              <a:buNone/>
            </a:pPr>
            <a:r>
              <a:rPr lang="pt-BR" sz="2400" dirty="0" smtClean="0"/>
              <a:t> </a:t>
            </a:r>
            <a:r>
              <a:rPr lang="pt-BR" sz="2400" dirty="0"/>
              <a:t>E. O Verbo vem ao mundo (vv. 9-11)   </a:t>
            </a:r>
            <a:r>
              <a:rPr lang="pt-BR" sz="2800" dirty="0"/>
              <a:t>     </a:t>
            </a:r>
            <a:r>
              <a:rPr lang="pt-BR" dirty="0"/>
              <a:t>           </a:t>
            </a:r>
            <a:endParaRPr lang="pt-BR" dirty="0" smtClean="0"/>
          </a:p>
          <a:p>
            <a:endParaRPr lang="it-IT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860032" y="1819253"/>
            <a:ext cx="4139952" cy="49859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A’. O Filho no seio do Pai (v. 18)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B’. Papel na recriação (v. 17)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C’. Dádiva à humanidade (v. 16)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D’. Testemunho de João (v. 15)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E’. O Verbo se faz carne (v. 14)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252536" y="6381328"/>
            <a:ext cx="9396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F. Por interm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dio do Verbo nos tornamos filhos de Deus (vv. 12-13)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 </a:t>
            </a:r>
            <a:r>
              <a:rPr lang="pt-BR" sz="4000" b="1" dirty="0" smtClean="0">
                <a:solidFill>
                  <a:srgbClr val="FF0000"/>
                </a:solidFill>
              </a:rPr>
              <a:t/>
            </a:r>
            <a:br>
              <a:rPr lang="pt-BR" sz="4000" b="1" dirty="0" smtClean="0">
                <a:solidFill>
                  <a:srgbClr val="FF0000"/>
                </a:solidFill>
              </a:rPr>
            </a:br>
            <a:r>
              <a:rPr lang="pt-BR" sz="4000" b="1" dirty="0" smtClean="0">
                <a:solidFill>
                  <a:srgbClr val="FF0000"/>
                </a:solidFill>
              </a:rPr>
              <a:t/>
            </a:r>
            <a:br>
              <a:rPr lang="pt-BR" sz="4000" b="1" dirty="0" smtClean="0">
                <a:solidFill>
                  <a:srgbClr val="FF0000"/>
                </a:solidFill>
              </a:rPr>
            </a:br>
            <a:r>
              <a:rPr lang="pt-BR" sz="3100" b="1" dirty="0" smtClean="0">
                <a:solidFill>
                  <a:srgbClr val="FF0000"/>
                </a:solidFill>
              </a:rPr>
              <a:t>B</a:t>
            </a:r>
            <a:r>
              <a:rPr lang="pt-BR" sz="3100" b="1" dirty="0">
                <a:solidFill>
                  <a:srgbClr val="FF0000"/>
                </a:solidFill>
              </a:rPr>
              <a:t>. O LIVRO DOS SINAIS (1,19 – 12,50</a:t>
            </a:r>
            <a:r>
              <a:rPr lang="pt-BR" sz="3100" b="1" dirty="0" smtClean="0">
                <a:solidFill>
                  <a:srgbClr val="FF0000"/>
                </a:solidFill>
              </a:rPr>
              <a:t>)</a:t>
            </a:r>
            <a:r>
              <a:rPr lang="pt-BR" sz="4000" b="1" dirty="0" smtClean="0">
                <a:solidFill>
                  <a:srgbClr val="FF0000"/>
                </a:solidFill>
              </a:rPr>
              <a:t/>
            </a:r>
            <a:br>
              <a:rPr lang="pt-BR" sz="4000" b="1" dirty="0" smtClean="0">
                <a:solidFill>
                  <a:srgbClr val="FF0000"/>
                </a:solidFill>
              </a:rPr>
            </a:br>
            <a:r>
              <a:rPr lang="pt-BR" sz="2700" dirty="0">
                <a:solidFill>
                  <a:srgbClr val="FFFF00"/>
                </a:solidFill>
              </a:rPr>
              <a:t>o ministério de Jesus: por sinais e palavras ele se mostra ao seu povo como revelação do Pai. O resultado é a rejeição.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608512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a) A semana inaugural</a:t>
            </a:r>
            <a:r>
              <a:rPr lang="pt-BR" sz="28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pt-BR" sz="2800" dirty="0" smtClean="0"/>
              <a:t> </a:t>
            </a:r>
            <a:r>
              <a:rPr lang="pt-BR" sz="2800" dirty="0"/>
              <a:t>Primeiro dia (vv. 19-28), </a:t>
            </a:r>
            <a:endParaRPr lang="pt-BR" sz="2800" dirty="0" smtClean="0"/>
          </a:p>
          <a:p>
            <a:r>
              <a:rPr lang="pt-BR" sz="2800" dirty="0" smtClean="0"/>
              <a:t>segundo </a:t>
            </a:r>
            <a:r>
              <a:rPr lang="pt-BR" sz="2800" dirty="0"/>
              <a:t>dia (vv. 29-34), </a:t>
            </a:r>
            <a:endParaRPr lang="pt-BR" sz="2800" dirty="0" smtClean="0"/>
          </a:p>
          <a:p>
            <a:r>
              <a:rPr lang="pt-BR" sz="2800" dirty="0" smtClean="0"/>
              <a:t>terceiro </a:t>
            </a:r>
            <a:r>
              <a:rPr lang="pt-BR" sz="2800" dirty="0"/>
              <a:t>dia (vv. 35-39), </a:t>
            </a:r>
            <a:endParaRPr lang="pt-BR" sz="2800" dirty="0" smtClean="0"/>
          </a:p>
          <a:p>
            <a:r>
              <a:rPr lang="pt-BR" sz="2800" dirty="0" smtClean="0"/>
              <a:t>quarto </a:t>
            </a:r>
            <a:r>
              <a:rPr lang="pt-BR" sz="2800" dirty="0"/>
              <a:t>dia (vv. 40-42), </a:t>
            </a:r>
            <a:endParaRPr lang="pt-BR" sz="2800" dirty="0" smtClean="0"/>
          </a:p>
          <a:p>
            <a:r>
              <a:rPr lang="pt-BR" sz="2800" dirty="0" smtClean="0"/>
              <a:t>quinto </a:t>
            </a:r>
            <a:r>
              <a:rPr lang="pt-BR" sz="2800" dirty="0"/>
              <a:t>dia (vv. 43-51</a:t>
            </a:r>
            <a:r>
              <a:rPr lang="pt-BR" sz="2800" dirty="0" smtClean="0"/>
              <a:t>),</a:t>
            </a:r>
          </a:p>
          <a:p>
            <a:r>
              <a:rPr lang="pt-BR" sz="2800" dirty="0" smtClean="0"/>
              <a:t> </a:t>
            </a:r>
            <a:r>
              <a:rPr lang="pt-BR" sz="2800" dirty="0"/>
              <a:t>sétimo dia (vv. 2,1-11</a:t>
            </a:r>
            <a:r>
              <a:rPr lang="pt-BR" sz="2800" dirty="0" smtClean="0"/>
              <a:t>)</a:t>
            </a:r>
          </a:p>
          <a:p>
            <a:r>
              <a:rPr lang="pt-BR" sz="2800" b="1" dirty="0" smtClean="0"/>
              <a:t> </a:t>
            </a:r>
            <a:r>
              <a:rPr lang="pt-BR" sz="2800" b="1" dirty="0"/>
              <a:t>“No terceiro dia houve núpcias e ele manifestou a sua glória e seus discípulos creram nele”. </a:t>
            </a:r>
            <a:endParaRPr lang="it-IT" sz="2800" b="1" dirty="0"/>
          </a:p>
          <a:p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/>
            </a:r>
            <a:br>
              <a:rPr lang="pt-BR" b="1" dirty="0" smtClean="0">
                <a:solidFill>
                  <a:srgbClr val="0070C0"/>
                </a:solidFill>
              </a:rPr>
            </a:br>
            <a:r>
              <a:rPr lang="pt-BR" sz="3600" b="1" dirty="0" smtClean="0">
                <a:solidFill>
                  <a:srgbClr val="0070C0"/>
                </a:solidFill>
              </a:rPr>
              <a:t>b</a:t>
            </a:r>
            <a:r>
              <a:rPr lang="pt-BR" sz="3600" b="1" dirty="0">
                <a:solidFill>
                  <a:srgbClr val="0070C0"/>
                </a:solidFill>
              </a:rPr>
              <a:t>) Os sete sinais: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a água transformada em vinho (2,1-11</a:t>
            </a:r>
            <a:r>
              <a:rPr lang="pt-BR" b="1" dirty="0" smtClean="0"/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a cura do funcionário real em </a:t>
            </a:r>
            <a:r>
              <a:rPr lang="pt-BR" b="1" dirty="0" err="1"/>
              <a:t>Caná</a:t>
            </a:r>
            <a:r>
              <a:rPr lang="pt-BR" b="1" dirty="0"/>
              <a:t> (4,43-54</a:t>
            </a:r>
            <a:r>
              <a:rPr lang="pt-BR" b="1" dirty="0" smtClean="0"/>
              <a:t>),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a cura do paralítico de </a:t>
            </a:r>
            <a:r>
              <a:rPr lang="pt-BR" b="1" dirty="0" err="1" smtClean="0"/>
              <a:t>Betesda</a:t>
            </a:r>
            <a:r>
              <a:rPr lang="pt-BR" b="1" dirty="0" smtClean="0"/>
              <a:t> (5, 1-18)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a multiplicação dos </a:t>
            </a:r>
            <a:r>
              <a:rPr lang="pt-BR" b="1" dirty="0" smtClean="0"/>
              <a:t>pães</a:t>
            </a:r>
            <a:r>
              <a:rPr lang="pt-BR" b="1" dirty="0"/>
              <a:t> </a:t>
            </a:r>
            <a:r>
              <a:rPr lang="pt-BR" b="1" dirty="0" smtClean="0"/>
              <a:t>(6,1-15)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Jesus caminha à noite sobre as </a:t>
            </a:r>
            <a:r>
              <a:rPr lang="pt-BR" b="1" dirty="0" smtClean="0"/>
              <a:t>águas (6,16-21)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a cura do cego de </a:t>
            </a:r>
            <a:r>
              <a:rPr lang="pt-BR" b="1" dirty="0" smtClean="0"/>
              <a:t>nascença (9,1-41)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dirty="0"/>
              <a:t>Jesus ressuscita </a:t>
            </a:r>
            <a:r>
              <a:rPr lang="pt-BR" b="1" dirty="0" smtClean="0"/>
              <a:t>Lázaro (11,1-44)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980</Words>
  <Application>Microsoft Office PowerPoint</Application>
  <PresentationFormat>Apresentação na tela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Evangelho segundo  São João</vt:lpstr>
      <vt:lpstr>Autor e destinatários</vt:lpstr>
      <vt:lpstr>A diferencia com sinóticos </vt:lpstr>
      <vt:lpstr>Infância de Jesus</vt:lpstr>
      <vt:lpstr> Estava no mundo e o mundo foi feito por ele, e o mundo não o reconheceu. Veio para o que era seu, mas os seus não o receberam. (10-11) </vt:lpstr>
      <vt:lpstr>Estrutura do livro</vt:lpstr>
      <vt:lpstr>  A. PRÓLOGO (1,1-18) Deus se revela através do seu Verbo existente desde o princípio e, depois, feito carne.  </vt:lpstr>
      <vt:lpstr>   B. O LIVRO DOS SINAIS (1,19 – 12,50) o ministério de Jesus: por sinais e palavras ele se mostra ao seu povo como revelação do Pai. O resultado é a rejeição.  </vt:lpstr>
      <vt:lpstr> b) Os sete sinais: </vt:lpstr>
      <vt:lpstr>   1º sinal:  a água transformada em vinho (2,1-11):   </vt:lpstr>
      <vt:lpstr>2º sinal: a cura do funcionário real em Caná (4,43-54)</vt:lpstr>
      <vt:lpstr> 3º sinal: cura do paralítico de Betesda </vt:lpstr>
      <vt:lpstr>4º sinal: a multiplicação dos pães,</vt:lpstr>
      <vt:lpstr>5º sinal:  Jesus caminha à noite sobre as águas</vt:lpstr>
      <vt:lpstr>6º sinal:  a cura do cego de nascença</vt:lpstr>
      <vt:lpstr>7º sinal:  Jesus ressuscita Lázaro </vt:lpstr>
      <vt:lpstr>c) A conclusão final:</vt:lpstr>
      <vt:lpstr>  C. O LIVRO DA GLÓRIA (13-20)  Aos que o aceitam Jesus revela sua glória, retornando ao Pai pela sua Páscoa. Plenamente glorificado, ele comunica o Espírito de vida.  </vt:lpstr>
      <vt:lpstr>O último discurso (13,12-17)</vt:lpstr>
      <vt:lpstr>A narrativa da paixão (18-19).</vt:lpstr>
      <vt:lpstr>Jesus ressuscitado (20-21)</vt:lpstr>
      <vt:lpstr> D. COMPLEMENTO 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Evangelho segundo  São João</dc:title>
  <dc:creator>SAMUELA</dc:creator>
  <cp:lastModifiedBy>SAMUELA</cp:lastModifiedBy>
  <cp:revision>14</cp:revision>
  <dcterms:created xsi:type="dcterms:W3CDTF">2017-02-16T00:57:58Z</dcterms:created>
  <dcterms:modified xsi:type="dcterms:W3CDTF">2017-02-16T02:45:37Z</dcterms:modified>
</cp:coreProperties>
</file>