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6" r:id="rId4"/>
    <p:sldId id="257" r:id="rId5"/>
    <p:sldId id="277" r:id="rId6"/>
    <p:sldId id="278" r:id="rId7"/>
    <p:sldId id="260" r:id="rId8"/>
    <p:sldId id="287" r:id="rId9"/>
    <p:sldId id="261" r:id="rId10"/>
    <p:sldId id="258" r:id="rId11"/>
    <p:sldId id="265" r:id="rId12"/>
    <p:sldId id="282" r:id="rId13"/>
    <p:sldId id="280" r:id="rId14"/>
    <p:sldId id="281" r:id="rId15"/>
    <p:sldId id="279" r:id="rId16"/>
    <p:sldId id="269" r:id="rId17"/>
    <p:sldId id="270" r:id="rId18"/>
    <p:sldId id="271" r:id="rId19"/>
    <p:sldId id="272" r:id="rId20"/>
    <p:sldId id="274" r:id="rId21"/>
    <p:sldId id="275" r:id="rId22"/>
    <p:sldId id="276" r:id="rId23"/>
    <p:sldId id="283" r:id="rId24"/>
    <p:sldId id="284" r:id="rId25"/>
    <p:sldId id="285" r:id="rId26"/>
    <p:sldId id="288" r:id="rId27"/>
    <p:sldId id="289" r:id="rId28"/>
    <p:sldId id="263" r:id="rId29"/>
    <p:sldId id="268" r:id="rId30"/>
    <p:sldId id="264" r:id="rId31"/>
    <p:sldId id="291" r:id="rId32"/>
    <p:sldId id="290" r:id="rId3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66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FB8B7013-1EB8-443E-A472-0BD1135D332D}" type="datetimeFigureOut">
              <a:rPr lang="pt-BR" smtClean="0"/>
              <a:t>28/09/2014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B4ED981-298B-44D3-991F-4930ED0369FF}" type="slidenum">
              <a:rPr lang="pt-BR" smtClean="0"/>
              <a:t>‹nº›</a:t>
            </a:fld>
            <a:endParaRPr lang="pt-BR"/>
          </a:p>
        </p:txBody>
      </p:sp>
    </p:spTree>
    <p:extLst>
      <p:ext uri="{BB962C8B-B14F-4D97-AF65-F5344CB8AC3E}">
        <p14:creationId xmlns:p14="http://schemas.microsoft.com/office/powerpoint/2010/main" val="3002864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FB8B7013-1EB8-443E-A472-0BD1135D332D}" type="datetimeFigureOut">
              <a:rPr lang="pt-BR" smtClean="0"/>
              <a:t>28/09/2014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B4ED981-298B-44D3-991F-4930ED0369FF}" type="slidenum">
              <a:rPr lang="pt-BR" smtClean="0"/>
              <a:t>‹nº›</a:t>
            </a:fld>
            <a:endParaRPr lang="pt-BR"/>
          </a:p>
        </p:txBody>
      </p:sp>
    </p:spTree>
    <p:extLst>
      <p:ext uri="{BB962C8B-B14F-4D97-AF65-F5344CB8AC3E}">
        <p14:creationId xmlns:p14="http://schemas.microsoft.com/office/powerpoint/2010/main" val="592152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FB8B7013-1EB8-443E-A472-0BD1135D332D}" type="datetimeFigureOut">
              <a:rPr lang="pt-BR" smtClean="0"/>
              <a:t>28/09/2014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B4ED981-298B-44D3-991F-4930ED0369FF}" type="slidenum">
              <a:rPr lang="pt-BR" smtClean="0"/>
              <a:t>‹nº›</a:t>
            </a:fld>
            <a:endParaRPr lang="pt-BR"/>
          </a:p>
        </p:txBody>
      </p:sp>
    </p:spTree>
    <p:extLst>
      <p:ext uri="{BB962C8B-B14F-4D97-AF65-F5344CB8AC3E}">
        <p14:creationId xmlns:p14="http://schemas.microsoft.com/office/powerpoint/2010/main" val="2123287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FB8B7013-1EB8-443E-A472-0BD1135D332D}" type="datetimeFigureOut">
              <a:rPr lang="pt-BR" smtClean="0"/>
              <a:t>28/09/2014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B4ED981-298B-44D3-991F-4930ED0369FF}" type="slidenum">
              <a:rPr lang="pt-BR" smtClean="0"/>
              <a:t>‹nº›</a:t>
            </a:fld>
            <a:endParaRPr lang="pt-BR"/>
          </a:p>
        </p:txBody>
      </p:sp>
    </p:spTree>
    <p:extLst>
      <p:ext uri="{BB962C8B-B14F-4D97-AF65-F5344CB8AC3E}">
        <p14:creationId xmlns:p14="http://schemas.microsoft.com/office/powerpoint/2010/main" val="2324305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FB8B7013-1EB8-443E-A472-0BD1135D332D}" type="datetimeFigureOut">
              <a:rPr lang="pt-BR" smtClean="0"/>
              <a:t>28/09/2014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B4ED981-298B-44D3-991F-4930ED0369FF}" type="slidenum">
              <a:rPr lang="pt-BR" smtClean="0"/>
              <a:t>‹nº›</a:t>
            </a:fld>
            <a:endParaRPr lang="pt-BR"/>
          </a:p>
        </p:txBody>
      </p:sp>
    </p:spTree>
    <p:extLst>
      <p:ext uri="{BB962C8B-B14F-4D97-AF65-F5344CB8AC3E}">
        <p14:creationId xmlns:p14="http://schemas.microsoft.com/office/powerpoint/2010/main" val="1422907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FB8B7013-1EB8-443E-A472-0BD1135D332D}" type="datetimeFigureOut">
              <a:rPr lang="pt-BR" smtClean="0"/>
              <a:t>28/09/2014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B4ED981-298B-44D3-991F-4930ED0369FF}" type="slidenum">
              <a:rPr lang="pt-BR" smtClean="0"/>
              <a:t>‹nº›</a:t>
            </a:fld>
            <a:endParaRPr lang="pt-BR"/>
          </a:p>
        </p:txBody>
      </p:sp>
    </p:spTree>
    <p:extLst>
      <p:ext uri="{BB962C8B-B14F-4D97-AF65-F5344CB8AC3E}">
        <p14:creationId xmlns:p14="http://schemas.microsoft.com/office/powerpoint/2010/main" val="2149895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FB8B7013-1EB8-443E-A472-0BD1135D332D}" type="datetimeFigureOut">
              <a:rPr lang="pt-BR" smtClean="0"/>
              <a:t>28/09/2014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CB4ED981-298B-44D3-991F-4930ED0369FF}" type="slidenum">
              <a:rPr lang="pt-BR" smtClean="0"/>
              <a:t>‹nº›</a:t>
            </a:fld>
            <a:endParaRPr lang="pt-BR"/>
          </a:p>
        </p:txBody>
      </p:sp>
    </p:spTree>
    <p:extLst>
      <p:ext uri="{BB962C8B-B14F-4D97-AF65-F5344CB8AC3E}">
        <p14:creationId xmlns:p14="http://schemas.microsoft.com/office/powerpoint/2010/main" val="2511076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FB8B7013-1EB8-443E-A472-0BD1135D332D}" type="datetimeFigureOut">
              <a:rPr lang="pt-BR" smtClean="0"/>
              <a:t>28/09/2014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CB4ED981-298B-44D3-991F-4930ED0369FF}" type="slidenum">
              <a:rPr lang="pt-BR" smtClean="0"/>
              <a:t>‹nº›</a:t>
            </a:fld>
            <a:endParaRPr lang="pt-BR"/>
          </a:p>
        </p:txBody>
      </p:sp>
    </p:spTree>
    <p:extLst>
      <p:ext uri="{BB962C8B-B14F-4D97-AF65-F5344CB8AC3E}">
        <p14:creationId xmlns:p14="http://schemas.microsoft.com/office/powerpoint/2010/main" val="1030864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FB8B7013-1EB8-443E-A472-0BD1135D332D}" type="datetimeFigureOut">
              <a:rPr lang="pt-BR" smtClean="0"/>
              <a:t>28/09/2014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CB4ED981-298B-44D3-991F-4930ED0369FF}" type="slidenum">
              <a:rPr lang="pt-BR" smtClean="0"/>
              <a:t>‹nº›</a:t>
            </a:fld>
            <a:endParaRPr lang="pt-BR"/>
          </a:p>
        </p:txBody>
      </p:sp>
    </p:spTree>
    <p:extLst>
      <p:ext uri="{BB962C8B-B14F-4D97-AF65-F5344CB8AC3E}">
        <p14:creationId xmlns:p14="http://schemas.microsoft.com/office/powerpoint/2010/main" val="2333759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FB8B7013-1EB8-443E-A472-0BD1135D332D}" type="datetimeFigureOut">
              <a:rPr lang="pt-BR" smtClean="0"/>
              <a:t>28/09/2014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B4ED981-298B-44D3-991F-4930ED0369FF}" type="slidenum">
              <a:rPr lang="pt-BR" smtClean="0"/>
              <a:t>‹nº›</a:t>
            </a:fld>
            <a:endParaRPr lang="pt-BR"/>
          </a:p>
        </p:txBody>
      </p:sp>
    </p:spTree>
    <p:extLst>
      <p:ext uri="{BB962C8B-B14F-4D97-AF65-F5344CB8AC3E}">
        <p14:creationId xmlns:p14="http://schemas.microsoft.com/office/powerpoint/2010/main" val="2645737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FB8B7013-1EB8-443E-A472-0BD1135D332D}" type="datetimeFigureOut">
              <a:rPr lang="pt-BR" smtClean="0"/>
              <a:t>28/09/2014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B4ED981-298B-44D3-991F-4930ED0369FF}" type="slidenum">
              <a:rPr lang="pt-BR" smtClean="0"/>
              <a:t>‹nº›</a:t>
            </a:fld>
            <a:endParaRPr lang="pt-BR"/>
          </a:p>
        </p:txBody>
      </p:sp>
    </p:spTree>
    <p:extLst>
      <p:ext uri="{BB962C8B-B14F-4D97-AF65-F5344CB8AC3E}">
        <p14:creationId xmlns:p14="http://schemas.microsoft.com/office/powerpoint/2010/main" val="3516319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8B7013-1EB8-443E-A472-0BD1135D332D}" type="datetimeFigureOut">
              <a:rPr lang="pt-BR" smtClean="0"/>
              <a:t>28/09/2014</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4ED981-298B-44D3-991F-4930ED0369FF}" type="slidenum">
              <a:rPr lang="pt-BR" smtClean="0"/>
              <a:t>‹nº›</a:t>
            </a:fld>
            <a:endParaRPr lang="pt-BR"/>
          </a:p>
        </p:txBody>
      </p:sp>
    </p:spTree>
    <p:extLst>
      <p:ext uri="{BB962C8B-B14F-4D97-AF65-F5344CB8AC3E}">
        <p14:creationId xmlns:p14="http://schemas.microsoft.com/office/powerpoint/2010/main" val="3152951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39552" y="476673"/>
            <a:ext cx="7772400" cy="864096"/>
          </a:xfrm>
        </p:spPr>
        <p:txBody>
          <a:bodyPr/>
          <a:lstStyle/>
          <a:p>
            <a:r>
              <a:rPr lang="pt-BR" b="1" dirty="0" smtClean="0">
                <a:solidFill>
                  <a:srgbClr val="FF0000"/>
                </a:solidFill>
              </a:rPr>
              <a:t>São Lucas</a:t>
            </a:r>
            <a:endParaRPr lang="pt-BR" b="1" dirty="0">
              <a:solidFill>
                <a:srgbClr val="FF0000"/>
              </a:solidFill>
            </a:endParaRPr>
          </a:p>
        </p:txBody>
      </p:sp>
      <p:sp>
        <p:nvSpPr>
          <p:cNvPr id="3" name="Subtítulo 2"/>
          <p:cNvSpPr>
            <a:spLocks noGrp="1"/>
          </p:cNvSpPr>
          <p:nvPr>
            <p:ph type="subTitle" idx="1"/>
          </p:nvPr>
        </p:nvSpPr>
        <p:spPr>
          <a:xfrm>
            <a:off x="323528" y="1844824"/>
            <a:ext cx="8208912" cy="4680520"/>
          </a:xfrm>
        </p:spPr>
        <p:txBody>
          <a:bodyPr>
            <a:normAutofit/>
          </a:bodyPr>
          <a:lstStyle/>
          <a:p>
            <a:r>
              <a:rPr lang="pt-BR" b="1" dirty="0">
                <a:solidFill>
                  <a:schemeClr val="tx1"/>
                </a:solidFill>
              </a:rPr>
              <a:t>Médico e literato</a:t>
            </a:r>
            <a:r>
              <a:rPr lang="pt-BR" b="1" dirty="0" smtClean="0">
                <a:solidFill>
                  <a:schemeClr val="tx1"/>
                </a:solidFill>
              </a:rPr>
              <a:t>,</a:t>
            </a:r>
          </a:p>
          <a:p>
            <a:r>
              <a:rPr lang="pt-BR" b="1" dirty="0" smtClean="0">
                <a:solidFill>
                  <a:schemeClr val="tx1"/>
                </a:solidFill>
              </a:rPr>
              <a:t>pintor do 1º quadro da </a:t>
            </a:r>
            <a:r>
              <a:rPr lang="pt-BR" b="1" dirty="0">
                <a:solidFill>
                  <a:schemeClr val="tx1"/>
                </a:solidFill>
              </a:rPr>
              <a:t>Santíssima Virgem</a:t>
            </a:r>
            <a:r>
              <a:rPr lang="pt-BR" b="1" dirty="0" smtClean="0">
                <a:solidFill>
                  <a:schemeClr val="tx1"/>
                </a:solidFill>
              </a:rPr>
              <a:t>.</a:t>
            </a:r>
          </a:p>
          <a:p>
            <a:endParaRPr lang="pt-BR" dirty="0" smtClean="0">
              <a:solidFill>
                <a:schemeClr val="tx1"/>
              </a:solidFill>
            </a:endParaRPr>
          </a:p>
          <a:p>
            <a:r>
              <a:rPr lang="pt-BR" dirty="0" smtClean="0">
                <a:solidFill>
                  <a:schemeClr val="tx1"/>
                </a:solidFill>
              </a:rPr>
              <a:t>Paulo </a:t>
            </a:r>
            <a:r>
              <a:rPr lang="pt-BR" dirty="0" smtClean="0">
                <a:solidFill>
                  <a:schemeClr val="tx1"/>
                </a:solidFill>
              </a:rPr>
              <a:t>comenta na carta aos Colossenses:</a:t>
            </a:r>
          </a:p>
          <a:p>
            <a:r>
              <a:rPr lang="pt-BR" dirty="0" smtClean="0">
                <a:solidFill>
                  <a:schemeClr val="tx1"/>
                </a:solidFill>
              </a:rPr>
              <a:t> “todos </a:t>
            </a:r>
            <a:r>
              <a:rPr lang="pt-BR" dirty="0">
                <a:solidFill>
                  <a:schemeClr val="tx1"/>
                </a:solidFill>
              </a:rPr>
              <a:t>os da circuncisão”, passa aos demais, entre os quais cita “</a:t>
            </a:r>
            <a:r>
              <a:rPr lang="pt-BR" i="1" dirty="0">
                <a:solidFill>
                  <a:schemeClr val="tx1"/>
                </a:solidFill>
              </a:rPr>
              <a:t>o muito amado Lucas, médico</a:t>
            </a:r>
            <a:r>
              <a:rPr lang="pt-BR" dirty="0" smtClean="0">
                <a:solidFill>
                  <a:schemeClr val="tx1"/>
                </a:solidFill>
              </a:rPr>
              <a:t>” </a:t>
            </a:r>
            <a:r>
              <a:rPr lang="pt-BR" dirty="0">
                <a:solidFill>
                  <a:schemeClr val="tx1"/>
                </a:solidFill>
              </a:rPr>
              <a:t>(4, </a:t>
            </a:r>
            <a:r>
              <a:rPr lang="pt-BR" dirty="0" smtClean="0">
                <a:solidFill>
                  <a:schemeClr val="tx1"/>
                </a:solidFill>
              </a:rPr>
              <a:t>10-14)</a:t>
            </a:r>
            <a:endParaRPr lang="pt-BR" dirty="0">
              <a:solidFill>
                <a:schemeClr val="tx1"/>
              </a:solidFill>
            </a:endParaRPr>
          </a:p>
        </p:txBody>
      </p:sp>
    </p:spTree>
    <p:extLst>
      <p:ext uri="{BB962C8B-B14F-4D97-AF65-F5344CB8AC3E}">
        <p14:creationId xmlns:p14="http://schemas.microsoft.com/office/powerpoint/2010/main" val="14805689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504" y="274638"/>
            <a:ext cx="8856984" cy="778098"/>
          </a:xfrm>
        </p:spPr>
        <p:txBody>
          <a:bodyPr>
            <a:normAutofit fontScale="90000"/>
          </a:bodyPr>
          <a:lstStyle/>
          <a:p>
            <a:r>
              <a:rPr lang="pt-BR" sz="3600" dirty="0" smtClean="0">
                <a:solidFill>
                  <a:srgbClr val="FF0000"/>
                </a:solidFill>
              </a:rPr>
              <a:t>Evangelho da Infância:</a:t>
            </a:r>
            <a:br>
              <a:rPr lang="pt-BR" sz="3600" dirty="0" smtClean="0">
                <a:solidFill>
                  <a:srgbClr val="FF0000"/>
                </a:solidFill>
              </a:rPr>
            </a:br>
            <a:r>
              <a:rPr lang="pt-BR" sz="3100" dirty="0" smtClean="0">
                <a:solidFill>
                  <a:srgbClr val="FF0000"/>
                </a:solidFill>
              </a:rPr>
              <a:t>As Festas principais de Jesus e da sua mãe e de </a:t>
            </a:r>
            <a:r>
              <a:rPr lang="pt-BR" sz="3100" dirty="0">
                <a:solidFill>
                  <a:srgbClr val="FF0000"/>
                </a:solidFill>
              </a:rPr>
              <a:t>J</a:t>
            </a:r>
            <a:r>
              <a:rPr lang="pt-BR" sz="3100" dirty="0" smtClean="0">
                <a:solidFill>
                  <a:srgbClr val="FF0000"/>
                </a:solidFill>
              </a:rPr>
              <a:t>oão </a:t>
            </a:r>
            <a:r>
              <a:rPr lang="pt-BR" sz="3100" dirty="0">
                <a:solidFill>
                  <a:srgbClr val="FF0000"/>
                </a:solidFill>
              </a:rPr>
              <a:t>B</a:t>
            </a:r>
            <a:r>
              <a:rPr lang="pt-BR" sz="3100" dirty="0" smtClean="0">
                <a:solidFill>
                  <a:srgbClr val="FF0000"/>
                </a:solidFill>
              </a:rPr>
              <a:t>atista</a:t>
            </a:r>
            <a:endParaRPr lang="pt-BR" sz="3600" dirty="0">
              <a:solidFill>
                <a:srgbClr val="FF0000"/>
              </a:solidFill>
            </a:endParaRPr>
          </a:p>
        </p:txBody>
      </p:sp>
      <p:sp>
        <p:nvSpPr>
          <p:cNvPr id="3" name="Espaço Reservado para Conteúdo 2"/>
          <p:cNvSpPr>
            <a:spLocks noGrp="1"/>
          </p:cNvSpPr>
          <p:nvPr>
            <p:ph idx="1"/>
          </p:nvPr>
        </p:nvSpPr>
        <p:spPr>
          <a:xfrm>
            <a:off x="179512" y="1124744"/>
            <a:ext cx="8784976" cy="5616624"/>
          </a:xfrm>
        </p:spPr>
        <p:txBody>
          <a:bodyPr>
            <a:normAutofit fontScale="92500" lnSpcReduction="10000"/>
          </a:bodyPr>
          <a:lstStyle/>
          <a:p>
            <a:r>
              <a:rPr lang="pt-BR" dirty="0" smtClean="0"/>
              <a:t>Anunciação</a:t>
            </a:r>
            <a:r>
              <a:rPr lang="pt-BR" dirty="0"/>
              <a:t>, </a:t>
            </a:r>
            <a:endParaRPr lang="pt-BR" dirty="0" smtClean="0"/>
          </a:p>
          <a:p>
            <a:r>
              <a:rPr lang="pt-BR" dirty="0" smtClean="0"/>
              <a:t>da </a:t>
            </a:r>
            <a:r>
              <a:rPr lang="pt-BR" dirty="0"/>
              <a:t>visita a Santa Isabel com o excelso cântico do </a:t>
            </a:r>
            <a:r>
              <a:rPr lang="pt-BR" i="1" dirty="0"/>
              <a:t>Magnificat,</a:t>
            </a:r>
            <a:r>
              <a:rPr lang="pt-BR" dirty="0"/>
              <a:t> </a:t>
            </a:r>
            <a:endParaRPr lang="pt-BR" dirty="0" smtClean="0"/>
          </a:p>
          <a:p>
            <a:r>
              <a:rPr lang="pt-BR" dirty="0" smtClean="0"/>
              <a:t>do </a:t>
            </a:r>
            <a:r>
              <a:rPr lang="pt-BR" dirty="0"/>
              <a:t>nascimento do Menino Jesus em Belém, </a:t>
            </a:r>
            <a:endParaRPr lang="pt-BR" dirty="0" smtClean="0"/>
          </a:p>
          <a:p>
            <a:r>
              <a:rPr lang="pt-BR" dirty="0" smtClean="0"/>
              <a:t>da </a:t>
            </a:r>
            <a:r>
              <a:rPr lang="pt-BR" dirty="0"/>
              <a:t>adoração dos pastores, </a:t>
            </a:r>
            <a:endParaRPr lang="pt-BR" dirty="0" smtClean="0"/>
          </a:p>
          <a:p>
            <a:r>
              <a:rPr lang="pt-BR" dirty="0" smtClean="0"/>
              <a:t>da </a:t>
            </a:r>
            <a:r>
              <a:rPr lang="pt-BR" dirty="0"/>
              <a:t>Circuncisão, Apresentação no Templo e purificação de Maria Santíssima, e da perda e encontro do Menino Jesus entre os Doutores da Lei. </a:t>
            </a:r>
            <a:endParaRPr lang="pt-BR" dirty="0" smtClean="0"/>
          </a:p>
          <a:p>
            <a:r>
              <a:rPr lang="pt-BR" sz="2600" dirty="0" smtClean="0">
                <a:solidFill>
                  <a:srgbClr val="0000FF"/>
                </a:solidFill>
              </a:rPr>
              <a:t>Pelo </a:t>
            </a:r>
            <a:r>
              <a:rPr lang="pt-BR" sz="2600" dirty="0">
                <a:solidFill>
                  <a:srgbClr val="0000FF"/>
                </a:solidFill>
              </a:rPr>
              <a:t>que seu Evangelho mereceu ser chamado por alguns de </a:t>
            </a:r>
            <a:r>
              <a:rPr lang="pt-BR" sz="2600" i="1" dirty="0">
                <a:solidFill>
                  <a:srgbClr val="0000FF"/>
                </a:solidFill>
              </a:rPr>
              <a:t>O Evangelho de Maria Santíssima</a:t>
            </a:r>
            <a:r>
              <a:rPr lang="pt-BR" sz="2600" dirty="0">
                <a:solidFill>
                  <a:srgbClr val="0000FF"/>
                </a:solidFill>
              </a:rPr>
              <a:t>. Com efeito, </a:t>
            </a:r>
            <a:r>
              <a:rPr lang="pt-BR" sz="2600" i="1" dirty="0">
                <a:solidFill>
                  <a:srgbClr val="0000FF"/>
                </a:solidFill>
              </a:rPr>
              <a:t>“dentre esses informantes, sobretudo nos primeiros capítulos do seu Evangelho, pode-se ouvir ainda a voz suave da própria mãe de Jesus”.</a:t>
            </a:r>
            <a:r>
              <a:rPr lang="pt-BR" sz="2600" dirty="0">
                <a:solidFill>
                  <a:srgbClr val="0000FF"/>
                </a:solidFill>
              </a:rPr>
              <a:t>(2)</a:t>
            </a:r>
          </a:p>
        </p:txBody>
      </p:sp>
    </p:spTree>
    <p:extLst>
      <p:ext uri="{BB962C8B-B14F-4D97-AF65-F5344CB8AC3E}">
        <p14:creationId xmlns:p14="http://schemas.microsoft.com/office/powerpoint/2010/main" val="721703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188640"/>
            <a:ext cx="8604448" cy="504056"/>
          </a:xfrm>
        </p:spPr>
        <p:txBody>
          <a:bodyPr>
            <a:normAutofit fontScale="90000"/>
          </a:bodyPr>
          <a:lstStyle/>
          <a:p>
            <a:r>
              <a:rPr lang="pt-BR" dirty="0" smtClean="0">
                <a:solidFill>
                  <a:srgbClr val="FF0000"/>
                </a:solidFill>
              </a:rPr>
              <a:t>Jerusalém, o centro: </a:t>
            </a:r>
            <a:r>
              <a:rPr lang="pt-BR" sz="3100" b="1" dirty="0" smtClean="0">
                <a:solidFill>
                  <a:srgbClr val="0000FF"/>
                </a:solidFill>
              </a:rPr>
              <a:t>um itinerário teológico</a:t>
            </a:r>
            <a:endParaRPr lang="pt-BR" sz="3100" b="1" dirty="0">
              <a:solidFill>
                <a:srgbClr val="0000FF"/>
              </a:solidFill>
            </a:endParaRPr>
          </a:p>
        </p:txBody>
      </p:sp>
      <p:sp>
        <p:nvSpPr>
          <p:cNvPr id="3" name="Espaço Reservado para Conteúdo 2"/>
          <p:cNvSpPr>
            <a:spLocks noGrp="1"/>
          </p:cNvSpPr>
          <p:nvPr>
            <p:ph idx="1"/>
          </p:nvPr>
        </p:nvSpPr>
        <p:spPr>
          <a:xfrm>
            <a:off x="160821" y="764704"/>
            <a:ext cx="8784976" cy="1728192"/>
          </a:xfrm>
        </p:spPr>
        <p:txBody>
          <a:bodyPr>
            <a:noAutofit/>
          </a:bodyPr>
          <a:lstStyle/>
          <a:p>
            <a:r>
              <a:rPr lang="pt-BR" sz="2400" dirty="0"/>
              <a:t>Lucas escreveu em forma de um projeto geográfico: </a:t>
            </a:r>
            <a:endParaRPr lang="pt-BR" sz="2400" dirty="0" smtClean="0"/>
          </a:p>
          <a:p>
            <a:r>
              <a:rPr lang="pt-BR" sz="2400" dirty="0" err="1" smtClean="0"/>
              <a:t>Lc</a:t>
            </a:r>
            <a:r>
              <a:rPr lang="pt-BR" sz="2400" dirty="0" smtClean="0"/>
              <a:t> </a:t>
            </a:r>
            <a:r>
              <a:rPr lang="pt-BR" sz="2400" dirty="0"/>
              <a:t>= </a:t>
            </a:r>
            <a:r>
              <a:rPr lang="pt-BR" sz="2400" dirty="0" smtClean="0"/>
              <a:t>De Galileia </a:t>
            </a:r>
            <a:r>
              <a:rPr lang="pt-BR" sz="2400" dirty="0"/>
              <a:t>para Jerusalém; </a:t>
            </a:r>
            <a:endParaRPr lang="pt-BR" sz="2400" dirty="0" smtClean="0"/>
          </a:p>
          <a:p>
            <a:r>
              <a:rPr lang="pt-BR" sz="2400" dirty="0" smtClean="0"/>
              <a:t>a </a:t>
            </a:r>
            <a:r>
              <a:rPr lang="pt-BR" sz="2400" dirty="0"/>
              <a:t>partir de 9, 51, Jesus vai a caminho de Jerusalém</a:t>
            </a:r>
            <a:endParaRPr lang="pt-BR" sz="2400" dirty="0" smtClean="0"/>
          </a:p>
          <a:p>
            <a:r>
              <a:rPr lang="pt-BR" sz="2400" dirty="0" smtClean="0"/>
              <a:t>Atos </a:t>
            </a:r>
            <a:r>
              <a:rPr lang="pt-BR" sz="2400" dirty="0"/>
              <a:t>= Jerusalém para os confins da terra.</a:t>
            </a:r>
          </a:p>
          <a:p>
            <a:pPr marL="0" indent="0">
              <a:buNone/>
            </a:pPr>
            <a:endParaRPr lang="pt-BR" sz="1400" b="1" dirty="0" smtClean="0">
              <a:solidFill>
                <a:srgbClr val="0000FF"/>
              </a:solidFill>
            </a:endParaRPr>
          </a:p>
          <a:p>
            <a:pPr marL="0" indent="0">
              <a:buNone/>
            </a:pPr>
            <a:r>
              <a:rPr lang="pt-BR" sz="2400" b="1" dirty="0">
                <a:solidFill>
                  <a:srgbClr val="0000FF"/>
                </a:solidFill>
              </a:rPr>
              <a:t>T</a:t>
            </a:r>
            <a:r>
              <a:rPr lang="pt-BR" sz="2400" b="1" dirty="0" smtClean="0">
                <a:solidFill>
                  <a:srgbClr val="0000FF"/>
                </a:solidFill>
              </a:rPr>
              <a:t>ema do fundo</a:t>
            </a:r>
            <a:r>
              <a:rPr lang="pt-BR" sz="2400" b="1" dirty="0">
                <a:solidFill>
                  <a:srgbClr val="0000FF"/>
                </a:solidFill>
              </a:rPr>
              <a:t>: 13,33</a:t>
            </a:r>
            <a:endParaRPr lang="pt-BR" sz="2400" b="1" dirty="0" smtClean="0">
              <a:solidFill>
                <a:srgbClr val="0000FF"/>
              </a:solidFill>
            </a:endParaRPr>
          </a:p>
          <a:p>
            <a:pPr marL="0" indent="0">
              <a:buNone/>
            </a:pPr>
            <a:r>
              <a:rPr lang="pt-BR" sz="2400" b="1" dirty="0" smtClean="0">
                <a:solidFill>
                  <a:srgbClr val="0000FF"/>
                </a:solidFill>
              </a:rPr>
              <a:t>a missão universal do discípulo</a:t>
            </a:r>
            <a:endParaRPr lang="pt-BR" sz="2400" b="1" dirty="0">
              <a:solidFill>
                <a:srgbClr val="0000FF"/>
              </a:solidFill>
            </a:endParaRPr>
          </a:p>
        </p:txBody>
      </p:sp>
      <p:pic>
        <p:nvPicPr>
          <p:cNvPr id="1026" name="Picture 2" descr="http://br.monografias.com/trabalhos3/missoes-coisas-perssoa-fazer-algo/image004.png"/>
          <p:cNvPicPr>
            <a:picLocks noChangeAspect="1" noChangeArrowheads="1"/>
          </p:cNvPicPr>
          <p:nvPr/>
        </p:nvPicPr>
        <p:blipFill rotWithShape="1">
          <a:blip r:embed="rId2">
            <a:extLst>
              <a:ext uri="{28A0092B-C50C-407E-A947-70E740481C1C}">
                <a14:useLocalDpi xmlns:a14="http://schemas.microsoft.com/office/drawing/2010/main" val="0"/>
              </a:ext>
            </a:extLst>
          </a:blip>
          <a:srcRect l="34448" t="3539" r="20840" b="3252"/>
          <a:stretch/>
        </p:blipFill>
        <p:spPr bwMode="auto">
          <a:xfrm>
            <a:off x="3352800" y="2352925"/>
            <a:ext cx="3451448" cy="3020291"/>
          </a:xfrm>
          <a:prstGeom prst="rect">
            <a:avLst/>
          </a:prstGeom>
          <a:noFill/>
          <a:extLst>
            <a:ext uri="{909E8E84-426E-40DD-AFC4-6F175D3DCCD1}">
              <a14:hiddenFill xmlns:a14="http://schemas.microsoft.com/office/drawing/2010/main">
                <a:solidFill>
                  <a:srgbClr val="FFFFFF"/>
                </a:solidFill>
              </a14:hiddenFill>
            </a:ext>
          </a:extLst>
        </p:spPr>
      </p:pic>
      <p:sp>
        <p:nvSpPr>
          <p:cNvPr id="4" name="Retângulo de cantos arredondados 3"/>
          <p:cNvSpPr/>
          <p:nvPr/>
        </p:nvSpPr>
        <p:spPr>
          <a:xfrm>
            <a:off x="6804248" y="3792578"/>
            <a:ext cx="2088232" cy="12170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t>Atos</a:t>
            </a:r>
          </a:p>
          <a:p>
            <a:pPr algn="ctr"/>
            <a:endParaRPr lang="pt-BR" b="1" dirty="0" smtClean="0"/>
          </a:p>
          <a:p>
            <a:pPr algn="ctr"/>
            <a:r>
              <a:rPr lang="pt-BR" sz="2400" b="1" dirty="0" smtClean="0"/>
              <a:t>Centrífuga</a:t>
            </a:r>
            <a:endParaRPr lang="pt-BR" sz="2400" b="1" dirty="0"/>
          </a:p>
        </p:txBody>
      </p:sp>
      <p:sp>
        <p:nvSpPr>
          <p:cNvPr id="5" name="Retângulo 4"/>
          <p:cNvSpPr/>
          <p:nvPr/>
        </p:nvSpPr>
        <p:spPr>
          <a:xfrm>
            <a:off x="611560" y="3997780"/>
            <a:ext cx="2088232" cy="12314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t>Lucas</a:t>
            </a:r>
          </a:p>
          <a:p>
            <a:pPr algn="ctr"/>
            <a:endParaRPr lang="pt-BR" sz="1400" b="1" dirty="0" smtClean="0"/>
          </a:p>
          <a:p>
            <a:pPr algn="ctr"/>
            <a:r>
              <a:rPr lang="pt-BR" sz="2400" b="1" dirty="0" smtClean="0"/>
              <a:t>Centrípeto</a:t>
            </a:r>
            <a:endParaRPr lang="pt-BR" sz="2400" b="1" dirty="0"/>
          </a:p>
        </p:txBody>
      </p:sp>
      <p:sp>
        <p:nvSpPr>
          <p:cNvPr id="6" name="Retângulo 5"/>
          <p:cNvSpPr/>
          <p:nvPr/>
        </p:nvSpPr>
        <p:spPr>
          <a:xfrm>
            <a:off x="467544" y="5384576"/>
            <a:ext cx="8424936" cy="1477328"/>
          </a:xfrm>
          <a:prstGeom prst="rect">
            <a:avLst/>
          </a:prstGeom>
        </p:spPr>
        <p:txBody>
          <a:bodyPr wrap="square">
            <a:spAutoFit/>
          </a:bodyPr>
          <a:lstStyle/>
          <a:p>
            <a:r>
              <a:rPr lang="pt-BR" b="1" dirty="0">
                <a:solidFill>
                  <a:srgbClr val="FF0000"/>
                </a:solidFill>
              </a:rPr>
              <a:t>Começando por Jerusalém…devia predicar-se a todas as nações</a:t>
            </a:r>
            <a:r>
              <a:rPr lang="pt-BR" dirty="0"/>
              <a:t>” (</a:t>
            </a:r>
            <a:r>
              <a:rPr lang="pt-BR" b="1" dirty="0">
                <a:solidFill>
                  <a:srgbClr val="0000FF"/>
                </a:solidFill>
              </a:rPr>
              <a:t>Lucas 24, 47</a:t>
            </a:r>
            <a:r>
              <a:rPr lang="pt-BR" b="1" dirty="0" smtClean="0">
                <a:solidFill>
                  <a:srgbClr val="0000FF"/>
                </a:solidFill>
              </a:rPr>
              <a:t>);</a:t>
            </a:r>
          </a:p>
          <a:p>
            <a:r>
              <a:rPr lang="pt-BR" dirty="0"/>
              <a:t> “Mas ides receber uma força, a do Espírito Santo, que descerá sobre vós, e sereis minhas </a:t>
            </a:r>
            <a:r>
              <a:rPr lang="pt-BR" b="1" dirty="0">
                <a:solidFill>
                  <a:srgbClr val="FF0000"/>
                </a:solidFill>
              </a:rPr>
              <a:t>testemunhas em Jerusalém, por toda a Judeia e Samaria e até aos confins do mundo</a:t>
            </a:r>
            <a:r>
              <a:rPr lang="pt-BR" dirty="0"/>
              <a:t>”. </a:t>
            </a:r>
            <a:r>
              <a:rPr lang="pt-BR" b="1" dirty="0"/>
              <a:t>(</a:t>
            </a:r>
            <a:r>
              <a:rPr lang="pt-BR" b="1" dirty="0">
                <a:solidFill>
                  <a:srgbClr val="0000FF"/>
                </a:solidFill>
              </a:rPr>
              <a:t>Atos 1, </a:t>
            </a:r>
            <a:r>
              <a:rPr lang="pt-BR" b="1" dirty="0" smtClean="0">
                <a:solidFill>
                  <a:srgbClr val="0000FF"/>
                </a:solidFill>
              </a:rPr>
              <a:t>8; 10,37)</a:t>
            </a:r>
            <a:endParaRPr lang="pt-BR" b="1" dirty="0">
              <a:solidFill>
                <a:srgbClr val="0000FF"/>
              </a:solidFill>
            </a:endParaRPr>
          </a:p>
          <a:p>
            <a:endParaRPr lang="pt-BR" dirty="0"/>
          </a:p>
        </p:txBody>
      </p:sp>
      <p:sp>
        <p:nvSpPr>
          <p:cNvPr id="7" name="Retângulo 6"/>
          <p:cNvSpPr/>
          <p:nvPr/>
        </p:nvSpPr>
        <p:spPr>
          <a:xfrm>
            <a:off x="7164288" y="1556792"/>
            <a:ext cx="1835696"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9,51;  13,22.33</a:t>
            </a:r>
          </a:p>
          <a:p>
            <a:pPr algn="ctr"/>
            <a:r>
              <a:rPr lang="pt-BR" dirty="0" smtClean="0"/>
              <a:t>17,11;  18,31; 19,28</a:t>
            </a:r>
            <a:endParaRPr lang="pt-BR" dirty="0"/>
          </a:p>
        </p:txBody>
      </p:sp>
    </p:spTree>
    <p:extLst>
      <p:ext uri="{BB962C8B-B14F-4D97-AF65-F5344CB8AC3E}">
        <p14:creationId xmlns:p14="http://schemas.microsoft.com/office/powerpoint/2010/main" val="38521220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78098"/>
          </a:xfrm>
        </p:spPr>
        <p:txBody>
          <a:bodyPr/>
          <a:lstStyle/>
          <a:p>
            <a:r>
              <a:rPr lang="pt-BR" b="1" dirty="0" smtClean="0">
                <a:solidFill>
                  <a:srgbClr val="FF0000"/>
                </a:solidFill>
              </a:rPr>
              <a:t>Objetivo do Evangelho e Atos</a:t>
            </a:r>
            <a:endParaRPr lang="pt-BR" b="1" dirty="0">
              <a:solidFill>
                <a:srgbClr val="FF0000"/>
              </a:solidFill>
            </a:endParaRPr>
          </a:p>
        </p:txBody>
      </p:sp>
      <p:sp>
        <p:nvSpPr>
          <p:cNvPr id="3" name="Espaço Reservado para Conteúdo 2"/>
          <p:cNvSpPr>
            <a:spLocks noGrp="1"/>
          </p:cNvSpPr>
          <p:nvPr>
            <p:ph idx="1"/>
          </p:nvPr>
        </p:nvSpPr>
        <p:spPr>
          <a:xfrm>
            <a:off x="251520" y="1268760"/>
            <a:ext cx="8640960" cy="5328592"/>
          </a:xfrm>
        </p:spPr>
        <p:txBody>
          <a:bodyPr>
            <a:normAutofit/>
          </a:bodyPr>
          <a:lstStyle/>
          <a:p>
            <a:r>
              <a:rPr lang="pt-BR" dirty="0" smtClean="0">
                <a:solidFill>
                  <a:srgbClr val="0000FF"/>
                </a:solidFill>
              </a:rPr>
              <a:t>Lucas termina </a:t>
            </a:r>
            <a:r>
              <a:rPr lang="pt-BR" dirty="0">
                <a:solidFill>
                  <a:srgbClr val="0000FF"/>
                </a:solidFill>
              </a:rPr>
              <a:t>o Evangelho e começa o Livro dos Atos.</a:t>
            </a:r>
            <a:r>
              <a:rPr lang="pt-BR" sz="2800" dirty="0">
                <a:solidFill>
                  <a:srgbClr val="0000FF"/>
                </a:solidFill>
              </a:rPr>
              <a:t> </a:t>
            </a:r>
            <a:r>
              <a:rPr lang="pt-BR" sz="2800" dirty="0" smtClean="0"/>
              <a:t>É </a:t>
            </a:r>
            <a:r>
              <a:rPr lang="pt-BR" sz="2800" dirty="0"/>
              <a:t>no discurso que pronuncia Jesus diante dos Apóstolos no momento da Ascensão: </a:t>
            </a:r>
            <a:endParaRPr lang="pt-BR" sz="2800" dirty="0" smtClean="0"/>
          </a:p>
          <a:p>
            <a:pPr marL="0" indent="0">
              <a:buNone/>
            </a:pPr>
            <a:r>
              <a:rPr lang="pt-BR" dirty="0" smtClean="0"/>
              <a:t>“</a:t>
            </a:r>
            <a:r>
              <a:rPr lang="pt-BR" dirty="0"/>
              <a:t>Assim está escrito que </a:t>
            </a:r>
            <a:r>
              <a:rPr lang="pt-BR" b="1" dirty="0">
                <a:solidFill>
                  <a:srgbClr val="FF0000"/>
                </a:solidFill>
              </a:rPr>
              <a:t>o Messias havia de sofrer</a:t>
            </a:r>
            <a:r>
              <a:rPr lang="pt-BR" dirty="0">
                <a:solidFill>
                  <a:srgbClr val="FF0000"/>
                </a:solidFill>
              </a:rPr>
              <a:t> </a:t>
            </a:r>
            <a:r>
              <a:rPr lang="pt-BR" dirty="0"/>
              <a:t>e</a:t>
            </a:r>
            <a:r>
              <a:rPr lang="pt-BR" dirty="0">
                <a:solidFill>
                  <a:srgbClr val="FF0000"/>
                </a:solidFill>
              </a:rPr>
              <a:t> ressuscitar</a:t>
            </a:r>
            <a:r>
              <a:rPr lang="pt-BR" dirty="0">
                <a:solidFill>
                  <a:srgbClr val="0000FF"/>
                </a:solidFill>
              </a:rPr>
              <a:t> </a:t>
            </a:r>
            <a:r>
              <a:rPr lang="pt-BR" dirty="0"/>
              <a:t>dentre os mortos, ao terceiro dia</a:t>
            </a:r>
            <a:r>
              <a:rPr lang="pt-BR" dirty="0">
                <a:solidFill>
                  <a:srgbClr val="0000FF"/>
                </a:solidFill>
              </a:rPr>
              <a:t>; </a:t>
            </a:r>
            <a:r>
              <a:rPr lang="pt-BR" dirty="0"/>
              <a:t>que havia de </a:t>
            </a:r>
            <a:r>
              <a:rPr lang="pt-BR" dirty="0">
                <a:solidFill>
                  <a:srgbClr val="FF0000"/>
                </a:solidFill>
              </a:rPr>
              <a:t>ser anunciada</a:t>
            </a:r>
            <a:r>
              <a:rPr lang="pt-BR" dirty="0"/>
              <a:t>, em seu nome, a conversão para o perdão dos pecados</a:t>
            </a:r>
            <a:r>
              <a:rPr lang="pt-BR" b="1" dirty="0"/>
              <a:t> </a:t>
            </a:r>
            <a:r>
              <a:rPr lang="pt-BR" b="1" dirty="0">
                <a:solidFill>
                  <a:srgbClr val="FF0000"/>
                </a:solidFill>
              </a:rPr>
              <a:t>a todos os povos, </a:t>
            </a:r>
            <a:r>
              <a:rPr lang="pt-BR" b="1" dirty="0"/>
              <a:t>começando por Jerusalém.” </a:t>
            </a:r>
            <a:r>
              <a:rPr lang="pt-BR" dirty="0"/>
              <a:t>(</a:t>
            </a:r>
            <a:r>
              <a:rPr lang="pt-BR" dirty="0">
                <a:solidFill>
                  <a:srgbClr val="FF0000"/>
                </a:solidFill>
              </a:rPr>
              <a:t>Lucas 24, 46-47</a:t>
            </a:r>
            <a:r>
              <a:rPr lang="pt-BR" dirty="0"/>
              <a:t>)</a:t>
            </a:r>
          </a:p>
          <a:p>
            <a:endParaRPr lang="pt-BR" dirty="0"/>
          </a:p>
        </p:txBody>
      </p:sp>
      <p:sp>
        <p:nvSpPr>
          <p:cNvPr id="4" name="Retângulo 3"/>
          <p:cNvSpPr/>
          <p:nvPr/>
        </p:nvSpPr>
        <p:spPr>
          <a:xfrm>
            <a:off x="467544" y="6021288"/>
            <a:ext cx="8136904"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b="1" dirty="0"/>
              <a:t>O </a:t>
            </a:r>
            <a:r>
              <a:rPr lang="pt-BR" sz="3600" b="1" dirty="0" err="1"/>
              <a:t>Kerygma</a:t>
            </a:r>
            <a:r>
              <a:rPr lang="pt-BR" sz="3600" b="1" dirty="0"/>
              <a:t> da Igreja primitiva</a:t>
            </a:r>
          </a:p>
        </p:txBody>
      </p:sp>
    </p:spTree>
    <p:extLst>
      <p:ext uri="{BB962C8B-B14F-4D97-AF65-F5344CB8AC3E}">
        <p14:creationId xmlns:p14="http://schemas.microsoft.com/office/powerpoint/2010/main" val="3831014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4082"/>
          </a:xfrm>
        </p:spPr>
        <p:txBody>
          <a:bodyPr>
            <a:normAutofit fontScale="90000"/>
          </a:bodyPr>
          <a:lstStyle/>
          <a:p>
            <a:r>
              <a:rPr lang="pt-BR" b="1" dirty="0" smtClean="0">
                <a:solidFill>
                  <a:srgbClr val="FF0000"/>
                </a:solidFill>
              </a:rPr>
              <a:t>Estrutura do Evangelho</a:t>
            </a:r>
            <a:endParaRPr lang="pt-BR" b="1" dirty="0">
              <a:solidFill>
                <a:srgbClr val="FF0000"/>
              </a:solidFill>
            </a:endParaRPr>
          </a:p>
        </p:txBody>
      </p:sp>
      <p:sp>
        <p:nvSpPr>
          <p:cNvPr id="3" name="Espaço Reservado para Conteúdo 2"/>
          <p:cNvSpPr>
            <a:spLocks noGrp="1"/>
          </p:cNvSpPr>
          <p:nvPr>
            <p:ph idx="1"/>
          </p:nvPr>
        </p:nvSpPr>
        <p:spPr>
          <a:xfrm>
            <a:off x="457200" y="1196752"/>
            <a:ext cx="8229600" cy="4929411"/>
          </a:xfrm>
        </p:spPr>
        <p:txBody>
          <a:bodyPr/>
          <a:lstStyle/>
          <a:p>
            <a:pPr marL="514350" indent="-514350">
              <a:buFont typeface="+mj-lt"/>
              <a:buAutoNum type="arabicPeriod"/>
            </a:pPr>
            <a:r>
              <a:rPr lang="pt-BR" dirty="0" smtClean="0"/>
              <a:t>A infância 1-2</a:t>
            </a:r>
          </a:p>
          <a:p>
            <a:pPr marL="514350" indent="-514350">
              <a:buFont typeface="+mj-lt"/>
              <a:buAutoNum type="arabicPeriod"/>
            </a:pPr>
            <a:r>
              <a:rPr lang="pt-BR" dirty="0" smtClean="0"/>
              <a:t>Preparação do Ministério de Jesus 3-4,13</a:t>
            </a:r>
          </a:p>
          <a:p>
            <a:pPr marL="514350" indent="-514350">
              <a:buFont typeface="+mj-lt"/>
              <a:buAutoNum type="arabicPeriod"/>
            </a:pPr>
            <a:r>
              <a:rPr lang="pt-BR" dirty="0" smtClean="0"/>
              <a:t>Ministério de Jesus na </a:t>
            </a:r>
            <a:r>
              <a:rPr lang="pt-BR" dirty="0" err="1" smtClean="0"/>
              <a:t>Galiléia</a:t>
            </a:r>
            <a:r>
              <a:rPr lang="pt-BR" dirty="0" smtClean="0"/>
              <a:t> 4,14- 9, 50</a:t>
            </a:r>
          </a:p>
          <a:p>
            <a:pPr marL="514350" indent="-514350">
              <a:buFont typeface="+mj-lt"/>
              <a:buAutoNum type="arabicPeriod"/>
            </a:pPr>
            <a:r>
              <a:rPr lang="pt-BR" dirty="0" smtClean="0"/>
              <a:t>A viagem para </a:t>
            </a:r>
            <a:r>
              <a:rPr lang="pt-BR" dirty="0"/>
              <a:t>J</a:t>
            </a:r>
            <a:r>
              <a:rPr lang="pt-BR" dirty="0" smtClean="0"/>
              <a:t>erusalém 9,51-19,27 </a:t>
            </a:r>
          </a:p>
          <a:p>
            <a:pPr marL="514350" indent="-514350">
              <a:buFont typeface="+mj-lt"/>
              <a:buAutoNum type="arabicPeriod"/>
            </a:pPr>
            <a:r>
              <a:rPr lang="pt-BR" dirty="0" smtClean="0"/>
              <a:t>Ministério de Jesus em Jerusalém 19,28-21,38</a:t>
            </a:r>
          </a:p>
          <a:p>
            <a:pPr marL="514350" indent="-514350">
              <a:buFont typeface="+mj-lt"/>
              <a:buAutoNum type="arabicPeriod"/>
            </a:pPr>
            <a:r>
              <a:rPr lang="pt-BR" dirty="0" smtClean="0"/>
              <a:t>A paixão e ressurreição 22-24 </a:t>
            </a:r>
            <a:endParaRPr lang="pt-BR" dirty="0"/>
          </a:p>
        </p:txBody>
      </p:sp>
    </p:spTree>
    <p:extLst>
      <p:ext uri="{BB962C8B-B14F-4D97-AF65-F5344CB8AC3E}">
        <p14:creationId xmlns:p14="http://schemas.microsoft.com/office/powerpoint/2010/main" val="40237892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b="1" dirty="0" smtClean="0">
                <a:solidFill>
                  <a:srgbClr val="FF0000"/>
                </a:solidFill>
              </a:rPr>
              <a:t>Estrutura dos Atos dos Apóstolos</a:t>
            </a:r>
            <a:endParaRPr lang="pt-BR" b="1" dirty="0">
              <a:solidFill>
                <a:srgbClr val="FF0000"/>
              </a:solidFill>
            </a:endParaRPr>
          </a:p>
        </p:txBody>
      </p:sp>
      <p:sp>
        <p:nvSpPr>
          <p:cNvPr id="3" name="Espaço Reservado para Conteúdo 2"/>
          <p:cNvSpPr>
            <a:spLocks noGrp="1"/>
          </p:cNvSpPr>
          <p:nvPr>
            <p:ph idx="1"/>
          </p:nvPr>
        </p:nvSpPr>
        <p:spPr>
          <a:xfrm>
            <a:off x="179512" y="1412776"/>
            <a:ext cx="5691724" cy="5445224"/>
          </a:xfrm>
        </p:spPr>
        <p:txBody>
          <a:bodyPr>
            <a:normAutofit fontScale="92500" lnSpcReduction="10000"/>
          </a:bodyPr>
          <a:lstStyle/>
          <a:p>
            <a:r>
              <a:rPr lang="pt-BR" sz="2800" dirty="0" smtClean="0"/>
              <a:t>Prólogo e Ascensão de Jesus 1,1-1,11</a:t>
            </a:r>
          </a:p>
          <a:p>
            <a:pPr marL="0" indent="0">
              <a:buNone/>
            </a:pPr>
            <a:r>
              <a:rPr lang="pt-BR" sz="2800" dirty="0" smtClean="0"/>
              <a:t>1. A Igreja de Jerusalém 1-5</a:t>
            </a:r>
          </a:p>
          <a:p>
            <a:pPr marL="0" indent="0">
              <a:buNone/>
            </a:pPr>
            <a:r>
              <a:rPr lang="pt-BR" sz="2800" dirty="0" smtClean="0"/>
              <a:t>2. As primeiras missões 6-12</a:t>
            </a:r>
          </a:p>
          <a:p>
            <a:endParaRPr lang="pt-BR" sz="2800" dirty="0" smtClean="0"/>
          </a:p>
          <a:p>
            <a:pPr marL="0" indent="0">
              <a:buNone/>
            </a:pPr>
            <a:r>
              <a:rPr lang="pt-BR" sz="2800" dirty="0" smtClean="0"/>
              <a:t>3. Missão de Barnabé e de Paulo e </a:t>
            </a:r>
          </a:p>
          <a:p>
            <a:pPr marL="0" indent="0">
              <a:buNone/>
            </a:pPr>
            <a:r>
              <a:rPr lang="pt-BR" sz="2800" dirty="0" smtClean="0"/>
              <a:t>o Concílio de Jerusalém 13-15,35</a:t>
            </a:r>
          </a:p>
          <a:p>
            <a:pPr marL="0" indent="0">
              <a:buNone/>
            </a:pPr>
            <a:r>
              <a:rPr lang="pt-BR" sz="2800" dirty="0" smtClean="0"/>
              <a:t>4. As missões de Paulo 15, 35-19,20</a:t>
            </a:r>
          </a:p>
          <a:p>
            <a:pPr marL="0" indent="0">
              <a:buNone/>
            </a:pPr>
            <a:r>
              <a:rPr lang="pt-BR" sz="2800" dirty="0" smtClean="0"/>
              <a:t>5. Fim das Missões:  o prisioneiro de Cristo </a:t>
            </a:r>
          </a:p>
          <a:p>
            <a:pPr marL="0" indent="0">
              <a:buNone/>
            </a:pPr>
            <a:r>
              <a:rPr lang="pt-BR" sz="2800" dirty="0" smtClean="0">
                <a:solidFill>
                  <a:srgbClr val="0000FF"/>
                </a:solidFill>
              </a:rPr>
              <a:t>subida para Jerusalém  </a:t>
            </a:r>
            <a:r>
              <a:rPr lang="pt-BR" sz="2800" dirty="0">
                <a:solidFill>
                  <a:srgbClr val="0000FF"/>
                </a:solidFill>
              </a:rPr>
              <a:t>21 </a:t>
            </a:r>
            <a:endParaRPr lang="pt-BR" sz="2800" dirty="0" smtClean="0">
              <a:solidFill>
                <a:srgbClr val="0000FF"/>
              </a:solidFill>
            </a:endParaRPr>
          </a:p>
          <a:p>
            <a:pPr marL="0" indent="0">
              <a:buNone/>
            </a:pPr>
            <a:r>
              <a:rPr lang="pt-BR" sz="2800" dirty="0" smtClean="0"/>
              <a:t>Paulo diante do sinédrio</a:t>
            </a:r>
          </a:p>
          <a:p>
            <a:pPr marL="0" indent="0">
              <a:buNone/>
            </a:pPr>
            <a:r>
              <a:rPr lang="pt-BR" sz="2800" dirty="0" smtClean="0"/>
              <a:t>Paulo em </a:t>
            </a:r>
            <a:r>
              <a:rPr lang="pt-BR" sz="2800" dirty="0"/>
              <a:t>R</a:t>
            </a:r>
            <a:r>
              <a:rPr lang="pt-BR" sz="2800" dirty="0" smtClean="0"/>
              <a:t>oma 28</a:t>
            </a:r>
          </a:p>
          <a:p>
            <a:pPr marL="0" indent="0">
              <a:buNone/>
            </a:pPr>
            <a:endParaRPr lang="pt-BR" sz="2800" dirty="0" smtClean="0">
              <a:solidFill>
                <a:srgbClr val="0000FF"/>
              </a:solidFill>
            </a:endParaRPr>
          </a:p>
          <a:p>
            <a:endParaRPr lang="pt-BR" sz="2800" dirty="0"/>
          </a:p>
        </p:txBody>
      </p:sp>
      <p:sp>
        <p:nvSpPr>
          <p:cNvPr id="4" name="Retângulo 3"/>
          <p:cNvSpPr/>
          <p:nvPr/>
        </p:nvSpPr>
        <p:spPr>
          <a:xfrm>
            <a:off x="6148924" y="1052736"/>
            <a:ext cx="280831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t>Missão de Pedro</a:t>
            </a:r>
            <a:endParaRPr lang="pt-BR" sz="2400" b="1" dirty="0"/>
          </a:p>
        </p:txBody>
      </p:sp>
      <p:sp>
        <p:nvSpPr>
          <p:cNvPr id="5" name="Retângulo 4"/>
          <p:cNvSpPr/>
          <p:nvPr/>
        </p:nvSpPr>
        <p:spPr>
          <a:xfrm>
            <a:off x="5881704" y="4869160"/>
            <a:ext cx="280831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t>Missão de Paulo</a:t>
            </a:r>
            <a:endParaRPr lang="pt-BR" sz="2400" b="1" dirty="0"/>
          </a:p>
        </p:txBody>
      </p:sp>
      <p:sp>
        <p:nvSpPr>
          <p:cNvPr id="6" name="Retângulo 5"/>
          <p:cNvSpPr/>
          <p:nvPr/>
        </p:nvSpPr>
        <p:spPr>
          <a:xfrm>
            <a:off x="5521006" y="1844824"/>
            <a:ext cx="3587498" cy="273630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pt-BR" sz="2000" b="1" dirty="0" smtClean="0"/>
              <a:t>O Pentecostes</a:t>
            </a:r>
          </a:p>
          <a:p>
            <a:pPr algn="ctr"/>
            <a:r>
              <a:rPr lang="pt-BR" sz="2000" b="1" dirty="0" smtClean="0"/>
              <a:t>A primeira comunidade cristã</a:t>
            </a:r>
          </a:p>
          <a:p>
            <a:pPr algn="ctr"/>
            <a:r>
              <a:rPr lang="pt-BR" sz="2000" b="1" dirty="0" smtClean="0"/>
              <a:t>A fraude de Ananias e Safira</a:t>
            </a:r>
          </a:p>
          <a:p>
            <a:pPr algn="ctr"/>
            <a:r>
              <a:rPr lang="pt-BR" sz="2000" b="1" dirty="0" smtClean="0"/>
              <a:t>Testemunho e prisão de Estêvão</a:t>
            </a:r>
          </a:p>
          <a:p>
            <a:pPr algn="ctr"/>
            <a:r>
              <a:rPr lang="pt-BR" sz="2000" b="1" dirty="0" smtClean="0"/>
              <a:t>Vocação de Paulo</a:t>
            </a:r>
          </a:p>
          <a:p>
            <a:pPr algn="ctr"/>
            <a:r>
              <a:rPr lang="pt-BR" sz="2000" b="1" dirty="0" smtClean="0"/>
              <a:t>conversão do Centurião romano</a:t>
            </a:r>
          </a:p>
          <a:p>
            <a:pPr algn="ctr"/>
            <a:r>
              <a:rPr lang="pt-BR" sz="2000" b="1" dirty="0" smtClean="0"/>
              <a:t>Prisão de Pedro</a:t>
            </a:r>
          </a:p>
          <a:p>
            <a:pPr algn="ctr"/>
            <a:r>
              <a:rPr lang="pt-BR" sz="2000" b="1" dirty="0" smtClean="0"/>
              <a:t>E Concílio de Jerusalém</a:t>
            </a:r>
          </a:p>
          <a:p>
            <a:pPr algn="ctr"/>
            <a:endParaRPr lang="pt-BR" sz="2000" b="1" dirty="0"/>
          </a:p>
        </p:txBody>
      </p:sp>
    </p:spTree>
    <p:extLst>
      <p:ext uri="{BB962C8B-B14F-4D97-AF65-F5344CB8AC3E}">
        <p14:creationId xmlns:p14="http://schemas.microsoft.com/office/powerpoint/2010/main" val="3584596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490066"/>
          </a:xfrm>
        </p:spPr>
        <p:txBody>
          <a:bodyPr>
            <a:normAutofit fontScale="90000"/>
          </a:bodyPr>
          <a:lstStyle/>
          <a:p>
            <a:r>
              <a:rPr lang="pt-BR" b="1" dirty="0" smtClean="0">
                <a:solidFill>
                  <a:srgbClr val="FF0000"/>
                </a:solidFill>
              </a:rPr>
              <a:t>Evangelho da Infância de Jesus</a:t>
            </a:r>
            <a:endParaRPr lang="pt-BR" b="1" dirty="0">
              <a:solidFill>
                <a:srgbClr val="FF0000"/>
              </a:solidFill>
            </a:endParaRPr>
          </a:p>
        </p:txBody>
      </p:sp>
      <p:sp>
        <p:nvSpPr>
          <p:cNvPr id="3" name="Espaço Reservado para Conteúdo 2"/>
          <p:cNvSpPr>
            <a:spLocks noGrp="1"/>
          </p:cNvSpPr>
          <p:nvPr>
            <p:ph idx="1"/>
          </p:nvPr>
        </p:nvSpPr>
        <p:spPr>
          <a:xfrm>
            <a:off x="179512" y="1124744"/>
            <a:ext cx="8784976" cy="4680520"/>
          </a:xfrm>
        </p:spPr>
        <p:txBody>
          <a:bodyPr>
            <a:normAutofit fontScale="92500" lnSpcReduction="10000"/>
          </a:bodyPr>
          <a:lstStyle/>
          <a:p>
            <a:r>
              <a:rPr lang="pt-BR" dirty="0" err="1" smtClean="0"/>
              <a:t>Mt</a:t>
            </a:r>
            <a:r>
              <a:rPr lang="pt-BR" dirty="0" smtClean="0"/>
              <a:t>. </a:t>
            </a:r>
            <a:r>
              <a:rPr lang="pt-BR" dirty="0" smtClean="0">
                <a:solidFill>
                  <a:srgbClr val="0000FF"/>
                </a:solidFill>
              </a:rPr>
              <a:t>Origem humana </a:t>
            </a:r>
            <a:r>
              <a:rPr lang="pt-BR" dirty="0" smtClean="0"/>
              <a:t>de Jesus, a </a:t>
            </a:r>
            <a:r>
              <a:rPr lang="pt-BR" dirty="0" smtClean="0">
                <a:solidFill>
                  <a:srgbClr val="0000FF"/>
                </a:solidFill>
              </a:rPr>
              <a:t>hostilidade  </a:t>
            </a:r>
            <a:r>
              <a:rPr lang="pt-BR" dirty="0" smtClean="0"/>
              <a:t>dos homens e a </a:t>
            </a:r>
            <a:r>
              <a:rPr lang="pt-BR" dirty="0" smtClean="0">
                <a:solidFill>
                  <a:srgbClr val="0000FF"/>
                </a:solidFill>
              </a:rPr>
              <a:t>indiferença</a:t>
            </a:r>
            <a:r>
              <a:rPr lang="pt-BR" dirty="0" smtClean="0"/>
              <a:t> do seu povo</a:t>
            </a:r>
          </a:p>
          <a:p>
            <a:r>
              <a:rPr lang="pt-BR" dirty="0" err="1" smtClean="0"/>
              <a:t>Lc</a:t>
            </a:r>
            <a:r>
              <a:rPr lang="pt-BR" dirty="0" smtClean="0"/>
              <a:t>. </a:t>
            </a:r>
            <a:r>
              <a:rPr lang="pt-BR" b="1" dirty="0" smtClean="0">
                <a:solidFill>
                  <a:srgbClr val="00B050"/>
                </a:solidFill>
              </a:rPr>
              <a:t>Alegria, esperança e acolhida</a:t>
            </a:r>
          </a:p>
          <a:p>
            <a:r>
              <a:rPr lang="pt-BR" dirty="0" smtClean="0"/>
              <a:t>Compara o nascimento de João Batista e de Jesus;</a:t>
            </a:r>
          </a:p>
          <a:p>
            <a:r>
              <a:rPr lang="pt-BR" dirty="0"/>
              <a:t>Duas famílias visitadas pelos </a:t>
            </a:r>
            <a:r>
              <a:rPr lang="pt-BR" dirty="0" smtClean="0"/>
              <a:t>anjos;</a:t>
            </a:r>
            <a:endParaRPr lang="pt-BR" dirty="0"/>
          </a:p>
          <a:p>
            <a:r>
              <a:rPr lang="pt-BR" dirty="0" smtClean="0"/>
              <a:t>Os dois visitando o templo com duas experiências diferentes;</a:t>
            </a:r>
          </a:p>
          <a:p>
            <a:r>
              <a:rPr lang="pt-BR" dirty="0" smtClean="0"/>
              <a:t>Duas mães visitando;</a:t>
            </a:r>
          </a:p>
          <a:p>
            <a:r>
              <a:rPr lang="pt-BR" dirty="0" smtClean="0"/>
              <a:t>Um pai e uma mãe cantando.</a:t>
            </a:r>
            <a:endParaRPr lang="pt-BR" dirty="0"/>
          </a:p>
        </p:txBody>
      </p:sp>
      <p:sp>
        <p:nvSpPr>
          <p:cNvPr id="4" name="Retângulo 3"/>
          <p:cNvSpPr/>
          <p:nvPr/>
        </p:nvSpPr>
        <p:spPr>
          <a:xfrm>
            <a:off x="176599" y="5616624"/>
            <a:ext cx="8856984" cy="1196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3200" b="1" baseline="-25000" dirty="0"/>
              <a:t>Ao contrário de Zacarias, um sacerdote do Templo de Jerusalém, </a:t>
            </a:r>
          </a:p>
          <a:p>
            <a:r>
              <a:rPr lang="pt-BR" sz="3200" b="1" baseline="-25000" dirty="0"/>
              <a:t>as duas mulheres pobres acreditam na ação </a:t>
            </a:r>
            <a:r>
              <a:rPr lang="pt-BR" sz="3200" b="1" baseline="-25000" dirty="0" err="1"/>
              <a:t>salvífica</a:t>
            </a:r>
            <a:r>
              <a:rPr lang="pt-BR" sz="3200" b="1" baseline="-25000" dirty="0"/>
              <a:t> de Deus na </a:t>
            </a:r>
            <a:r>
              <a:rPr lang="pt-BR" sz="3200" b="1" baseline="-25000" dirty="0" smtClean="0"/>
              <a:t>história!</a:t>
            </a:r>
            <a:endParaRPr lang="pt-BR" sz="3200" b="1" dirty="0"/>
          </a:p>
        </p:txBody>
      </p:sp>
    </p:spTree>
    <p:extLst>
      <p:ext uri="{BB962C8B-B14F-4D97-AF65-F5344CB8AC3E}">
        <p14:creationId xmlns:p14="http://schemas.microsoft.com/office/powerpoint/2010/main" val="30913461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78098"/>
          </a:xfrm>
        </p:spPr>
        <p:txBody>
          <a:bodyPr>
            <a:noAutofit/>
          </a:bodyPr>
          <a:lstStyle/>
          <a:p>
            <a:r>
              <a:rPr lang="pt-BR" sz="3200" b="1" dirty="0" smtClean="0">
                <a:solidFill>
                  <a:srgbClr val="FF0000"/>
                </a:solidFill>
              </a:rPr>
              <a:t>Lucas: É </a:t>
            </a:r>
            <a:r>
              <a:rPr lang="pt-BR" sz="3200" b="1" dirty="0">
                <a:solidFill>
                  <a:srgbClr val="FF0000"/>
                </a:solidFill>
              </a:rPr>
              <a:t>o</a:t>
            </a:r>
            <a:r>
              <a:rPr lang="pt-BR" sz="3200" dirty="0">
                <a:solidFill>
                  <a:srgbClr val="FF0000"/>
                </a:solidFill>
              </a:rPr>
              <a:t> </a:t>
            </a:r>
            <a:r>
              <a:rPr lang="pt-BR" sz="3200" b="1" dirty="0">
                <a:solidFill>
                  <a:srgbClr val="FF0000"/>
                </a:solidFill>
              </a:rPr>
              <a:t>evangelista da História da Salvação</a:t>
            </a:r>
            <a:r>
              <a:rPr lang="pt-BR" sz="3200" dirty="0">
                <a:solidFill>
                  <a:srgbClr val="FF0000"/>
                </a:solidFill>
              </a:rPr>
              <a:t>,</a:t>
            </a:r>
          </a:p>
        </p:txBody>
      </p:sp>
      <p:sp>
        <p:nvSpPr>
          <p:cNvPr id="3" name="Espaço Reservado para Conteúdo 2"/>
          <p:cNvSpPr>
            <a:spLocks noGrp="1"/>
          </p:cNvSpPr>
          <p:nvPr>
            <p:ph idx="1"/>
          </p:nvPr>
        </p:nvSpPr>
        <p:spPr>
          <a:xfrm>
            <a:off x="179512" y="1412776"/>
            <a:ext cx="8784976" cy="4713387"/>
          </a:xfrm>
        </p:spPr>
        <p:txBody>
          <a:bodyPr/>
          <a:lstStyle/>
          <a:p>
            <a:r>
              <a:rPr lang="pt-BR" b="1" dirty="0"/>
              <a:t> </a:t>
            </a:r>
            <a:r>
              <a:rPr lang="pt-BR" dirty="0"/>
              <a:t>no conjunto do Evangelho e dos Atos.</a:t>
            </a:r>
            <a:r>
              <a:rPr lang="pt-BR" b="1" dirty="0"/>
              <a:t> </a:t>
            </a:r>
            <a:r>
              <a:rPr lang="pt-BR" dirty="0"/>
              <a:t>Lemos em 16,16</a:t>
            </a:r>
            <a:r>
              <a:rPr lang="pt-BR" dirty="0" smtClean="0"/>
              <a:t>: </a:t>
            </a:r>
            <a:r>
              <a:rPr lang="pt-BR" dirty="0" smtClean="0">
                <a:solidFill>
                  <a:srgbClr val="0000FF"/>
                </a:solidFill>
              </a:rPr>
              <a:t>3 momentos da História da Salvação:</a:t>
            </a:r>
          </a:p>
          <a:p>
            <a:pPr marL="0" indent="0">
              <a:buNone/>
            </a:pPr>
            <a:endParaRPr lang="pt-BR" dirty="0" smtClean="0">
              <a:solidFill>
                <a:srgbClr val="0000FF"/>
              </a:solidFill>
            </a:endParaRPr>
          </a:p>
          <a:p>
            <a:r>
              <a:rPr lang="pt-BR" dirty="0" smtClean="0"/>
              <a:t>Tempo de Israel</a:t>
            </a:r>
          </a:p>
          <a:p>
            <a:r>
              <a:rPr lang="pt-BR" dirty="0" smtClean="0"/>
              <a:t>Tempo de Jesus</a:t>
            </a:r>
          </a:p>
          <a:p>
            <a:r>
              <a:rPr lang="pt-BR" dirty="0" smtClean="0"/>
              <a:t>Tempo da Igreja</a:t>
            </a:r>
          </a:p>
          <a:p>
            <a:endParaRPr lang="pt-BR" dirty="0"/>
          </a:p>
        </p:txBody>
      </p:sp>
    </p:spTree>
    <p:extLst>
      <p:ext uri="{BB962C8B-B14F-4D97-AF65-F5344CB8AC3E}">
        <p14:creationId xmlns:p14="http://schemas.microsoft.com/office/powerpoint/2010/main" val="20395621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4082"/>
          </a:xfrm>
        </p:spPr>
        <p:txBody>
          <a:bodyPr>
            <a:normAutofit fontScale="90000"/>
          </a:bodyPr>
          <a:lstStyle/>
          <a:p>
            <a:r>
              <a:rPr lang="pt-BR" dirty="0" smtClean="0">
                <a:solidFill>
                  <a:srgbClr val="0000FF"/>
                </a:solidFill>
              </a:rPr>
              <a:t>Tempo de Israel </a:t>
            </a:r>
            <a:r>
              <a:rPr lang="pt-BR" dirty="0" smtClean="0">
                <a:solidFill>
                  <a:srgbClr val="FF0000"/>
                </a:solidFill>
              </a:rPr>
              <a:t>Cap. 1-4</a:t>
            </a:r>
            <a:endParaRPr lang="pt-BR" dirty="0">
              <a:solidFill>
                <a:srgbClr val="FF0000"/>
              </a:solidFill>
            </a:endParaRPr>
          </a:p>
        </p:txBody>
      </p:sp>
      <p:sp>
        <p:nvSpPr>
          <p:cNvPr id="3" name="Espaço Reservado para Conteúdo 2"/>
          <p:cNvSpPr>
            <a:spLocks noGrp="1"/>
          </p:cNvSpPr>
          <p:nvPr>
            <p:ph idx="1"/>
          </p:nvPr>
        </p:nvSpPr>
        <p:spPr>
          <a:xfrm>
            <a:off x="107504" y="1600200"/>
            <a:ext cx="8928992" cy="4525963"/>
          </a:xfrm>
        </p:spPr>
        <p:txBody>
          <a:bodyPr>
            <a:normAutofit fontScale="92500"/>
          </a:bodyPr>
          <a:lstStyle/>
          <a:p>
            <a:r>
              <a:rPr lang="pt-BR" dirty="0"/>
              <a:t>O </a:t>
            </a:r>
            <a:r>
              <a:rPr lang="pt-BR" b="1" dirty="0"/>
              <a:t>primeiro período é aquele em Israel</a:t>
            </a:r>
            <a:r>
              <a:rPr lang="pt-BR" dirty="0"/>
              <a:t>: inclui tudo o que precede ao aparecimento de Jesus, e acaba com a prisão de João Baptista (Lucas 3,19-21). </a:t>
            </a:r>
            <a:endParaRPr lang="pt-BR" dirty="0" smtClean="0"/>
          </a:p>
          <a:p>
            <a:r>
              <a:rPr lang="pt-BR" b="1" i="1" dirty="0" smtClean="0"/>
              <a:t>O </a:t>
            </a:r>
            <a:r>
              <a:rPr lang="pt-BR" b="1" i="1" dirty="0"/>
              <a:t>tempo da Promessa</a:t>
            </a:r>
            <a:r>
              <a:rPr lang="pt-BR" i="1" dirty="0"/>
              <a:t> </a:t>
            </a:r>
            <a:r>
              <a:rPr lang="pt-BR" dirty="0"/>
              <a:t>(o AT «até João»), cumprido no «Hoje» da pregação em Nazaré (4,21). </a:t>
            </a:r>
            <a:endParaRPr lang="pt-BR" dirty="0" smtClean="0"/>
          </a:p>
          <a:p>
            <a:r>
              <a:rPr lang="pt-BR" dirty="0" smtClean="0"/>
              <a:t>Cristo </a:t>
            </a:r>
            <a:r>
              <a:rPr lang="pt-BR" dirty="0"/>
              <a:t>vem deste povo, tornando-se princípio de uma nova humanidade (3,23-38),e em nome desse povo faz uma nova quarentena para vencer onde o outro foi vencido (4,1-13).</a:t>
            </a:r>
          </a:p>
        </p:txBody>
      </p:sp>
    </p:spTree>
    <p:extLst>
      <p:ext uri="{BB962C8B-B14F-4D97-AF65-F5344CB8AC3E}">
        <p14:creationId xmlns:p14="http://schemas.microsoft.com/office/powerpoint/2010/main" val="1431416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116632"/>
            <a:ext cx="8964488" cy="1080120"/>
          </a:xfrm>
        </p:spPr>
        <p:txBody>
          <a:bodyPr>
            <a:normAutofit fontScale="90000"/>
          </a:bodyPr>
          <a:lstStyle/>
          <a:p>
            <a:r>
              <a:rPr lang="pt-BR" sz="3100" dirty="0">
                <a:solidFill>
                  <a:srgbClr val="0000FF"/>
                </a:solidFill>
              </a:rPr>
              <a:t>O </a:t>
            </a:r>
            <a:r>
              <a:rPr lang="pt-BR" sz="3100" b="1" dirty="0" smtClean="0">
                <a:solidFill>
                  <a:srgbClr val="0000FF"/>
                </a:solidFill>
              </a:rPr>
              <a:t>2º </a:t>
            </a:r>
            <a:r>
              <a:rPr lang="pt-BR" sz="3100" b="1" dirty="0">
                <a:solidFill>
                  <a:srgbClr val="0000FF"/>
                </a:solidFill>
              </a:rPr>
              <a:t>período é o de Jesus</a:t>
            </a:r>
            <a:r>
              <a:rPr lang="pt-BR" sz="3100" dirty="0">
                <a:solidFill>
                  <a:srgbClr val="0000FF"/>
                </a:solidFill>
              </a:rPr>
              <a:t>, que é o tempo que vai do Batismo de Jesus (</a:t>
            </a:r>
            <a:r>
              <a:rPr lang="pt-BR" sz="3100" dirty="0">
                <a:solidFill>
                  <a:srgbClr val="FF0000"/>
                </a:solidFill>
              </a:rPr>
              <a:t>Lucas 3, 21) </a:t>
            </a:r>
            <a:r>
              <a:rPr lang="pt-BR" sz="3100" dirty="0">
                <a:solidFill>
                  <a:srgbClr val="0000FF"/>
                </a:solidFill>
              </a:rPr>
              <a:t>até à sua Ascensão (</a:t>
            </a:r>
            <a:r>
              <a:rPr lang="pt-BR" sz="3100" dirty="0">
                <a:solidFill>
                  <a:srgbClr val="FF0000"/>
                </a:solidFill>
              </a:rPr>
              <a:t>Lucas 24, 51; Atos 1, 9-11).</a:t>
            </a:r>
            <a:endParaRPr lang="pt-BR" dirty="0">
              <a:solidFill>
                <a:srgbClr val="FF0000"/>
              </a:solidFill>
            </a:endParaRPr>
          </a:p>
        </p:txBody>
      </p:sp>
      <p:sp>
        <p:nvSpPr>
          <p:cNvPr id="3" name="Espaço Reservado para Conteúdo 2"/>
          <p:cNvSpPr>
            <a:spLocks noGrp="1"/>
          </p:cNvSpPr>
          <p:nvPr>
            <p:ph idx="1"/>
          </p:nvPr>
        </p:nvSpPr>
        <p:spPr>
          <a:xfrm>
            <a:off x="107504" y="1412776"/>
            <a:ext cx="8856984" cy="5069160"/>
          </a:xfrm>
        </p:spPr>
        <p:txBody>
          <a:bodyPr>
            <a:noAutofit/>
          </a:bodyPr>
          <a:lstStyle/>
          <a:p>
            <a:r>
              <a:rPr lang="pt-BR" sz="2400" dirty="0"/>
              <a:t> </a:t>
            </a:r>
            <a:r>
              <a:rPr lang="pt-BR" sz="2400" b="1" i="1" dirty="0"/>
              <a:t>O tempo de Jesus</a:t>
            </a:r>
            <a:r>
              <a:rPr lang="pt-BR" sz="2400" dirty="0"/>
              <a:t> (Evangelho), em três etapas precedidas dos relatos da infância e do tempo de preparação. </a:t>
            </a:r>
            <a:endParaRPr lang="pt-BR" sz="2400" dirty="0" smtClean="0"/>
          </a:p>
          <a:p>
            <a:r>
              <a:rPr lang="pt-BR" sz="2400" dirty="0" smtClean="0"/>
              <a:t>Com </a:t>
            </a:r>
            <a:r>
              <a:rPr lang="pt-BR" sz="2400" dirty="0"/>
              <a:t>centro geográfico em </a:t>
            </a:r>
            <a:r>
              <a:rPr lang="pt-BR" sz="2400" dirty="0">
                <a:solidFill>
                  <a:srgbClr val="FF0000"/>
                </a:solidFill>
              </a:rPr>
              <a:t>Jerusalém</a:t>
            </a:r>
            <a:r>
              <a:rPr lang="pt-BR" sz="2400" dirty="0"/>
              <a:t>, onde Jesus realiza o mistério pascal. Mistério anunciado na Galileia e ansiosamente desejado no caminho para Jerusalém. </a:t>
            </a:r>
            <a:endParaRPr lang="pt-BR" sz="2400" dirty="0" smtClean="0"/>
          </a:p>
          <a:p>
            <a:r>
              <a:rPr lang="pt-BR" sz="2400" dirty="0" smtClean="0"/>
              <a:t>Mistério </a:t>
            </a:r>
            <a:r>
              <a:rPr lang="pt-BR" sz="2400" dirty="0"/>
              <a:t>que, segundo S. Lucas, compreende todos estes momentos: concepção virginal (=filiação divina), Batismo, Transfiguração (mas sem usar esta palavra), morte, ressurreição, Ascensão, Pentecostes, vida na Igreja, regresso no fim dos tempos. </a:t>
            </a:r>
            <a:endParaRPr lang="pt-BR" sz="2400" dirty="0" smtClean="0"/>
          </a:p>
          <a:p>
            <a:r>
              <a:rPr lang="pt-BR" sz="2400" dirty="0" smtClean="0"/>
              <a:t>E </a:t>
            </a:r>
            <a:r>
              <a:rPr lang="pt-BR" sz="2400" dirty="0"/>
              <a:t>assim como Jerusalém é a “capital”, Jesus é o centro da História da Salvação, que nele se realiza e com Ele se prolonga na Igreja. </a:t>
            </a:r>
          </a:p>
        </p:txBody>
      </p:sp>
    </p:spTree>
    <p:extLst>
      <p:ext uri="{BB962C8B-B14F-4D97-AF65-F5344CB8AC3E}">
        <p14:creationId xmlns:p14="http://schemas.microsoft.com/office/powerpoint/2010/main" val="6220051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3100" dirty="0">
                <a:solidFill>
                  <a:srgbClr val="0000FF"/>
                </a:solidFill>
              </a:rPr>
              <a:t>O </a:t>
            </a:r>
            <a:r>
              <a:rPr lang="pt-BR" sz="3100" b="1" dirty="0" smtClean="0">
                <a:solidFill>
                  <a:srgbClr val="0000FF"/>
                </a:solidFill>
              </a:rPr>
              <a:t>3º </a:t>
            </a:r>
            <a:r>
              <a:rPr lang="pt-BR" sz="3100" b="1" dirty="0">
                <a:solidFill>
                  <a:srgbClr val="0000FF"/>
                </a:solidFill>
              </a:rPr>
              <a:t>período é o da Igreja</a:t>
            </a:r>
            <a:r>
              <a:rPr lang="pt-BR" sz="3100" dirty="0">
                <a:solidFill>
                  <a:srgbClr val="0000FF"/>
                </a:solidFill>
              </a:rPr>
              <a:t>, que começa no dia de Pentecostes (</a:t>
            </a:r>
            <a:r>
              <a:rPr lang="pt-BR" sz="3100" dirty="0">
                <a:solidFill>
                  <a:srgbClr val="FF0000"/>
                </a:solidFill>
              </a:rPr>
              <a:t>Atos 2, 1) </a:t>
            </a:r>
            <a:r>
              <a:rPr lang="pt-BR" sz="3100" dirty="0">
                <a:solidFill>
                  <a:srgbClr val="0000FF"/>
                </a:solidFill>
              </a:rPr>
              <a:t>e prolonga-se até à segunda vinda do Senhor </a:t>
            </a:r>
            <a:r>
              <a:rPr lang="pt-BR" sz="3100" dirty="0">
                <a:solidFill>
                  <a:srgbClr val="FF0000"/>
                </a:solidFill>
              </a:rPr>
              <a:t>(Atos 1, 11). </a:t>
            </a:r>
            <a:endParaRPr lang="pt-BR" dirty="0">
              <a:solidFill>
                <a:srgbClr val="FF0000"/>
              </a:solidFill>
            </a:endParaRPr>
          </a:p>
        </p:txBody>
      </p:sp>
      <p:sp>
        <p:nvSpPr>
          <p:cNvPr id="3" name="Espaço Reservado para Conteúdo 2"/>
          <p:cNvSpPr>
            <a:spLocks noGrp="1"/>
          </p:cNvSpPr>
          <p:nvPr>
            <p:ph idx="1"/>
          </p:nvPr>
        </p:nvSpPr>
        <p:spPr>
          <a:xfrm>
            <a:off x="107504" y="1600200"/>
            <a:ext cx="8928992" cy="5141168"/>
          </a:xfrm>
        </p:spPr>
        <p:txBody>
          <a:bodyPr>
            <a:normAutofit fontScale="85000" lnSpcReduction="20000"/>
          </a:bodyPr>
          <a:lstStyle/>
          <a:p>
            <a:r>
              <a:rPr lang="pt-BR" dirty="0" smtClean="0"/>
              <a:t>Para </a:t>
            </a:r>
            <a:r>
              <a:rPr lang="pt-BR" dirty="0"/>
              <a:t>dar lugar a este </a:t>
            </a:r>
            <a:r>
              <a:rPr lang="pt-BR" dirty="0" smtClean="0"/>
              <a:t>3º </a:t>
            </a:r>
            <a:r>
              <a:rPr lang="pt-BR" dirty="0"/>
              <a:t>período, Lucas intercala entre o segundo e o terceiro, </a:t>
            </a:r>
            <a:r>
              <a:rPr lang="pt-BR" dirty="0">
                <a:solidFill>
                  <a:srgbClr val="0000FF"/>
                </a:solidFill>
              </a:rPr>
              <a:t>um episódio que os outros evangelistas não narram: a Ascensão do Senhor. </a:t>
            </a:r>
            <a:endParaRPr lang="pt-BR" dirty="0" smtClean="0">
              <a:solidFill>
                <a:srgbClr val="0000FF"/>
              </a:solidFill>
            </a:endParaRPr>
          </a:p>
          <a:p>
            <a:r>
              <a:rPr lang="pt-BR" dirty="0" smtClean="0"/>
              <a:t>A </a:t>
            </a:r>
            <a:r>
              <a:rPr lang="pt-BR" dirty="0"/>
              <a:t>partida do Senhor deixa espaço para o tempo da Igreja, até à sua volta. </a:t>
            </a:r>
            <a:r>
              <a:rPr lang="pt-BR" b="1" i="1" dirty="0"/>
              <a:t>O tempo da Igreja</a:t>
            </a:r>
            <a:r>
              <a:rPr lang="pt-BR" b="1" dirty="0"/>
              <a:t> </a:t>
            </a:r>
            <a:r>
              <a:rPr lang="pt-BR" dirty="0"/>
              <a:t>(Atos), em que os </a:t>
            </a:r>
            <a:r>
              <a:rPr lang="pt-BR" b="1" dirty="0" smtClean="0"/>
              <a:t>discípulos </a:t>
            </a:r>
            <a:r>
              <a:rPr lang="pt-BR" dirty="0" smtClean="0"/>
              <a:t>de </a:t>
            </a:r>
            <a:r>
              <a:rPr lang="pt-BR" dirty="0"/>
              <a:t>Jesus devem ser testemunhas dele </a:t>
            </a:r>
            <a:r>
              <a:rPr lang="pt-BR" i="1" dirty="0"/>
              <a:t>«em Jerusalém, por toda a Judeia e Samaria</a:t>
            </a:r>
            <a:r>
              <a:rPr lang="pt-BR" b="1" i="1" dirty="0"/>
              <a:t> </a:t>
            </a:r>
            <a:r>
              <a:rPr lang="pt-BR" i="1" dirty="0"/>
              <a:t>e até aos confins do mundo»</a:t>
            </a:r>
            <a:r>
              <a:rPr lang="pt-BR" dirty="0"/>
              <a:t> (Atos 1,8)</a:t>
            </a:r>
            <a:r>
              <a:rPr lang="pt-BR" b="1" i="1" dirty="0"/>
              <a:t> </a:t>
            </a:r>
            <a:r>
              <a:rPr lang="pt-BR" dirty="0"/>
              <a:t>e a Comunidade dos redimidos vive e</a:t>
            </a:r>
            <a:r>
              <a:rPr lang="pt-BR" b="1" dirty="0"/>
              <a:t> </a:t>
            </a:r>
            <a:r>
              <a:rPr lang="pt-BR" dirty="0"/>
              <a:t>anuncia a vida do Mestre, aguardando, em esperança </a:t>
            </a:r>
            <a:r>
              <a:rPr lang="pt-BR" dirty="0" smtClean="0"/>
              <a:t>ativa</a:t>
            </a:r>
            <a:r>
              <a:rPr lang="pt-BR" dirty="0"/>
              <a:t>, o seu regresso. </a:t>
            </a:r>
            <a:endParaRPr lang="pt-BR" dirty="0" smtClean="0"/>
          </a:p>
          <a:p>
            <a:pPr marL="0" indent="0">
              <a:buNone/>
            </a:pPr>
            <a:endParaRPr lang="pt-BR" sz="2400" dirty="0" smtClean="0"/>
          </a:p>
          <a:p>
            <a:r>
              <a:rPr lang="pt-BR" sz="2600" dirty="0" smtClean="0">
                <a:solidFill>
                  <a:srgbClr val="00B050"/>
                </a:solidFill>
              </a:rPr>
              <a:t>Repare-se</a:t>
            </a:r>
            <a:r>
              <a:rPr lang="pt-BR" sz="2600" b="1" dirty="0">
                <a:solidFill>
                  <a:srgbClr val="00B050"/>
                </a:solidFill>
              </a:rPr>
              <a:t> </a:t>
            </a:r>
            <a:r>
              <a:rPr lang="pt-BR" sz="2600" dirty="0">
                <a:solidFill>
                  <a:srgbClr val="00B050"/>
                </a:solidFill>
              </a:rPr>
              <a:t>como Jerusalém é, mais uma vez, ponto de partida para esta última fase da</a:t>
            </a:r>
            <a:r>
              <a:rPr lang="pt-BR" sz="2600" b="1" dirty="0">
                <a:solidFill>
                  <a:srgbClr val="00B050"/>
                </a:solidFill>
              </a:rPr>
              <a:t> </a:t>
            </a:r>
            <a:r>
              <a:rPr lang="pt-BR" sz="2600" dirty="0">
                <a:solidFill>
                  <a:srgbClr val="00B050"/>
                </a:solidFill>
              </a:rPr>
              <a:t>História da Salvação, que </a:t>
            </a:r>
            <a:r>
              <a:rPr lang="pt-BR" sz="2600" dirty="0" err="1">
                <a:solidFill>
                  <a:srgbClr val="00B050"/>
                </a:solidFill>
              </a:rPr>
              <a:t>há-de</a:t>
            </a:r>
            <a:r>
              <a:rPr lang="pt-BR" sz="2600" dirty="0">
                <a:solidFill>
                  <a:srgbClr val="00B050"/>
                </a:solidFill>
              </a:rPr>
              <a:t> culminar </a:t>
            </a:r>
            <a:r>
              <a:rPr lang="pt-BR" sz="2600" dirty="0" err="1">
                <a:solidFill>
                  <a:srgbClr val="00B050"/>
                </a:solidFill>
              </a:rPr>
              <a:t>na</a:t>
            </a:r>
            <a:r>
              <a:rPr lang="pt-BR" sz="2600" i="1" dirty="0" err="1">
                <a:solidFill>
                  <a:srgbClr val="00B050"/>
                </a:solidFill>
              </a:rPr>
              <a:t>«nova</a:t>
            </a:r>
            <a:r>
              <a:rPr lang="pt-BR" sz="2600" i="1" dirty="0">
                <a:solidFill>
                  <a:srgbClr val="00B050"/>
                </a:solidFill>
              </a:rPr>
              <a:t> Jerusalém»</a:t>
            </a:r>
            <a:r>
              <a:rPr lang="pt-BR" sz="2600" dirty="0">
                <a:solidFill>
                  <a:srgbClr val="00B050"/>
                </a:solidFill>
              </a:rPr>
              <a:t> celeste (</a:t>
            </a:r>
            <a:r>
              <a:rPr lang="pt-BR" sz="2600" dirty="0" err="1">
                <a:solidFill>
                  <a:srgbClr val="00B050"/>
                </a:solidFill>
              </a:rPr>
              <a:t>Ap</a:t>
            </a:r>
            <a:r>
              <a:rPr lang="pt-BR" sz="2600" dirty="0">
                <a:solidFill>
                  <a:srgbClr val="00B050"/>
                </a:solidFill>
              </a:rPr>
              <a:t> 21,2).</a:t>
            </a:r>
          </a:p>
        </p:txBody>
      </p:sp>
    </p:spTree>
    <p:extLst>
      <p:ext uri="{BB962C8B-B14F-4D97-AF65-F5344CB8AC3E}">
        <p14:creationId xmlns:p14="http://schemas.microsoft.com/office/powerpoint/2010/main" val="80232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6632"/>
            <a:ext cx="8229600" cy="562074"/>
          </a:xfrm>
        </p:spPr>
        <p:txBody>
          <a:bodyPr>
            <a:noAutofit/>
          </a:bodyPr>
          <a:lstStyle/>
          <a:p>
            <a:r>
              <a:rPr lang="pt-BR" sz="3600" dirty="0" smtClean="0">
                <a:solidFill>
                  <a:srgbClr val="FF0000"/>
                </a:solidFill>
              </a:rPr>
              <a:t>Lucas, discípulo e colaborador de Paulo</a:t>
            </a:r>
            <a:endParaRPr lang="pt-BR" sz="3600" dirty="0">
              <a:solidFill>
                <a:srgbClr val="FF0000"/>
              </a:solidFill>
            </a:endParaRPr>
          </a:p>
        </p:txBody>
      </p:sp>
      <p:sp>
        <p:nvSpPr>
          <p:cNvPr id="3" name="Espaço Reservado para Conteúdo 2"/>
          <p:cNvSpPr>
            <a:spLocks noGrp="1"/>
          </p:cNvSpPr>
          <p:nvPr>
            <p:ph idx="1"/>
          </p:nvPr>
        </p:nvSpPr>
        <p:spPr>
          <a:xfrm>
            <a:off x="179512" y="908720"/>
            <a:ext cx="8784976" cy="5832648"/>
          </a:xfrm>
        </p:spPr>
        <p:txBody>
          <a:bodyPr>
            <a:normAutofit fontScale="77500" lnSpcReduction="20000"/>
          </a:bodyPr>
          <a:lstStyle/>
          <a:p>
            <a:r>
              <a:rPr lang="pt-BR" dirty="0" smtClean="0"/>
              <a:t>Quando Paulo </a:t>
            </a:r>
            <a:r>
              <a:rPr lang="pt-BR" dirty="0"/>
              <a:t>embarcou para </a:t>
            </a:r>
            <a:r>
              <a:rPr lang="pt-BR" dirty="0" err="1"/>
              <a:t>Troade</a:t>
            </a:r>
            <a:r>
              <a:rPr lang="pt-BR" dirty="0"/>
              <a:t>, na Macedônia, em sua segunda viagem missionária, no ano </a:t>
            </a:r>
            <a:r>
              <a:rPr lang="pt-BR" dirty="0" smtClean="0"/>
              <a:t>51. A partir de então nunca mais se separaram!</a:t>
            </a:r>
          </a:p>
          <a:p>
            <a:r>
              <a:rPr lang="pt-BR" dirty="0" smtClean="0"/>
              <a:t>Participa </a:t>
            </a:r>
            <a:r>
              <a:rPr lang="pt-BR" dirty="0"/>
              <a:t>ele de suas alegrias e de suas dores, e mesmo do seu cativeiro. </a:t>
            </a:r>
            <a:r>
              <a:rPr lang="pt-BR" i="1" dirty="0"/>
              <a:t>“Só Lucas está comigo”,</a:t>
            </a:r>
            <a:r>
              <a:rPr lang="pt-BR" dirty="0"/>
              <a:t> diz São Paulo tristemente na segunda epístola a </a:t>
            </a:r>
            <a:r>
              <a:rPr lang="pt-BR" b="1" dirty="0">
                <a:solidFill>
                  <a:srgbClr val="0070C0"/>
                </a:solidFill>
              </a:rPr>
              <a:t>Timóteo (4, 11) </a:t>
            </a:r>
            <a:r>
              <a:rPr lang="pt-BR" dirty="0"/>
              <a:t>durante seu segundo cativeiro em Roma</a:t>
            </a:r>
            <a:r>
              <a:rPr lang="pt-BR" dirty="0" smtClean="0"/>
              <a:t>.</a:t>
            </a:r>
          </a:p>
          <a:p>
            <a:r>
              <a:rPr lang="pt-BR" dirty="0"/>
              <a:t>Depois vemos os dois apóstolos em </a:t>
            </a:r>
            <a:r>
              <a:rPr lang="pt-BR" dirty="0" err="1"/>
              <a:t>Filipos</a:t>
            </a:r>
            <a:r>
              <a:rPr lang="pt-BR" dirty="0"/>
              <a:t>. Mas, tendo o Apóstolo se trasladado para </a:t>
            </a:r>
            <a:r>
              <a:rPr lang="pt-BR" dirty="0" err="1"/>
              <a:t>Salônica</a:t>
            </a:r>
            <a:r>
              <a:rPr lang="pt-BR" dirty="0"/>
              <a:t> com Silas, Lucas provavelmente permaneceu em </a:t>
            </a:r>
            <a:r>
              <a:rPr lang="pt-BR" dirty="0" err="1"/>
              <a:t>Filipos</a:t>
            </a:r>
            <a:r>
              <a:rPr lang="pt-BR" dirty="0"/>
              <a:t> para consolidar os cristãos na fé recebida. </a:t>
            </a:r>
            <a:endParaRPr lang="pt-BR" dirty="0" smtClean="0"/>
          </a:p>
          <a:p>
            <a:r>
              <a:rPr lang="pt-BR" dirty="0" smtClean="0"/>
              <a:t>Seis </a:t>
            </a:r>
            <a:r>
              <a:rPr lang="pt-BR" dirty="0"/>
              <a:t>anos mais tarde, São Paulo, em </a:t>
            </a:r>
            <a:r>
              <a:rPr lang="pt-BR" b="1" dirty="0"/>
              <a:t>sua terceira viagem, </a:t>
            </a:r>
            <a:r>
              <a:rPr lang="pt-BR" dirty="0"/>
              <a:t>volta à Macedônia e nela encontra São Lucas. Lá escreve a segunda epístola aos Coríntios, encarregando Tito de a levar. Nela diz que Tito terá por companheiro </a:t>
            </a:r>
            <a:r>
              <a:rPr lang="pt-BR" i="1" dirty="0"/>
              <a:t>“</a:t>
            </a:r>
            <a:r>
              <a:rPr lang="pt-BR" i="1" dirty="0">
                <a:solidFill>
                  <a:srgbClr val="0070C0"/>
                </a:solidFill>
              </a:rPr>
              <a:t>um irmão muito célebre em todas as igrejas”</a:t>
            </a:r>
            <a:r>
              <a:rPr lang="pt-BR" i="1" dirty="0"/>
              <a:t>.</a:t>
            </a:r>
            <a:r>
              <a:rPr lang="pt-BR" dirty="0"/>
              <a:t> </a:t>
            </a:r>
            <a:r>
              <a:rPr lang="pt-BR" dirty="0" smtClean="0"/>
              <a:t> Alguns </a:t>
            </a:r>
            <a:r>
              <a:rPr lang="pt-BR" dirty="0"/>
              <a:t>–– São Jerônimo, em particular –– afirmam que esse irmão era São Lucas.</a:t>
            </a:r>
          </a:p>
        </p:txBody>
      </p:sp>
    </p:spTree>
    <p:extLst>
      <p:ext uri="{BB962C8B-B14F-4D97-AF65-F5344CB8AC3E}">
        <p14:creationId xmlns:p14="http://schemas.microsoft.com/office/powerpoint/2010/main" val="36777880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33148"/>
            <a:ext cx="8229600" cy="562074"/>
          </a:xfrm>
        </p:spPr>
        <p:txBody>
          <a:bodyPr>
            <a:normAutofit fontScale="90000"/>
          </a:bodyPr>
          <a:lstStyle/>
          <a:p>
            <a:r>
              <a:rPr lang="pt-BR" b="1" dirty="0">
                <a:solidFill>
                  <a:srgbClr val="FF0000"/>
                </a:solidFill>
              </a:rPr>
              <a:t>Características da Narração</a:t>
            </a:r>
            <a:endParaRPr lang="pt-BR" dirty="0">
              <a:solidFill>
                <a:srgbClr val="FF0000"/>
              </a:solidFill>
            </a:endParaRPr>
          </a:p>
        </p:txBody>
      </p:sp>
      <p:sp>
        <p:nvSpPr>
          <p:cNvPr id="3" name="Espaço Reservado para Conteúdo 2"/>
          <p:cNvSpPr>
            <a:spLocks noGrp="1"/>
          </p:cNvSpPr>
          <p:nvPr>
            <p:ph idx="1"/>
          </p:nvPr>
        </p:nvSpPr>
        <p:spPr>
          <a:xfrm>
            <a:off x="179512" y="620688"/>
            <a:ext cx="8784976" cy="6192688"/>
          </a:xfrm>
        </p:spPr>
        <p:txBody>
          <a:bodyPr>
            <a:noAutofit/>
          </a:bodyPr>
          <a:lstStyle/>
          <a:p>
            <a:r>
              <a:rPr lang="pt-BR" sz="2400" dirty="0"/>
              <a:t>Lucas mostra como Deus começou a atuar no Antigo Testamento e continua atuando na ação de Jesus e dos Apóstolos: é uma só História de Salvação.</a:t>
            </a:r>
          </a:p>
          <a:p>
            <a:pPr marL="0" indent="0">
              <a:buNone/>
            </a:pPr>
            <a:r>
              <a:rPr lang="pt-BR" sz="2400" dirty="0" smtClean="0"/>
              <a:t>Lucas </a:t>
            </a:r>
            <a:r>
              <a:rPr lang="pt-BR" sz="2400" dirty="0"/>
              <a:t>destaca-se pela </a:t>
            </a:r>
            <a:r>
              <a:rPr lang="pt-BR" sz="2400" dirty="0">
                <a:solidFill>
                  <a:srgbClr val="FF0000"/>
                </a:solidFill>
              </a:rPr>
              <a:t>delicadeza dos seus sentimentos</a:t>
            </a:r>
            <a:r>
              <a:rPr lang="pt-BR" sz="2400" dirty="0"/>
              <a:t>. Ao ler a sua obra, vê-se que tem o cuidado de omitir tudo aquilo que possa resultar não produtivo para o leitor. </a:t>
            </a:r>
            <a:endParaRPr lang="pt-BR" sz="2400" dirty="0" smtClean="0"/>
          </a:p>
          <a:p>
            <a:r>
              <a:rPr lang="pt-BR" sz="2400" dirty="0" smtClean="0">
                <a:solidFill>
                  <a:srgbClr val="FF0000"/>
                </a:solidFill>
              </a:rPr>
              <a:t>As </a:t>
            </a:r>
            <a:r>
              <a:rPr lang="pt-BR" sz="2400" dirty="0">
                <a:solidFill>
                  <a:srgbClr val="FF0000"/>
                </a:solidFill>
              </a:rPr>
              <a:t>partes desagradáveis </a:t>
            </a:r>
            <a:r>
              <a:rPr lang="pt-BR" sz="2400" dirty="0" smtClean="0">
                <a:solidFill>
                  <a:srgbClr val="FF0000"/>
                </a:solidFill>
              </a:rPr>
              <a:t>e também o que diz a respeito dos fariseus e que não interessa aos pagãos convertidos ,  Lucas procura de  omitir :</a:t>
            </a:r>
            <a:r>
              <a:rPr lang="pt-BR" sz="2400" dirty="0" smtClean="0"/>
              <a:t>Discussão da purificação do templo; volta de Elias, questões do divórcio, episódios violentos, coroação de espinhos, e o que diz a respeito da pouca reverencia e honra dos discípulos e </a:t>
            </a:r>
            <a:r>
              <a:rPr lang="pt-BR" sz="2400" dirty="0"/>
              <a:t>se não se pode omitir, explica tentando suavizar a questão ou então de desculpar. </a:t>
            </a:r>
          </a:p>
          <a:p>
            <a:endParaRPr lang="pt-BR" sz="400" dirty="0" smtClean="0"/>
          </a:p>
          <a:p>
            <a:pPr marL="0" indent="0">
              <a:buNone/>
            </a:pPr>
            <a:r>
              <a:rPr lang="pt-BR" sz="2400" dirty="0" smtClean="0"/>
              <a:t>Ele </a:t>
            </a:r>
            <a:r>
              <a:rPr lang="pt-BR" sz="2400" dirty="0"/>
              <a:t>compreende que a comunidade precisa de uma palavra que pacifique, e por isso omite o que possa ser causa de repreensões ou de censuras.</a:t>
            </a:r>
          </a:p>
        </p:txBody>
      </p:sp>
    </p:spTree>
    <p:extLst>
      <p:ext uri="{BB962C8B-B14F-4D97-AF65-F5344CB8AC3E}">
        <p14:creationId xmlns:p14="http://schemas.microsoft.com/office/powerpoint/2010/main" val="1671816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16632"/>
            <a:ext cx="8229600" cy="418058"/>
          </a:xfrm>
        </p:spPr>
        <p:txBody>
          <a:bodyPr>
            <a:noAutofit/>
          </a:bodyPr>
          <a:lstStyle/>
          <a:p>
            <a:r>
              <a:rPr lang="pt-BR" sz="3600" b="1" dirty="0">
                <a:solidFill>
                  <a:srgbClr val="FF0000"/>
                </a:solidFill>
              </a:rPr>
              <a:t>Características da Narração</a:t>
            </a:r>
            <a:endParaRPr lang="pt-BR" sz="3600" dirty="0">
              <a:solidFill>
                <a:srgbClr val="FF0000"/>
              </a:solidFill>
            </a:endParaRPr>
          </a:p>
        </p:txBody>
      </p:sp>
      <p:sp>
        <p:nvSpPr>
          <p:cNvPr id="3" name="Espaço Reservado para Conteúdo 2"/>
          <p:cNvSpPr>
            <a:spLocks noGrp="1"/>
          </p:cNvSpPr>
          <p:nvPr>
            <p:ph idx="1"/>
          </p:nvPr>
        </p:nvSpPr>
        <p:spPr>
          <a:xfrm>
            <a:off x="179512" y="692696"/>
            <a:ext cx="8507288" cy="5976664"/>
          </a:xfrm>
        </p:spPr>
        <p:txBody>
          <a:bodyPr>
            <a:normAutofit fontScale="77500" lnSpcReduction="20000"/>
          </a:bodyPr>
          <a:lstStyle/>
          <a:p>
            <a:r>
              <a:rPr lang="pt-BR" dirty="0"/>
              <a:t>Lucas tem </a:t>
            </a:r>
            <a:r>
              <a:rPr lang="pt-BR" dirty="0">
                <a:solidFill>
                  <a:srgbClr val="FF0000"/>
                </a:solidFill>
              </a:rPr>
              <a:t>predileção</a:t>
            </a:r>
            <a:r>
              <a:rPr lang="pt-BR" dirty="0"/>
              <a:t> pelos </a:t>
            </a:r>
            <a:r>
              <a:rPr lang="pt-BR" dirty="0">
                <a:solidFill>
                  <a:srgbClr val="FF0000"/>
                </a:solidFill>
              </a:rPr>
              <a:t>personagens femininos. </a:t>
            </a:r>
            <a:r>
              <a:rPr lang="pt-BR" dirty="0"/>
              <a:t>É o que mais mulheres nomeia, retratando-as como figuras exemplares do verdadeiro cristão em diversas situações: </a:t>
            </a:r>
            <a:endParaRPr lang="pt-BR" dirty="0" smtClean="0"/>
          </a:p>
          <a:p>
            <a:r>
              <a:rPr lang="pt-BR" dirty="0" smtClean="0"/>
              <a:t>a </a:t>
            </a:r>
            <a:r>
              <a:rPr lang="pt-BR" dirty="0"/>
              <a:t>pecadora arrependida (7,36-50), as mulheres que ajudam a Jesus (8,1-3), as hospitaleiras (10,38-41), as que choram (23,27), as que contemplam (23,49), as que evangelizam (24, 9.11), etc. </a:t>
            </a:r>
            <a:endParaRPr lang="pt-BR" dirty="0" smtClean="0"/>
          </a:p>
          <a:p>
            <a:r>
              <a:rPr lang="pt-BR" dirty="0" smtClean="0"/>
              <a:t>Mas </a:t>
            </a:r>
            <a:r>
              <a:rPr lang="pt-BR" dirty="0"/>
              <a:t>é sobretudo </a:t>
            </a:r>
            <a:r>
              <a:rPr lang="pt-BR" dirty="0">
                <a:solidFill>
                  <a:srgbClr val="FF0000"/>
                </a:solidFill>
              </a:rPr>
              <a:t>Maria, </a:t>
            </a:r>
            <a:r>
              <a:rPr lang="pt-BR" dirty="0"/>
              <a:t>a Mãe do Senhor, aquela que Lucas delineou com os traços da mesma Igreja. </a:t>
            </a:r>
            <a:endParaRPr lang="pt-BR" dirty="0" smtClean="0"/>
          </a:p>
          <a:p>
            <a:r>
              <a:rPr lang="pt-BR" dirty="0" smtClean="0"/>
              <a:t>Devemos </a:t>
            </a:r>
            <a:r>
              <a:rPr lang="pt-BR" dirty="0"/>
              <a:t>recordar também </a:t>
            </a:r>
            <a:r>
              <a:rPr lang="pt-BR" dirty="0">
                <a:solidFill>
                  <a:srgbClr val="FF0000"/>
                </a:solidFill>
              </a:rPr>
              <a:t>Isabel, Ana a profeta, a viúva de </a:t>
            </a:r>
            <a:r>
              <a:rPr lang="pt-BR" dirty="0" err="1">
                <a:solidFill>
                  <a:srgbClr val="FF0000"/>
                </a:solidFill>
              </a:rPr>
              <a:t>Naim</a:t>
            </a:r>
            <a:r>
              <a:rPr lang="pt-BR" dirty="0">
                <a:solidFill>
                  <a:srgbClr val="FF0000"/>
                </a:solidFill>
              </a:rPr>
              <a:t>, </a:t>
            </a:r>
            <a:r>
              <a:rPr lang="pt-BR" dirty="0"/>
              <a:t>para além de todas as outras que aparecem também nos restantes Evangelhos. </a:t>
            </a:r>
            <a:endParaRPr lang="pt-BR" dirty="0" smtClean="0"/>
          </a:p>
          <a:p>
            <a:r>
              <a:rPr lang="pt-BR" dirty="0" smtClean="0"/>
              <a:t>No </a:t>
            </a:r>
            <a:r>
              <a:rPr lang="pt-BR" dirty="0"/>
              <a:t>Livro dos Atos: </a:t>
            </a:r>
            <a:r>
              <a:rPr lang="pt-BR" dirty="0" err="1">
                <a:solidFill>
                  <a:srgbClr val="FF0000"/>
                </a:solidFill>
              </a:rPr>
              <a:t>Tabita</a:t>
            </a:r>
            <a:r>
              <a:rPr lang="pt-BR" dirty="0">
                <a:solidFill>
                  <a:srgbClr val="FF0000"/>
                </a:solidFill>
              </a:rPr>
              <a:t>, </a:t>
            </a:r>
            <a:r>
              <a:rPr lang="pt-BR" dirty="0" err="1">
                <a:solidFill>
                  <a:srgbClr val="FF0000"/>
                </a:solidFill>
              </a:rPr>
              <a:t>Lydia</a:t>
            </a:r>
            <a:r>
              <a:rPr lang="pt-BR" dirty="0">
                <a:solidFill>
                  <a:srgbClr val="FF0000"/>
                </a:solidFill>
              </a:rPr>
              <a:t>, Priscilla, Maria a mãe de Marcos, etc. </a:t>
            </a:r>
            <a:endParaRPr lang="pt-BR" dirty="0" smtClean="0">
              <a:solidFill>
                <a:srgbClr val="FF0000"/>
              </a:solidFill>
            </a:endParaRPr>
          </a:p>
          <a:p>
            <a:r>
              <a:rPr lang="pt-BR" dirty="0" smtClean="0"/>
              <a:t>Recordemos </a:t>
            </a:r>
            <a:r>
              <a:rPr lang="pt-BR" dirty="0"/>
              <a:t>ainda as personagens femininas das parábolas: a viúva importuna e a mulher que perdeu a moeda de prata.</a:t>
            </a:r>
            <a:br>
              <a:rPr lang="pt-BR" dirty="0"/>
            </a:br>
            <a:r>
              <a:rPr lang="pt-BR" dirty="0"/>
              <a:t/>
            </a:r>
            <a:br>
              <a:rPr lang="pt-BR" dirty="0"/>
            </a:br>
            <a:endParaRPr lang="pt-BR" dirty="0"/>
          </a:p>
        </p:txBody>
      </p:sp>
    </p:spTree>
    <p:extLst>
      <p:ext uri="{BB962C8B-B14F-4D97-AF65-F5344CB8AC3E}">
        <p14:creationId xmlns:p14="http://schemas.microsoft.com/office/powerpoint/2010/main" val="14012419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850106"/>
          </a:xfrm>
        </p:spPr>
        <p:txBody>
          <a:bodyPr/>
          <a:lstStyle/>
          <a:p>
            <a:r>
              <a:rPr lang="pt-BR" b="1" dirty="0" smtClean="0">
                <a:solidFill>
                  <a:srgbClr val="FF0000"/>
                </a:solidFill>
              </a:rPr>
              <a:t>A salvação “hoje”</a:t>
            </a:r>
            <a:endParaRPr lang="pt-BR" b="1" dirty="0">
              <a:solidFill>
                <a:srgbClr val="FF0000"/>
              </a:solidFill>
            </a:endParaRPr>
          </a:p>
        </p:txBody>
      </p:sp>
      <p:sp>
        <p:nvSpPr>
          <p:cNvPr id="3" name="Espaço Reservado para Conteúdo 2"/>
          <p:cNvSpPr>
            <a:spLocks noGrp="1"/>
          </p:cNvSpPr>
          <p:nvPr>
            <p:ph idx="1"/>
          </p:nvPr>
        </p:nvSpPr>
        <p:spPr>
          <a:xfrm>
            <a:off x="457200" y="1268760"/>
            <a:ext cx="8229600" cy="4857403"/>
          </a:xfrm>
        </p:spPr>
        <p:txBody>
          <a:bodyPr>
            <a:normAutofit lnSpcReduction="10000"/>
          </a:bodyPr>
          <a:lstStyle/>
          <a:p>
            <a:r>
              <a:rPr lang="pt-BR" dirty="0">
                <a:solidFill>
                  <a:srgbClr val="0000FF"/>
                </a:solidFill>
              </a:rPr>
              <a:t>“Nasceu-vos hoje um Salvador, que é o </a:t>
            </a:r>
          </a:p>
          <a:p>
            <a:pPr marL="0" indent="0">
              <a:buNone/>
            </a:pPr>
            <a:r>
              <a:rPr lang="pt-BR" dirty="0">
                <a:solidFill>
                  <a:srgbClr val="0000FF"/>
                </a:solidFill>
              </a:rPr>
              <a:t>Cristo-Senhor” </a:t>
            </a:r>
            <a:r>
              <a:rPr lang="pt-BR" dirty="0" err="1" smtClean="0"/>
              <a:t>Lc</a:t>
            </a:r>
            <a:r>
              <a:rPr lang="pt-BR" dirty="0" smtClean="0"/>
              <a:t> 2,11.</a:t>
            </a:r>
          </a:p>
          <a:p>
            <a:r>
              <a:rPr lang="pt-BR" dirty="0">
                <a:solidFill>
                  <a:srgbClr val="0000FF"/>
                </a:solidFill>
              </a:rPr>
              <a:t>“Hoje se cumpriu aos vossos ouvidos essa </a:t>
            </a:r>
          </a:p>
          <a:p>
            <a:pPr marL="0" indent="0">
              <a:buNone/>
            </a:pPr>
            <a:r>
              <a:rPr lang="pt-BR" dirty="0">
                <a:solidFill>
                  <a:srgbClr val="0000FF"/>
                </a:solidFill>
              </a:rPr>
              <a:t>passagem da Escritura</a:t>
            </a:r>
            <a:r>
              <a:rPr lang="pt-BR" dirty="0"/>
              <a:t>” </a:t>
            </a:r>
            <a:r>
              <a:rPr lang="pt-BR" dirty="0" err="1" smtClean="0"/>
              <a:t>Lc</a:t>
            </a:r>
            <a:r>
              <a:rPr lang="pt-BR" dirty="0" smtClean="0"/>
              <a:t> 4,21.</a:t>
            </a:r>
          </a:p>
          <a:p>
            <a:r>
              <a:rPr lang="pt-BR" dirty="0" smtClean="0"/>
              <a:t>Na casa de </a:t>
            </a:r>
            <a:r>
              <a:rPr lang="pt-BR" dirty="0"/>
              <a:t>Z</a:t>
            </a:r>
            <a:r>
              <a:rPr lang="pt-BR" dirty="0" smtClean="0"/>
              <a:t>aqueu: </a:t>
            </a:r>
            <a:r>
              <a:rPr lang="pt-BR" dirty="0" smtClean="0">
                <a:solidFill>
                  <a:srgbClr val="0000FF"/>
                </a:solidFill>
              </a:rPr>
              <a:t>“hoje a salvação entrou nesta casa”</a:t>
            </a:r>
            <a:r>
              <a:rPr lang="pt-BR" dirty="0" smtClean="0"/>
              <a:t> 19, 9</a:t>
            </a:r>
          </a:p>
          <a:p>
            <a:r>
              <a:rPr lang="pt-BR" dirty="0"/>
              <a:t> E mesmo na cruz, </a:t>
            </a:r>
            <a:r>
              <a:rPr lang="pt-BR" dirty="0" smtClean="0"/>
              <a:t>Jesus </a:t>
            </a:r>
            <a:r>
              <a:rPr lang="pt-BR" dirty="0"/>
              <a:t>promete ao bom ladrão: “</a:t>
            </a:r>
            <a:r>
              <a:rPr lang="pt-BR" dirty="0">
                <a:solidFill>
                  <a:srgbClr val="0000FF"/>
                </a:solidFill>
              </a:rPr>
              <a:t>Em verdade, </a:t>
            </a:r>
            <a:r>
              <a:rPr lang="pt-BR" dirty="0" smtClean="0">
                <a:solidFill>
                  <a:srgbClr val="0000FF"/>
                </a:solidFill>
              </a:rPr>
              <a:t>eu </a:t>
            </a:r>
            <a:r>
              <a:rPr lang="pt-BR" dirty="0">
                <a:solidFill>
                  <a:srgbClr val="0000FF"/>
                </a:solidFill>
              </a:rPr>
              <a:t>te digo, hoje estarás comigo no Paraíso</a:t>
            </a:r>
            <a:r>
              <a:rPr lang="pt-BR" dirty="0"/>
              <a:t>” </a:t>
            </a:r>
            <a:r>
              <a:rPr lang="pt-BR" dirty="0" err="1" smtClean="0"/>
              <a:t>Lc</a:t>
            </a:r>
            <a:r>
              <a:rPr lang="pt-BR" dirty="0" smtClean="0"/>
              <a:t> 23,43</a:t>
            </a:r>
            <a:endParaRPr lang="pt-BR" dirty="0"/>
          </a:p>
        </p:txBody>
      </p:sp>
    </p:spTree>
    <p:extLst>
      <p:ext uri="{BB962C8B-B14F-4D97-AF65-F5344CB8AC3E}">
        <p14:creationId xmlns:p14="http://schemas.microsoft.com/office/powerpoint/2010/main" val="40076316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188640"/>
            <a:ext cx="8229600" cy="706090"/>
          </a:xfrm>
        </p:spPr>
        <p:txBody>
          <a:bodyPr>
            <a:noAutofit/>
          </a:bodyPr>
          <a:lstStyle/>
          <a:p>
            <a:r>
              <a:rPr lang="pt-BR" sz="4800" b="1" baseline="-25000" dirty="0">
                <a:solidFill>
                  <a:srgbClr val="FF0000"/>
                </a:solidFill>
              </a:rPr>
              <a:t>Oração</a:t>
            </a:r>
            <a:r>
              <a:rPr lang="pt-BR" sz="4800" b="1" dirty="0">
                <a:solidFill>
                  <a:srgbClr val="FF0000"/>
                </a:solidFill>
              </a:rPr>
              <a:t/>
            </a:r>
            <a:br>
              <a:rPr lang="pt-BR" sz="4800" b="1" dirty="0">
                <a:solidFill>
                  <a:srgbClr val="FF0000"/>
                </a:solidFill>
              </a:rPr>
            </a:br>
            <a:endParaRPr lang="pt-BR" sz="4800" b="1" dirty="0">
              <a:solidFill>
                <a:srgbClr val="FF0000"/>
              </a:solidFill>
            </a:endParaRPr>
          </a:p>
        </p:txBody>
      </p:sp>
      <p:sp>
        <p:nvSpPr>
          <p:cNvPr id="3" name="Espaço Reservado para Conteúdo 2"/>
          <p:cNvSpPr>
            <a:spLocks noGrp="1"/>
          </p:cNvSpPr>
          <p:nvPr>
            <p:ph idx="1"/>
          </p:nvPr>
        </p:nvSpPr>
        <p:spPr>
          <a:xfrm>
            <a:off x="179512" y="858951"/>
            <a:ext cx="8784976" cy="5976664"/>
          </a:xfrm>
        </p:spPr>
        <p:txBody>
          <a:bodyPr>
            <a:normAutofit/>
          </a:bodyPr>
          <a:lstStyle/>
          <a:p>
            <a:r>
              <a:rPr lang="pt-BR" b="1" baseline="-25000" dirty="0" smtClean="0"/>
              <a:t>Palavra </a:t>
            </a:r>
            <a:r>
              <a:rPr lang="pt-BR" b="1" baseline="-25000" dirty="0"/>
              <a:t>que é usada cerca de setenta vezes no evangelho de Lucas! </a:t>
            </a:r>
            <a:endParaRPr lang="pt-BR" b="1" baseline="-25000" dirty="0" smtClean="0"/>
          </a:p>
          <a:p>
            <a:r>
              <a:rPr lang="pt-BR" b="1" baseline="-25000" dirty="0" smtClean="0"/>
              <a:t>É </a:t>
            </a:r>
            <a:r>
              <a:rPr lang="pt-BR" b="1" baseline="-25000" dirty="0"/>
              <a:t>o evangelho que mais apresenta Jesus rezando e convida a comunidade a rezar. </a:t>
            </a:r>
            <a:r>
              <a:rPr lang="pt-BR" b="1" baseline="-25000" dirty="0" smtClean="0"/>
              <a:t> </a:t>
            </a:r>
          </a:p>
          <a:p>
            <a:r>
              <a:rPr lang="pt-BR" b="1" baseline="-25000" dirty="0" smtClean="0"/>
              <a:t>Só </a:t>
            </a:r>
            <a:r>
              <a:rPr lang="pt-BR" b="1" baseline="-25000" dirty="0"/>
              <a:t>Lucas coloca Jesus rezando no batismo (</a:t>
            </a:r>
            <a:r>
              <a:rPr lang="pt-BR" b="1" baseline="-25000" dirty="0" err="1"/>
              <a:t>Lc</a:t>
            </a:r>
            <a:r>
              <a:rPr lang="pt-BR" b="1" baseline="-25000" dirty="0"/>
              <a:t> 3,21), </a:t>
            </a:r>
            <a:endParaRPr lang="pt-BR" b="1" baseline="-25000" dirty="0" smtClean="0"/>
          </a:p>
          <a:p>
            <a:r>
              <a:rPr lang="pt-BR" b="1" baseline="-25000" dirty="0" smtClean="0"/>
              <a:t>após </a:t>
            </a:r>
            <a:r>
              <a:rPr lang="pt-BR" b="1" baseline="-25000" dirty="0"/>
              <a:t>o milagre (</a:t>
            </a:r>
            <a:r>
              <a:rPr lang="pt-BR" b="1" baseline="-25000" dirty="0" err="1"/>
              <a:t>Lc</a:t>
            </a:r>
            <a:r>
              <a:rPr lang="pt-BR" b="1" baseline="-25000" dirty="0"/>
              <a:t> 5,16), </a:t>
            </a:r>
            <a:endParaRPr lang="pt-BR" b="1" baseline="-25000" dirty="0" smtClean="0"/>
          </a:p>
          <a:p>
            <a:r>
              <a:rPr lang="pt-BR" b="1" baseline="-25000" dirty="0" smtClean="0"/>
              <a:t>antes </a:t>
            </a:r>
            <a:r>
              <a:rPr lang="pt-BR" b="1" baseline="-25000" dirty="0"/>
              <a:t>da escolha dos Doze (</a:t>
            </a:r>
            <a:r>
              <a:rPr lang="pt-BR" b="1" baseline="-25000" dirty="0" err="1"/>
              <a:t>Lc</a:t>
            </a:r>
            <a:r>
              <a:rPr lang="pt-BR" b="1" baseline="-25000" dirty="0"/>
              <a:t> 6,12) e </a:t>
            </a:r>
            <a:endParaRPr lang="pt-BR" b="1" baseline="-25000" dirty="0" smtClean="0"/>
          </a:p>
          <a:p>
            <a:r>
              <a:rPr lang="pt-BR" b="1" baseline="-25000" dirty="0" smtClean="0"/>
              <a:t>da </a:t>
            </a:r>
            <a:r>
              <a:rPr lang="pt-BR" b="1" baseline="-25000" dirty="0"/>
              <a:t>confissão de Pedro (</a:t>
            </a:r>
            <a:r>
              <a:rPr lang="pt-BR" b="1" baseline="-25000" dirty="0" err="1"/>
              <a:t>Lc</a:t>
            </a:r>
            <a:r>
              <a:rPr lang="pt-BR" b="1" baseline="-25000" dirty="0"/>
              <a:t> 9,18), </a:t>
            </a:r>
            <a:endParaRPr lang="pt-BR" b="1" baseline="-25000" dirty="0" smtClean="0"/>
          </a:p>
          <a:p>
            <a:r>
              <a:rPr lang="pt-BR" b="1" baseline="-25000" dirty="0" smtClean="0"/>
              <a:t>no </a:t>
            </a:r>
            <a:r>
              <a:rPr lang="pt-BR" b="1" baseline="-25000" dirty="0"/>
              <a:t>momento da transfiguração (</a:t>
            </a:r>
            <a:r>
              <a:rPr lang="pt-BR" b="1" baseline="-25000" dirty="0" err="1"/>
              <a:t>Lc</a:t>
            </a:r>
            <a:r>
              <a:rPr lang="pt-BR" b="1" baseline="-25000" dirty="0"/>
              <a:t> 9,28-29) e </a:t>
            </a:r>
            <a:endParaRPr lang="pt-BR" b="1" baseline="-25000" dirty="0" smtClean="0"/>
          </a:p>
          <a:p>
            <a:r>
              <a:rPr lang="pt-BR" b="1" baseline="-25000" dirty="0" smtClean="0"/>
              <a:t>no </a:t>
            </a:r>
            <a:r>
              <a:rPr lang="pt-BR" b="1" baseline="-25000" dirty="0" err="1"/>
              <a:t>Getsêmani</a:t>
            </a:r>
            <a:r>
              <a:rPr lang="pt-BR" b="1" baseline="-25000" dirty="0"/>
              <a:t> (</a:t>
            </a:r>
            <a:r>
              <a:rPr lang="pt-BR" b="1" baseline="-25000" dirty="0" err="1"/>
              <a:t>Lc</a:t>
            </a:r>
            <a:r>
              <a:rPr lang="pt-BR" b="1" baseline="-25000" dirty="0"/>
              <a:t> 22,46). </a:t>
            </a:r>
            <a:endParaRPr lang="pt-BR" b="1" baseline="-25000" dirty="0" smtClean="0"/>
          </a:p>
          <a:p>
            <a:r>
              <a:rPr lang="pt-BR" b="1" baseline="-25000" dirty="0" smtClean="0"/>
              <a:t>Esse </a:t>
            </a:r>
            <a:r>
              <a:rPr lang="pt-BR" b="1" baseline="-25000" dirty="0"/>
              <a:t>evangelho insiste na necessidade de ser perseverante na oração (</a:t>
            </a:r>
            <a:r>
              <a:rPr lang="pt-BR" b="1" baseline="-25000" dirty="0" err="1"/>
              <a:t>Lc</a:t>
            </a:r>
            <a:r>
              <a:rPr lang="pt-BR" b="1" baseline="-25000" dirty="0"/>
              <a:t> 11,5-8; 18,1), especialmente nos momentos de dificuldades (</a:t>
            </a:r>
            <a:r>
              <a:rPr lang="pt-BR" b="1" baseline="-25000" dirty="0" err="1"/>
              <a:t>Lc</a:t>
            </a:r>
            <a:r>
              <a:rPr lang="pt-BR" b="1" baseline="-25000" dirty="0"/>
              <a:t> 22,40.46</a:t>
            </a:r>
            <a:r>
              <a:rPr lang="pt-BR" b="1" baseline="-25000" dirty="0" smtClean="0"/>
              <a:t>).</a:t>
            </a:r>
          </a:p>
          <a:p>
            <a:r>
              <a:rPr lang="pt-BR" b="1" baseline="-25000" dirty="0" smtClean="0"/>
              <a:t> </a:t>
            </a:r>
            <a:r>
              <a:rPr lang="pt-BR" b="1" baseline="-25000" dirty="0"/>
              <a:t>É um evangelho que reforça a necessidade de buscar a vontade de Deus e não simplesmente o cumprimento da Lei (</a:t>
            </a:r>
            <a:r>
              <a:rPr lang="pt-BR" b="1" baseline="-25000" dirty="0" err="1"/>
              <a:t>Lc</a:t>
            </a:r>
            <a:r>
              <a:rPr lang="pt-BR" b="1" baseline="-25000" dirty="0"/>
              <a:t> 18,2-14).</a:t>
            </a:r>
            <a:endParaRPr lang="pt-BR" b="1" dirty="0"/>
          </a:p>
        </p:txBody>
      </p:sp>
    </p:spTree>
    <p:extLst>
      <p:ext uri="{BB962C8B-B14F-4D97-AF65-F5344CB8AC3E}">
        <p14:creationId xmlns:p14="http://schemas.microsoft.com/office/powerpoint/2010/main" val="38398204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346050"/>
          </a:xfrm>
        </p:spPr>
        <p:txBody>
          <a:bodyPr>
            <a:normAutofit fontScale="90000"/>
          </a:bodyPr>
          <a:lstStyle/>
          <a:p>
            <a:r>
              <a:rPr lang="pt-BR" sz="6000" b="1" baseline="-25000" dirty="0">
                <a:solidFill>
                  <a:srgbClr val="FF0000"/>
                </a:solidFill>
              </a:rPr>
              <a:t>Conversão</a:t>
            </a:r>
            <a:r>
              <a:rPr lang="pt-BR" sz="6000" b="1" dirty="0">
                <a:solidFill>
                  <a:srgbClr val="FF0000"/>
                </a:solidFill>
              </a:rPr>
              <a:t/>
            </a:r>
            <a:br>
              <a:rPr lang="pt-BR" sz="6000" b="1" dirty="0">
                <a:solidFill>
                  <a:srgbClr val="FF0000"/>
                </a:solidFill>
              </a:rPr>
            </a:br>
            <a:endParaRPr lang="pt-BR" b="1" dirty="0">
              <a:solidFill>
                <a:srgbClr val="FF0000"/>
              </a:solidFill>
            </a:endParaRPr>
          </a:p>
        </p:txBody>
      </p:sp>
      <p:sp>
        <p:nvSpPr>
          <p:cNvPr id="3" name="Espaço Reservado para Conteúdo 2"/>
          <p:cNvSpPr>
            <a:spLocks noGrp="1"/>
          </p:cNvSpPr>
          <p:nvPr>
            <p:ph idx="1"/>
          </p:nvPr>
        </p:nvSpPr>
        <p:spPr>
          <a:xfrm>
            <a:off x="170950" y="980728"/>
            <a:ext cx="8721530" cy="5688632"/>
          </a:xfrm>
        </p:spPr>
        <p:txBody>
          <a:bodyPr>
            <a:normAutofit/>
          </a:bodyPr>
          <a:lstStyle/>
          <a:p>
            <a:r>
              <a:rPr lang="pt-BR" baseline="-25000" dirty="0" smtClean="0"/>
              <a:t>Em </a:t>
            </a:r>
            <a:r>
              <a:rPr lang="pt-BR" baseline="-25000" dirty="0"/>
              <a:t>muitas passagens, o evangelho de Lucas destaca a salvação dos pecadores, mas exige que a pessoa esteja disposta a mudar de vida: </a:t>
            </a:r>
            <a:endParaRPr lang="pt-BR" baseline="-25000" dirty="0" smtClean="0"/>
          </a:p>
          <a:p>
            <a:pPr marL="0" indent="0">
              <a:buNone/>
            </a:pPr>
            <a:r>
              <a:rPr lang="pt-BR" baseline="-25000" dirty="0" smtClean="0"/>
              <a:t>“</a:t>
            </a:r>
            <a:r>
              <a:rPr lang="pt-BR" baseline="-25000" dirty="0"/>
              <a:t>não vim chamar os justos, mas sim os pecadores, ao arrependimento” (</a:t>
            </a:r>
            <a:r>
              <a:rPr lang="pt-BR" baseline="-25000" dirty="0" err="1"/>
              <a:t>Lc</a:t>
            </a:r>
            <a:r>
              <a:rPr lang="pt-BR" baseline="-25000" dirty="0"/>
              <a:t> 5,32). </a:t>
            </a:r>
            <a:endParaRPr lang="pt-BR" baseline="-25000" dirty="0" smtClean="0"/>
          </a:p>
          <a:p>
            <a:r>
              <a:rPr lang="pt-BR" baseline="-25000" dirty="0" smtClean="0"/>
              <a:t>A </a:t>
            </a:r>
            <a:r>
              <a:rPr lang="pt-BR" baseline="-25000" dirty="0"/>
              <a:t>salvação não está garantida unicamente </a:t>
            </a:r>
            <a:r>
              <a:rPr lang="pt-BR" baseline="-25000" dirty="0" smtClean="0"/>
              <a:t>pelo cumprimento </a:t>
            </a:r>
            <a:r>
              <a:rPr lang="pt-BR" baseline="-25000" dirty="0"/>
              <a:t>das exigências da Lei, mas é um processo permanente (</a:t>
            </a:r>
            <a:r>
              <a:rPr lang="pt-BR" baseline="-25000" dirty="0" err="1"/>
              <a:t>Lc</a:t>
            </a:r>
            <a:r>
              <a:rPr lang="pt-BR" baseline="-25000" dirty="0"/>
              <a:t> 13,1-5; 6-9). </a:t>
            </a:r>
            <a:endParaRPr lang="pt-BR" baseline="-25000" dirty="0" smtClean="0"/>
          </a:p>
          <a:p>
            <a:r>
              <a:rPr lang="pt-BR" baseline="-25000" dirty="0" smtClean="0"/>
              <a:t>Deus </a:t>
            </a:r>
            <a:r>
              <a:rPr lang="pt-BR" baseline="-25000" dirty="0"/>
              <a:t>é paciente e nos espera sempre, como podemos ler na parábola da figueira: “Senhor, deixa-a ainda este ano para que cave ao redor e coloque adubo. Depois, talvez, dê frutos... Caso contrário, tu a cortarás” (</a:t>
            </a:r>
            <a:r>
              <a:rPr lang="pt-BR" baseline="-25000" dirty="0" err="1"/>
              <a:t>Lc</a:t>
            </a:r>
            <a:r>
              <a:rPr lang="pt-BR" baseline="-25000" dirty="0"/>
              <a:t> 13,8-9). </a:t>
            </a:r>
            <a:endParaRPr lang="pt-BR" baseline="-25000" dirty="0" smtClean="0"/>
          </a:p>
          <a:p>
            <a:r>
              <a:rPr lang="pt-BR" baseline="-25000" dirty="0" smtClean="0"/>
              <a:t>Sempre </a:t>
            </a:r>
            <a:r>
              <a:rPr lang="pt-BR" baseline="-25000" dirty="0"/>
              <a:t>há mais uma chance. Converter-se exige levantar, voltar, reconhecer a sua condição e pedir perdão... é reviver: “este meu filho estava morto e tornou a viver, estava perdido e foi reencontrado” (</a:t>
            </a:r>
            <a:r>
              <a:rPr lang="pt-BR" baseline="-25000" dirty="0" err="1"/>
              <a:t>Lc</a:t>
            </a:r>
            <a:r>
              <a:rPr lang="pt-BR" baseline="-25000" dirty="0"/>
              <a:t> 15,24.32).</a:t>
            </a:r>
            <a:endParaRPr lang="pt-BR" dirty="0"/>
          </a:p>
          <a:p>
            <a:endParaRPr lang="pt-BR" dirty="0"/>
          </a:p>
        </p:txBody>
      </p:sp>
    </p:spTree>
    <p:extLst>
      <p:ext uri="{BB962C8B-B14F-4D97-AF65-F5344CB8AC3E}">
        <p14:creationId xmlns:p14="http://schemas.microsoft.com/office/powerpoint/2010/main" val="37894158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4082"/>
          </a:xfrm>
        </p:spPr>
        <p:txBody>
          <a:bodyPr>
            <a:normAutofit fontScale="90000"/>
          </a:bodyPr>
          <a:lstStyle/>
          <a:p>
            <a:r>
              <a:rPr lang="pt-BR" b="1" baseline="-25000" dirty="0">
                <a:solidFill>
                  <a:srgbClr val="FF0000"/>
                </a:solidFill>
              </a:rPr>
              <a:t>Misericórdia</a:t>
            </a:r>
            <a:r>
              <a:rPr lang="pt-BR" b="1" dirty="0">
                <a:solidFill>
                  <a:srgbClr val="FF0000"/>
                </a:solidFill>
              </a:rPr>
              <a:t/>
            </a:r>
            <a:br>
              <a:rPr lang="pt-BR" b="1" dirty="0">
                <a:solidFill>
                  <a:srgbClr val="FF0000"/>
                </a:solidFill>
              </a:rPr>
            </a:br>
            <a:endParaRPr lang="pt-BR" b="1" dirty="0">
              <a:solidFill>
                <a:srgbClr val="FF0000"/>
              </a:solidFill>
            </a:endParaRPr>
          </a:p>
        </p:txBody>
      </p:sp>
      <p:sp>
        <p:nvSpPr>
          <p:cNvPr id="3" name="Espaço Reservado para Conteúdo 2"/>
          <p:cNvSpPr>
            <a:spLocks noGrp="1"/>
          </p:cNvSpPr>
          <p:nvPr>
            <p:ph idx="1"/>
          </p:nvPr>
        </p:nvSpPr>
        <p:spPr>
          <a:xfrm>
            <a:off x="107504" y="980728"/>
            <a:ext cx="9036496" cy="6408712"/>
          </a:xfrm>
        </p:spPr>
        <p:txBody>
          <a:bodyPr>
            <a:normAutofit lnSpcReduction="10000"/>
          </a:bodyPr>
          <a:lstStyle/>
          <a:p>
            <a:r>
              <a:rPr lang="pt-BR" baseline="-25000" dirty="0" smtClean="0"/>
              <a:t>O</a:t>
            </a:r>
            <a:r>
              <a:rPr lang="pt-BR" baseline="-25000" dirty="0"/>
              <a:t> </a:t>
            </a:r>
            <a:r>
              <a:rPr lang="pt-BR" baseline="-25000" dirty="0" smtClean="0"/>
              <a:t>evangelho </a:t>
            </a:r>
            <a:r>
              <a:rPr lang="pt-BR" baseline="-25000" dirty="0"/>
              <a:t>de Lucas reforça a misericórdia de Deus: “Graças ao misericordioso coração do nosso Deus, pelo qual nos visita o Astro das alturas” (</a:t>
            </a:r>
            <a:r>
              <a:rPr lang="pt-BR" baseline="-25000" dirty="0" err="1"/>
              <a:t>Lc</a:t>
            </a:r>
            <a:r>
              <a:rPr lang="pt-BR" baseline="-25000" dirty="0"/>
              <a:t> 1,78). </a:t>
            </a:r>
            <a:endParaRPr lang="pt-BR" baseline="-25000" dirty="0" smtClean="0"/>
          </a:p>
          <a:p>
            <a:r>
              <a:rPr lang="pt-BR" baseline="-25000" dirty="0" smtClean="0"/>
              <a:t>Um </a:t>
            </a:r>
            <a:r>
              <a:rPr lang="pt-BR" baseline="-25000" dirty="0"/>
              <a:t>coração que ama a partir das entranhas, amor que se manifesta no perdão e na acolhida: é como </a:t>
            </a:r>
            <a:r>
              <a:rPr lang="pt-BR" b="1" baseline="-25000" dirty="0"/>
              <a:t>o pastor que procura a ovelha perdida </a:t>
            </a:r>
            <a:r>
              <a:rPr lang="pt-BR" baseline="-25000" dirty="0"/>
              <a:t>e faz festa quando a encontra; ou como </a:t>
            </a:r>
            <a:r>
              <a:rPr lang="pt-BR" b="1" baseline="-25000" dirty="0"/>
              <a:t>a mulher que procura a moeda perdida</a:t>
            </a:r>
            <a:r>
              <a:rPr lang="pt-BR" baseline="-25000" dirty="0"/>
              <a:t> e quando a encontra reúne e celebra com suas amigas e vizinhas; é </a:t>
            </a:r>
            <a:r>
              <a:rPr lang="pt-BR" b="1" baseline="-25000" dirty="0"/>
              <a:t>como o pai da parábola que acolhe seus filhos de maneira incondicional</a:t>
            </a:r>
            <a:r>
              <a:rPr lang="pt-BR" baseline="-25000" dirty="0"/>
              <a:t> (</a:t>
            </a:r>
            <a:r>
              <a:rPr lang="pt-BR" baseline="-25000" dirty="0" err="1"/>
              <a:t>Lc</a:t>
            </a:r>
            <a:r>
              <a:rPr lang="pt-BR" baseline="-25000" dirty="0"/>
              <a:t> 15,1-32). </a:t>
            </a:r>
            <a:endParaRPr lang="pt-BR" baseline="-25000" dirty="0" smtClean="0"/>
          </a:p>
          <a:p>
            <a:r>
              <a:rPr lang="pt-BR" baseline="-25000" dirty="0"/>
              <a:t>A mulher é perdoada porque muito amou; o mesmo acontece com Zaqueu, que se dispõe a mudar de vida (</a:t>
            </a:r>
            <a:r>
              <a:rPr lang="pt-BR" baseline="-25000" dirty="0" err="1"/>
              <a:t>Lc</a:t>
            </a:r>
            <a:r>
              <a:rPr lang="pt-BR" baseline="-25000" dirty="0"/>
              <a:t> 7,36-50; 19,1-10</a:t>
            </a:r>
            <a:r>
              <a:rPr lang="pt-BR" baseline="-25000" dirty="0" smtClean="0"/>
              <a:t>).</a:t>
            </a:r>
          </a:p>
          <a:p>
            <a:r>
              <a:rPr lang="pt-BR" baseline="-25000" dirty="0"/>
              <a:t>Diante do homem necessitado, </a:t>
            </a:r>
            <a:r>
              <a:rPr lang="pt-BR" b="1" baseline="-25000" dirty="0"/>
              <a:t>o samaritano “moveu-se de compaixão</a:t>
            </a:r>
            <a:r>
              <a:rPr lang="pt-BR" baseline="-25000" dirty="0"/>
              <a:t>” (</a:t>
            </a:r>
            <a:r>
              <a:rPr lang="pt-BR" baseline="-25000" dirty="0" err="1"/>
              <a:t>Lc</a:t>
            </a:r>
            <a:r>
              <a:rPr lang="pt-BR" baseline="-25000" dirty="0"/>
              <a:t> 10,29-37). O samaritano é como Jesus, que sente a dor do outro a partir das entranhas e se aproxima de seus semelhantes.</a:t>
            </a:r>
            <a:endParaRPr lang="pt-BR" dirty="0"/>
          </a:p>
          <a:p>
            <a:endParaRPr lang="pt-BR" sz="1400" baseline="-25000" dirty="0" smtClean="0"/>
          </a:p>
          <a:p>
            <a:r>
              <a:rPr lang="pt-BR" baseline="-25000" dirty="0" smtClean="0"/>
              <a:t>Mesmo </a:t>
            </a:r>
            <a:r>
              <a:rPr lang="pt-BR" baseline="-25000" dirty="0"/>
              <a:t>no momento da morte, Jesus pede a Deus que perdoe seus inimigos: “Pai, perdoa-lhes: não sabem o que fazem” (</a:t>
            </a:r>
            <a:r>
              <a:rPr lang="pt-BR" baseline="-25000" dirty="0" err="1"/>
              <a:t>Lc</a:t>
            </a:r>
            <a:r>
              <a:rPr lang="pt-BR" baseline="-25000" dirty="0"/>
              <a:t> 23,43).</a:t>
            </a:r>
            <a:endParaRPr lang="pt-BR" dirty="0"/>
          </a:p>
          <a:p>
            <a:r>
              <a:rPr lang="pt-BR" baseline="-25000" dirty="0"/>
              <a:t>O evangelho de Lucas apresenta Jesus realizando </a:t>
            </a:r>
            <a:r>
              <a:rPr lang="pt-BR" b="1" baseline="-25000" dirty="0"/>
              <a:t>a sua missão na cidade e, preferencialmente, no meio de pessoas pobres, doentes, mulheres, estrangeiras, samaritanas e </a:t>
            </a:r>
            <a:r>
              <a:rPr lang="pt-BR" b="1" baseline="-25000" dirty="0" smtClean="0"/>
              <a:t>pecadoras</a:t>
            </a:r>
            <a:r>
              <a:rPr lang="pt-BR" b="1" baseline="-25000" dirty="0"/>
              <a:t>. </a:t>
            </a:r>
            <a:endParaRPr lang="pt-BR" b="1" baseline="-25000" dirty="0" smtClean="0"/>
          </a:p>
          <a:p>
            <a:endParaRPr lang="pt-BR" b="1" baseline="-25000" dirty="0" smtClean="0"/>
          </a:p>
        </p:txBody>
      </p:sp>
    </p:spTree>
    <p:extLst>
      <p:ext uri="{BB962C8B-B14F-4D97-AF65-F5344CB8AC3E}">
        <p14:creationId xmlns:p14="http://schemas.microsoft.com/office/powerpoint/2010/main" val="33623218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4082"/>
          </a:xfrm>
        </p:spPr>
        <p:txBody>
          <a:bodyPr>
            <a:normAutofit fontScale="90000"/>
          </a:bodyPr>
          <a:lstStyle/>
          <a:p>
            <a:r>
              <a:rPr lang="pt-BR" sz="4900" b="1" baseline="-25000" dirty="0" smtClean="0">
                <a:solidFill>
                  <a:srgbClr val="FF0000"/>
                </a:solidFill>
              </a:rPr>
              <a:t>O Espírito Santo</a:t>
            </a:r>
            <a:r>
              <a:rPr lang="pt-BR" sz="4900" b="1" dirty="0">
                <a:solidFill>
                  <a:srgbClr val="FF0000"/>
                </a:solidFill>
              </a:rPr>
              <a:t/>
            </a:r>
            <a:br>
              <a:rPr lang="pt-BR" sz="4900" b="1" dirty="0">
                <a:solidFill>
                  <a:srgbClr val="FF0000"/>
                </a:solidFill>
              </a:rPr>
            </a:br>
            <a:endParaRPr lang="pt-BR" b="1" dirty="0">
              <a:solidFill>
                <a:srgbClr val="FF0000"/>
              </a:solidFill>
            </a:endParaRPr>
          </a:p>
        </p:txBody>
      </p:sp>
      <p:sp>
        <p:nvSpPr>
          <p:cNvPr id="3" name="Espaço Reservado para Conteúdo 2"/>
          <p:cNvSpPr>
            <a:spLocks noGrp="1"/>
          </p:cNvSpPr>
          <p:nvPr>
            <p:ph idx="1"/>
          </p:nvPr>
        </p:nvSpPr>
        <p:spPr>
          <a:xfrm>
            <a:off x="179512" y="980728"/>
            <a:ext cx="8856984" cy="5760640"/>
          </a:xfrm>
        </p:spPr>
        <p:txBody>
          <a:bodyPr>
            <a:normAutofit/>
          </a:bodyPr>
          <a:lstStyle/>
          <a:p>
            <a:r>
              <a:rPr lang="pt-BR" sz="3600" b="1" baseline="-25000" dirty="0" smtClean="0"/>
              <a:t>Ele </a:t>
            </a:r>
            <a:r>
              <a:rPr lang="pt-BR" sz="3600" b="1" baseline="-25000" dirty="0"/>
              <a:t>atua na vida de João Batista e na de Jesus antes de eles nascerem (</a:t>
            </a:r>
            <a:r>
              <a:rPr lang="pt-BR" sz="3600" b="1" baseline="-25000" dirty="0" err="1"/>
              <a:t>Lc</a:t>
            </a:r>
            <a:r>
              <a:rPr lang="pt-BR" sz="3600" b="1" baseline="-25000" dirty="0"/>
              <a:t> 1,15.35). </a:t>
            </a:r>
            <a:endParaRPr lang="pt-BR" sz="3600" b="1" baseline="-25000" dirty="0" smtClean="0"/>
          </a:p>
          <a:p>
            <a:r>
              <a:rPr lang="pt-BR" sz="3600" b="1" baseline="-25000" dirty="0" smtClean="0"/>
              <a:t>Esse </a:t>
            </a:r>
            <a:r>
              <a:rPr lang="pt-BR" sz="3600" b="1" baseline="-25000" dirty="0"/>
              <a:t>mesmo Espírito se faz presente no momento do batismo (</a:t>
            </a:r>
            <a:r>
              <a:rPr lang="pt-BR" sz="3600" b="1" baseline="-25000" dirty="0" err="1"/>
              <a:t>Lc</a:t>
            </a:r>
            <a:r>
              <a:rPr lang="pt-BR" sz="3600" b="1" baseline="-25000" dirty="0"/>
              <a:t> 3,22). </a:t>
            </a:r>
            <a:endParaRPr lang="pt-BR" sz="3600" b="1" baseline="-25000" dirty="0" smtClean="0"/>
          </a:p>
          <a:p>
            <a:r>
              <a:rPr lang="pt-BR" sz="3600" b="1" baseline="-25000" dirty="0" smtClean="0"/>
              <a:t>É </a:t>
            </a:r>
            <a:r>
              <a:rPr lang="pt-BR" sz="3600" b="1" baseline="-25000" dirty="0"/>
              <a:t>o Espírito quem conduz Jesus ao deserto e em seu ministério na Galileia (</a:t>
            </a:r>
            <a:r>
              <a:rPr lang="pt-BR" sz="3600" b="1" baseline="-25000" dirty="0" err="1" smtClean="0"/>
              <a:t>Lc</a:t>
            </a:r>
            <a:r>
              <a:rPr lang="pt-BR" sz="3600" b="1" baseline="-25000" dirty="0" smtClean="0"/>
              <a:t> 4,1.14</a:t>
            </a:r>
            <a:r>
              <a:rPr lang="pt-BR" sz="3600" b="1" baseline="-25000" dirty="0"/>
              <a:t>). </a:t>
            </a:r>
            <a:endParaRPr lang="pt-BR" sz="3600" b="1" baseline="-25000" dirty="0" smtClean="0"/>
          </a:p>
          <a:p>
            <a:r>
              <a:rPr lang="pt-BR" sz="3600" b="1" baseline="-25000" dirty="0" smtClean="0"/>
              <a:t>Em </a:t>
            </a:r>
            <a:r>
              <a:rPr lang="pt-BR" sz="3600" b="1" baseline="-25000" dirty="0"/>
              <a:t>Lucas, Jesus é apresentado como ungido pelo Espírito para anunciar a Boa-nova aos pobres e oprimidos (</a:t>
            </a:r>
            <a:r>
              <a:rPr lang="pt-BR" sz="3600" b="1" baseline="-25000" dirty="0" err="1"/>
              <a:t>Lc</a:t>
            </a:r>
            <a:r>
              <a:rPr lang="pt-BR" sz="3600" b="1" baseline="-25000" dirty="0"/>
              <a:t> 4,17-20). </a:t>
            </a:r>
            <a:endParaRPr lang="pt-BR" sz="3600" b="1" baseline="-25000" dirty="0" smtClean="0"/>
          </a:p>
          <a:p>
            <a:r>
              <a:rPr lang="pt-BR" sz="3600" b="1" baseline="-25000" dirty="0" smtClean="0"/>
              <a:t>A </a:t>
            </a:r>
            <a:r>
              <a:rPr lang="pt-BR" sz="3600" b="1" baseline="-25000" dirty="0"/>
              <a:t>partir do momento que Jesus inicia a sua missão, pouco se fala do Espírito, pois ele está presente em Jesus e age a partir dele. </a:t>
            </a:r>
            <a:endParaRPr lang="pt-BR" sz="3600" b="1" baseline="-25000" dirty="0" smtClean="0"/>
          </a:p>
          <a:p>
            <a:r>
              <a:rPr lang="pt-BR" sz="3600" b="1" baseline="-25000" dirty="0" smtClean="0"/>
              <a:t>De </a:t>
            </a:r>
            <a:r>
              <a:rPr lang="pt-BR" sz="3600" b="1" baseline="-25000" dirty="0"/>
              <a:t>acordo com a promessa de Jesus, o Espírito Santo estará presente nos momentos de perseguição e na realização da missão (</a:t>
            </a:r>
            <a:r>
              <a:rPr lang="pt-BR" sz="3600" b="1" baseline="-25000" dirty="0" err="1"/>
              <a:t>Lc</a:t>
            </a:r>
            <a:r>
              <a:rPr lang="pt-BR" sz="3600" b="1" baseline="-25000" dirty="0"/>
              <a:t> 12,12; 24,49).</a:t>
            </a:r>
            <a:endParaRPr lang="pt-BR" sz="3600" b="1" dirty="0"/>
          </a:p>
          <a:p>
            <a:endParaRPr lang="pt-BR" sz="3600" b="1" dirty="0"/>
          </a:p>
          <a:p>
            <a:endParaRPr lang="pt-BR" sz="3600" b="1" dirty="0"/>
          </a:p>
        </p:txBody>
      </p:sp>
    </p:spTree>
    <p:extLst>
      <p:ext uri="{BB962C8B-B14F-4D97-AF65-F5344CB8AC3E}">
        <p14:creationId xmlns:p14="http://schemas.microsoft.com/office/powerpoint/2010/main" val="4252435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Autofit/>
          </a:bodyPr>
          <a:lstStyle/>
          <a:p>
            <a:r>
              <a:rPr lang="pt-BR" b="1" baseline="-25000" dirty="0">
                <a:solidFill>
                  <a:srgbClr val="FF0000"/>
                </a:solidFill>
              </a:rPr>
              <a:t>Conversão dos ricos</a:t>
            </a:r>
            <a:r>
              <a:rPr lang="pt-BR" b="1" dirty="0">
                <a:solidFill>
                  <a:srgbClr val="FF0000"/>
                </a:solidFill>
              </a:rPr>
              <a:t/>
            </a:r>
            <a:br>
              <a:rPr lang="pt-BR" b="1" dirty="0">
                <a:solidFill>
                  <a:srgbClr val="FF0000"/>
                </a:solidFill>
              </a:rPr>
            </a:br>
            <a:endParaRPr lang="pt-BR" b="1" dirty="0">
              <a:solidFill>
                <a:srgbClr val="FF0000"/>
              </a:solidFill>
            </a:endParaRPr>
          </a:p>
        </p:txBody>
      </p:sp>
      <p:sp>
        <p:nvSpPr>
          <p:cNvPr id="3" name="Espaço Reservado para Conteúdo 2"/>
          <p:cNvSpPr>
            <a:spLocks noGrp="1"/>
          </p:cNvSpPr>
          <p:nvPr>
            <p:ph idx="1"/>
          </p:nvPr>
        </p:nvSpPr>
        <p:spPr>
          <a:xfrm>
            <a:off x="179512" y="980728"/>
            <a:ext cx="8507288" cy="5760640"/>
          </a:xfrm>
        </p:spPr>
        <p:txBody>
          <a:bodyPr/>
          <a:lstStyle/>
          <a:p>
            <a:pPr algn="ctr"/>
            <a:r>
              <a:rPr lang="pt-BR" baseline="-25000" dirty="0" smtClean="0"/>
              <a:t>No </a:t>
            </a:r>
            <a:r>
              <a:rPr lang="pt-BR" baseline="-25000" dirty="0"/>
              <a:t>evangelho de Lucas, há uma catequese que convoca os ricos à solidariedade. </a:t>
            </a:r>
            <a:endParaRPr lang="pt-BR" baseline="-25000" dirty="0" smtClean="0"/>
          </a:p>
          <a:p>
            <a:pPr marL="0" indent="0">
              <a:buNone/>
            </a:pPr>
            <a:endParaRPr lang="pt-BR" baseline="-25000" dirty="0"/>
          </a:p>
          <a:p>
            <a:r>
              <a:rPr lang="pt-BR" baseline="-25000" dirty="0" smtClean="0"/>
              <a:t>A </a:t>
            </a:r>
            <a:r>
              <a:rPr lang="pt-BR" baseline="-25000" dirty="0"/>
              <a:t>riqueza só é bênção de Deus se for partilhada (</a:t>
            </a:r>
            <a:r>
              <a:rPr lang="pt-BR" baseline="-25000" dirty="0" err="1"/>
              <a:t>Lc</a:t>
            </a:r>
            <a:r>
              <a:rPr lang="pt-BR" baseline="-25000" dirty="0"/>
              <a:t> 12,13-21; 16,19-31). </a:t>
            </a:r>
            <a:endParaRPr lang="pt-BR" baseline="-25000" dirty="0" smtClean="0"/>
          </a:p>
          <a:p>
            <a:endParaRPr lang="pt-BR" baseline="-25000" dirty="0"/>
          </a:p>
          <a:p>
            <a:r>
              <a:rPr lang="pt-BR" b="1" baseline="-25000" dirty="0" smtClean="0"/>
              <a:t>Zaqueu</a:t>
            </a:r>
            <a:r>
              <a:rPr lang="pt-BR" b="1" baseline="-25000" dirty="0"/>
              <a:t>, </a:t>
            </a:r>
            <a:r>
              <a:rPr lang="pt-BR" baseline="-25000" dirty="0"/>
              <a:t>chefe dos cobradores de impostos, ao encontrar Jesus realiza a partilha e é reintegrado na sociedade; ele é “filho de Abraão”, ou seja, ele também tem direito de pertencer ao povo de Deus (</a:t>
            </a:r>
            <a:r>
              <a:rPr lang="pt-BR" baseline="-25000" dirty="0" err="1"/>
              <a:t>Lc</a:t>
            </a:r>
            <a:r>
              <a:rPr lang="pt-BR" baseline="-25000" dirty="0"/>
              <a:t> 19,1-10). </a:t>
            </a:r>
            <a:endParaRPr lang="pt-BR" baseline="-25000" dirty="0" smtClean="0"/>
          </a:p>
          <a:p>
            <a:r>
              <a:rPr lang="pt-BR" baseline="-25000" dirty="0" smtClean="0"/>
              <a:t>Trata-se </a:t>
            </a:r>
            <a:r>
              <a:rPr lang="pt-BR" baseline="-25000" dirty="0"/>
              <a:t>de uma catequese para os ricos se abrirem ao projeto </a:t>
            </a:r>
            <a:r>
              <a:rPr lang="pt-BR" baseline="-25000" dirty="0" smtClean="0"/>
              <a:t>da</a:t>
            </a:r>
            <a:r>
              <a:rPr lang="pt-BR" dirty="0" smtClean="0"/>
              <a:t> </a:t>
            </a:r>
            <a:r>
              <a:rPr lang="pt-BR" baseline="-25000" dirty="0" smtClean="0"/>
              <a:t>partilha </a:t>
            </a:r>
            <a:r>
              <a:rPr lang="pt-BR" baseline="-25000" dirty="0"/>
              <a:t>e da solidariedade, convite estendido a todas as pessoas cristãs.</a:t>
            </a:r>
            <a:endParaRPr lang="pt-BR" dirty="0"/>
          </a:p>
          <a:p>
            <a:endParaRPr lang="pt-BR" dirty="0"/>
          </a:p>
        </p:txBody>
      </p:sp>
    </p:spTree>
    <p:extLst>
      <p:ext uri="{BB962C8B-B14F-4D97-AF65-F5344CB8AC3E}">
        <p14:creationId xmlns:p14="http://schemas.microsoft.com/office/powerpoint/2010/main" val="633718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260648"/>
            <a:ext cx="8229600" cy="1143000"/>
          </a:xfrm>
        </p:spPr>
        <p:txBody>
          <a:bodyPr>
            <a:noAutofit/>
          </a:bodyPr>
          <a:lstStyle/>
          <a:p>
            <a:r>
              <a:rPr lang="pt-BR" sz="3600" b="1" dirty="0">
                <a:solidFill>
                  <a:srgbClr val="FF0000"/>
                </a:solidFill>
              </a:rPr>
              <a:t>Os Atos dos Apóstolos, </a:t>
            </a:r>
            <a:r>
              <a:rPr lang="pt-BR" sz="3600" b="1" dirty="0" smtClean="0">
                <a:solidFill>
                  <a:srgbClr val="FF0000"/>
                </a:solidFill>
              </a:rPr>
              <a:t/>
            </a:r>
            <a:br>
              <a:rPr lang="pt-BR" sz="3600" b="1" dirty="0" smtClean="0">
                <a:solidFill>
                  <a:srgbClr val="FF0000"/>
                </a:solidFill>
              </a:rPr>
            </a:br>
            <a:r>
              <a:rPr lang="pt-BR" sz="3600" b="1" dirty="0" smtClean="0">
                <a:solidFill>
                  <a:srgbClr val="FF0000"/>
                </a:solidFill>
              </a:rPr>
              <a:t>primórdios </a:t>
            </a:r>
            <a:r>
              <a:rPr lang="pt-BR" sz="3600" b="1" dirty="0">
                <a:solidFill>
                  <a:srgbClr val="FF0000"/>
                </a:solidFill>
              </a:rPr>
              <a:t>do cristianismo</a:t>
            </a:r>
            <a:endParaRPr lang="pt-BR" sz="3600" dirty="0">
              <a:solidFill>
                <a:srgbClr val="FF0000"/>
              </a:solidFill>
            </a:endParaRPr>
          </a:p>
        </p:txBody>
      </p:sp>
      <p:sp>
        <p:nvSpPr>
          <p:cNvPr id="3" name="Espaço Reservado para Conteúdo 2"/>
          <p:cNvSpPr>
            <a:spLocks noGrp="1"/>
          </p:cNvSpPr>
          <p:nvPr>
            <p:ph idx="1"/>
          </p:nvPr>
        </p:nvSpPr>
        <p:spPr>
          <a:xfrm>
            <a:off x="457200" y="2348880"/>
            <a:ext cx="8229600" cy="3777283"/>
          </a:xfrm>
        </p:spPr>
        <p:txBody>
          <a:bodyPr/>
          <a:lstStyle/>
          <a:p>
            <a:r>
              <a:rPr lang="pt-BR" dirty="0"/>
              <a:t>D</a:t>
            </a:r>
            <a:r>
              <a:rPr lang="pt-BR" dirty="0" smtClean="0"/>
              <a:t>urante </a:t>
            </a:r>
            <a:r>
              <a:rPr lang="pt-BR" dirty="0"/>
              <a:t>o segundo cativeiro de São Paulo em Roma, no ano 63, que São Lucas terminou seu </a:t>
            </a:r>
            <a:r>
              <a:rPr lang="pt-BR" i="1" dirty="0"/>
              <a:t>Atos dos Apóstolos,</a:t>
            </a:r>
            <a:r>
              <a:rPr lang="pt-BR" dirty="0"/>
              <a:t> como continuação de seu Evangelho. </a:t>
            </a:r>
          </a:p>
        </p:txBody>
      </p:sp>
    </p:spTree>
    <p:extLst>
      <p:ext uri="{BB962C8B-B14F-4D97-AF65-F5344CB8AC3E}">
        <p14:creationId xmlns:p14="http://schemas.microsoft.com/office/powerpoint/2010/main" val="14531846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b="1" dirty="0" smtClean="0">
                <a:solidFill>
                  <a:srgbClr val="FF0000"/>
                </a:solidFill>
              </a:rPr>
              <a:t>Estrutura dos Atos:</a:t>
            </a:r>
            <a:endParaRPr lang="pt-BR" b="1" dirty="0">
              <a:solidFill>
                <a:srgbClr val="FF0000"/>
              </a:solidFill>
            </a:endParaRPr>
          </a:p>
        </p:txBody>
      </p:sp>
      <p:sp>
        <p:nvSpPr>
          <p:cNvPr id="3" name="Espaço Reservado para Conteúdo 2"/>
          <p:cNvSpPr>
            <a:spLocks noGrp="1"/>
          </p:cNvSpPr>
          <p:nvPr>
            <p:ph idx="1"/>
          </p:nvPr>
        </p:nvSpPr>
        <p:spPr>
          <a:xfrm>
            <a:off x="179512" y="1268760"/>
            <a:ext cx="8712968" cy="5400600"/>
          </a:xfrm>
        </p:spPr>
        <p:txBody>
          <a:bodyPr>
            <a:normAutofit fontScale="92500" lnSpcReduction="20000"/>
          </a:bodyPr>
          <a:lstStyle/>
          <a:p>
            <a:r>
              <a:rPr lang="pt-BR" dirty="0"/>
              <a:t>Depois da passagem do dia de </a:t>
            </a:r>
            <a:r>
              <a:rPr lang="pt-BR" dirty="0">
                <a:solidFill>
                  <a:srgbClr val="FF0000"/>
                </a:solidFill>
              </a:rPr>
              <a:t>Pentecostes</a:t>
            </a:r>
            <a:r>
              <a:rPr lang="pt-BR" dirty="0"/>
              <a:t> (Atos 2, 1-41), a Igreja começa a expandir-se gradualmente. </a:t>
            </a:r>
            <a:endParaRPr lang="pt-BR" dirty="0" smtClean="0"/>
          </a:p>
          <a:p>
            <a:endParaRPr lang="pt-BR" sz="1900" dirty="0" smtClean="0"/>
          </a:p>
          <a:p>
            <a:r>
              <a:rPr lang="pt-BR" dirty="0" smtClean="0"/>
              <a:t>Em </a:t>
            </a:r>
            <a:r>
              <a:rPr lang="pt-BR" dirty="0"/>
              <a:t>primeiro lugar no </a:t>
            </a:r>
            <a:r>
              <a:rPr lang="pt-BR" dirty="0">
                <a:solidFill>
                  <a:srgbClr val="FF0000"/>
                </a:solidFill>
              </a:rPr>
              <a:t>ambiente judaico </a:t>
            </a:r>
            <a:r>
              <a:rPr lang="pt-BR" dirty="0"/>
              <a:t>(Atos 3 e 5), mais tarde são evangelizados os samaritanos (Atos 8, 4-25), um eunuco etíope prosélito (Atos 8, 26-40). </a:t>
            </a:r>
            <a:endParaRPr lang="pt-BR" dirty="0" smtClean="0"/>
          </a:p>
          <a:p>
            <a:endParaRPr lang="pt-BR" sz="2400" dirty="0" smtClean="0"/>
          </a:p>
          <a:p>
            <a:r>
              <a:rPr lang="pt-BR" dirty="0" smtClean="0"/>
              <a:t>Finalmente</a:t>
            </a:r>
            <a:r>
              <a:rPr lang="pt-BR" dirty="0"/>
              <a:t>, a Palavra é anunciada a </a:t>
            </a:r>
            <a:r>
              <a:rPr lang="pt-BR" dirty="0">
                <a:solidFill>
                  <a:srgbClr val="FF0000"/>
                </a:solidFill>
              </a:rPr>
              <a:t>Cornélio, o primeiro pagão a receber o batismo</a:t>
            </a:r>
            <a:r>
              <a:rPr lang="pt-BR" dirty="0"/>
              <a:t> (Atos 10). </a:t>
            </a:r>
            <a:endParaRPr lang="pt-BR" dirty="0" smtClean="0"/>
          </a:p>
          <a:p>
            <a:endParaRPr lang="pt-BR" dirty="0"/>
          </a:p>
          <a:p>
            <a:r>
              <a:rPr lang="pt-BR" dirty="0" smtClean="0"/>
              <a:t>Daí </a:t>
            </a:r>
            <a:r>
              <a:rPr lang="pt-BR" dirty="0"/>
              <a:t>em diante começa a missão junto aos </a:t>
            </a:r>
            <a:r>
              <a:rPr lang="pt-BR" dirty="0">
                <a:solidFill>
                  <a:srgbClr val="FF0000"/>
                </a:solidFill>
              </a:rPr>
              <a:t>pagãos</a:t>
            </a:r>
            <a:r>
              <a:rPr lang="pt-BR" dirty="0"/>
              <a:t>, levada a cabo por São </a:t>
            </a:r>
            <a:r>
              <a:rPr lang="pt-BR" dirty="0">
                <a:solidFill>
                  <a:srgbClr val="FF0000"/>
                </a:solidFill>
              </a:rPr>
              <a:t>Paulo </a:t>
            </a:r>
            <a:r>
              <a:rPr lang="pt-BR" dirty="0"/>
              <a:t>que foi eleito e enviado pelo Espírito Santo (Atos 13, 2-4).</a:t>
            </a:r>
          </a:p>
        </p:txBody>
      </p:sp>
    </p:spTree>
    <p:extLst>
      <p:ext uri="{BB962C8B-B14F-4D97-AF65-F5344CB8AC3E}">
        <p14:creationId xmlns:p14="http://schemas.microsoft.com/office/powerpoint/2010/main" val="730626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DATA E LUGAR DA COMPOSIÇÃO</a:t>
            </a:r>
            <a:r>
              <a:rPr lang="pt-BR" dirty="0"/>
              <a:t/>
            </a:r>
            <a:br>
              <a:rPr lang="pt-BR" dirty="0"/>
            </a:br>
            <a:endParaRPr lang="pt-BR" dirty="0"/>
          </a:p>
        </p:txBody>
      </p:sp>
      <p:sp>
        <p:nvSpPr>
          <p:cNvPr id="3" name="Espaço Reservado para Conteúdo 2"/>
          <p:cNvSpPr>
            <a:spLocks noGrp="1"/>
          </p:cNvSpPr>
          <p:nvPr>
            <p:ph idx="1"/>
          </p:nvPr>
        </p:nvSpPr>
        <p:spPr/>
        <p:txBody>
          <a:bodyPr>
            <a:normAutofit fontScale="85000" lnSpcReduction="20000"/>
          </a:bodyPr>
          <a:lstStyle/>
          <a:p>
            <a:pPr marL="0" indent="0">
              <a:buNone/>
            </a:pPr>
            <a:endParaRPr lang="pt-BR" dirty="0"/>
          </a:p>
          <a:p>
            <a:r>
              <a:rPr lang="pt-BR" b="1" dirty="0"/>
              <a:t>70 A 80 d.C.</a:t>
            </a:r>
            <a:endParaRPr lang="pt-BR" dirty="0"/>
          </a:p>
          <a:p>
            <a:pPr marL="0" indent="0">
              <a:buNone/>
            </a:pPr>
            <a:endParaRPr lang="pt-BR" dirty="0"/>
          </a:p>
          <a:p>
            <a:r>
              <a:rPr lang="pt-BR" dirty="0"/>
              <a:t>Por causa da predição da destruição do Templo de </a:t>
            </a:r>
            <a:r>
              <a:rPr lang="pt-BR" dirty="0" err="1"/>
              <a:t>Jesuralém</a:t>
            </a:r>
            <a:r>
              <a:rPr lang="pt-BR" dirty="0"/>
              <a:t> ser muito </a:t>
            </a:r>
            <a:r>
              <a:rPr lang="pt-BR" dirty="0" smtClean="0"/>
              <a:t>precisa ( </a:t>
            </a:r>
            <a:r>
              <a:rPr lang="pt-BR" dirty="0"/>
              <a:t>19, 43 – 44; 21, 20. 24; 23, 28 – 30)</a:t>
            </a:r>
          </a:p>
          <a:p>
            <a:pPr marL="0" indent="0">
              <a:buNone/>
            </a:pPr>
            <a:endParaRPr lang="pt-BR" dirty="0"/>
          </a:p>
          <a:p>
            <a:r>
              <a:rPr lang="pt-BR" b="1" dirty="0" err="1"/>
              <a:t>Cesaréia</a:t>
            </a:r>
            <a:endParaRPr lang="pt-BR" dirty="0"/>
          </a:p>
          <a:p>
            <a:pPr marL="0" indent="0">
              <a:buNone/>
            </a:pPr>
            <a:endParaRPr lang="pt-BR" dirty="0"/>
          </a:p>
          <a:p>
            <a:r>
              <a:rPr lang="pt-BR" dirty="0"/>
              <a:t>Durante o cativeiro de </a:t>
            </a:r>
            <a:r>
              <a:rPr lang="pt-BR" dirty="0" smtClean="0"/>
              <a:t>Paulo</a:t>
            </a:r>
            <a:r>
              <a:rPr lang="pt-BR" dirty="0"/>
              <a:t/>
            </a:r>
            <a:br>
              <a:rPr lang="pt-BR" dirty="0"/>
            </a:br>
            <a:endParaRPr lang="pt-BR" dirty="0"/>
          </a:p>
        </p:txBody>
      </p:sp>
    </p:spTree>
    <p:extLst>
      <p:ext uri="{BB962C8B-B14F-4D97-AF65-F5344CB8AC3E}">
        <p14:creationId xmlns:p14="http://schemas.microsoft.com/office/powerpoint/2010/main" val="5030431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76672"/>
            <a:ext cx="8229600" cy="5649491"/>
          </a:xfrm>
        </p:spPr>
        <p:txBody>
          <a:bodyPr>
            <a:normAutofit/>
          </a:bodyPr>
          <a:lstStyle/>
          <a:p>
            <a:r>
              <a:rPr lang="pt-BR" dirty="0">
                <a:solidFill>
                  <a:srgbClr val="0000FF"/>
                </a:solidFill>
              </a:rPr>
              <a:t>Nos 12 primeiros </a:t>
            </a:r>
            <a:r>
              <a:rPr lang="pt-BR" dirty="0" smtClean="0">
                <a:solidFill>
                  <a:srgbClr val="0000FF"/>
                </a:solidFill>
              </a:rPr>
              <a:t>capítulos</a:t>
            </a:r>
            <a:r>
              <a:rPr lang="pt-BR" dirty="0" smtClean="0"/>
              <a:t>, </a:t>
            </a:r>
            <a:r>
              <a:rPr lang="pt-BR" dirty="0"/>
              <a:t>ele narra o que fizeram os principais Apóstolos para estabelecer o cristianismo depois da ascensão de Nosso Senhor, sobretudo o príncipe deles, </a:t>
            </a:r>
            <a:r>
              <a:rPr lang="pt-BR" b="1" dirty="0">
                <a:solidFill>
                  <a:srgbClr val="FF0000"/>
                </a:solidFill>
              </a:rPr>
              <a:t>São Pedro</a:t>
            </a:r>
            <a:r>
              <a:rPr lang="pt-BR" dirty="0">
                <a:solidFill>
                  <a:srgbClr val="FF0000"/>
                </a:solidFill>
              </a:rPr>
              <a:t>. </a:t>
            </a:r>
            <a:endParaRPr lang="pt-BR" dirty="0" smtClean="0">
              <a:solidFill>
                <a:srgbClr val="FF0000"/>
              </a:solidFill>
            </a:endParaRPr>
          </a:p>
          <a:p>
            <a:pPr marL="0" indent="0">
              <a:buNone/>
            </a:pPr>
            <a:endParaRPr lang="pt-BR" dirty="0" smtClean="0">
              <a:solidFill>
                <a:srgbClr val="FF0000"/>
              </a:solidFill>
            </a:endParaRPr>
          </a:p>
          <a:p>
            <a:r>
              <a:rPr lang="pt-BR" dirty="0" smtClean="0"/>
              <a:t>Na </a:t>
            </a:r>
            <a:r>
              <a:rPr lang="pt-BR" dirty="0"/>
              <a:t>quase totalidade dos capítulos restantes, conta as ações e milagres de </a:t>
            </a:r>
            <a:r>
              <a:rPr lang="pt-BR" b="1" dirty="0">
                <a:solidFill>
                  <a:srgbClr val="FF0000"/>
                </a:solidFill>
              </a:rPr>
              <a:t>São Paulo</a:t>
            </a:r>
            <a:r>
              <a:rPr lang="pt-BR" dirty="0"/>
              <a:t>, como testemunha ocular ou protagonista que foi de muitos deles.</a:t>
            </a:r>
          </a:p>
        </p:txBody>
      </p:sp>
    </p:spTree>
    <p:extLst>
      <p:ext uri="{BB962C8B-B14F-4D97-AF65-F5344CB8AC3E}">
        <p14:creationId xmlns:p14="http://schemas.microsoft.com/office/powerpoint/2010/main" val="12563944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b="1" dirty="0" smtClean="0">
                <a:solidFill>
                  <a:srgbClr val="FF0000"/>
                </a:solidFill>
              </a:rPr>
              <a:t>Estrutura dos Atos dos Apóstolos</a:t>
            </a:r>
            <a:endParaRPr lang="pt-BR" b="1" dirty="0">
              <a:solidFill>
                <a:srgbClr val="FF0000"/>
              </a:solidFill>
            </a:endParaRPr>
          </a:p>
        </p:txBody>
      </p:sp>
      <p:sp>
        <p:nvSpPr>
          <p:cNvPr id="3" name="Espaço Reservado para Conteúdo 2"/>
          <p:cNvSpPr>
            <a:spLocks noGrp="1"/>
          </p:cNvSpPr>
          <p:nvPr>
            <p:ph idx="1"/>
          </p:nvPr>
        </p:nvSpPr>
        <p:spPr>
          <a:xfrm>
            <a:off x="179512" y="1412776"/>
            <a:ext cx="5691724" cy="5445224"/>
          </a:xfrm>
        </p:spPr>
        <p:txBody>
          <a:bodyPr>
            <a:normAutofit fontScale="92500" lnSpcReduction="10000"/>
          </a:bodyPr>
          <a:lstStyle/>
          <a:p>
            <a:r>
              <a:rPr lang="pt-BR" sz="2800" dirty="0" smtClean="0"/>
              <a:t>Prólogo e Ascensão de Jesus 1,1-1,11</a:t>
            </a:r>
          </a:p>
          <a:p>
            <a:pPr marL="0" indent="0">
              <a:buNone/>
            </a:pPr>
            <a:r>
              <a:rPr lang="pt-BR" sz="2800" dirty="0" smtClean="0"/>
              <a:t>1. A Igreja de Jerusalém 1-5</a:t>
            </a:r>
          </a:p>
          <a:p>
            <a:pPr marL="0" indent="0">
              <a:buNone/>
            </a:pPr>
            <a:r>
              <a:rPr lang="pt-BR" sz="2800" dirty="0" smtClean="0"/>
              <a:t>2. As primeiras missões 6-12</a:t>
            </a:r>
          </a:p>
          <a:p>
            <a:endParaRPr lang="pt-BR" sz="2800" dirty="0" smtClean="0"/>
          </a:p>
          <a:p>
            <a:pPr marL="0" indent="0">
              <a:buNone/>
            </a:pPr>
            <a:r>
              <a:rPr lang="pt-BR" sz="2800" dirty="0" smtClean="0"/>
              <a:t>3. Missão de Barnabé e de Paulo e </a:t>
            </a:r>
          </a:p>
          <a:p>
            <a:pPr marL="0" indent="0">
              <a:buNone/>
            </a:pPr>
            <a:r>
              <a:rPr lang="pt-BR" sz="2800" dirty="0" smtClean="0"/>
              <a:t>o Concílio de Jerusalém 13-15,35</a:t>
            </a:r>
          </a:p>
          <a:p>
            <a:pPr marL="0" indent="0">
              <a:buNone/>
            </a:pPr>
            <a:r>
              <a:rPr lang="pt-BR" sz="2800" dirty="0" smtClean="0"/>
              <a:t>4. As missões de Paulo 15, 35-19,20</a:t>
            </a:r>
          </a:p>
          <a:p>
            <a:pPr marL="0" indent="0">
              <a:buNone/>
            </a:pPr>
            <a:r>
              <a:rPr lang="pt-BR" sz="2800" dirty="0" smtClean="0"/>
              <a:t>5. Fim das Missões:  o prisioneiro de Cristo </a:t>
            </a:r>
          </a:p>
          <a:p>
            <a:pPr marL="0" indent="0">
              <a:buNone/>
            </a:pPr>
            <a:r>
              <a:rPr lang="pt-BR" sz="2800" dirty="0" smtClean="0">
                <a:solidFill>
                  <a:srgbClr val="0000FF"/>
                </a:solidFill>
              </a:rPr>
              <a:t>subida para Jerusalém  </a:t>
            </a:r>
            <a:r>
              <a:rPr lang="pt-BR" sz="2800" dirty="0">
                <a:solidFill>
                  <a:srgbClr val="0000FF"/>
                </a:solidFill>
              </a:rPr>
              <a:t>21 </a:t>
            </a:r>
            <a:endParaRPr lang="pt-BR" sz="2800" dirty="0" smtClean="0">
              <a:solidFill>
                <a:srgbClr val="0000FF"/>
              </a:solidFill>
            </a:endParaRPr>
          </a:p>
          <a:p>
            <a:pPr marL="0" indent="0">
              <a:buNone/>
            </a:pPr>
            <a:r>
              <a:rPr lang="pt-BR" sz="2800" dirty="0" smtClean="0"/>
              <a:t>Paulo diante do sinédrio</a:t>
            </a:r>
          </a:p>
          <a:p>
            <a:pPr marL="0" indent="0">
              <a:buNone/>
            </a:pPr>
            <a:r>
              <a:rPr lang="pt-BR" sz="2800" dirty="0" smtClean="0"/>
              <a:t>Paulo em </a:t>
            </a:r>
            <a:r>
              <a:rPr lang="pt-BR" sz="2800" dirty="0"/>
              <a:t>R</a:t>
            </a:r>
            <a:r>
              <a:rPr lang="pt-BR" sz="2800" dirty="0" smtClean="0"/>
              <a:t>oma 28</a:t>
            </a:r>
          </a:p>
          <a:p>
            <a:pPr marL="0" indent="0">
              <a:buNone/>
            </a:pPr>
            <a:endParaRPr lang="pt-BR" sz="2800" dirty="0" smtClean="0">
              <a:solidFill>
                <a:srgbClr val="0000FF"/>
              </a:solidFill>
            </a:endParaRPr>
          </a:p>
          <a:p>
            <a:endParaRPr lang="pt-BR" sz="2800" dirty="0"/>
          </a:p>
        </p:txBody>
      </p:sp>
      <p:sp>
        <p:nvSpPr>
          <p:cNvPr id="4" name="Retângulo 3"/>
          <p:cNvSpPr/>
          <p:nvPr/>
        </p:nvSpPr>
        <p:spPr>
          <a:xfrm>
            <a:off x="6148924" y="1052736"/>
            <a:ext cx="280831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t>Missão de Pedro</a:t>
            </a:r>
            <a:endParaRPr lang="pt-BR" sz="2400" b="1" dirty="0"/>
          </a:p>
        </p:txBody>
      </p:sp>
      <p:sp>
        <p:nvSpPr>
          <p:cNvPr id="5" name="Retângulo 4"/>
          <p:cNvSpPr/>
          <p:nvPr/>
        </p:nvSpPr>
        <p:spPr>
          <a:xfrm>
            <a:off x="5881704" y="4869160"/>
            <a:ext cx="280831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t>Missão de Paulo</a:t>
            </a:r>
            <a:endParaRPr lang="pt-BR" sz="2400" b="1" dirty="0"/>
          </a:p>
        </p:txBody>
      </p:sp>
      <p:sp>
        <p:nvSpPr>
          <p:cNvPr id="6" name="Retângulo 5"/>
          <p:cNvSpPr/>
          <p:nvPr/>
        </p:nvSpPr>
        <p:spPr>
          <a:xfrm>
            <a:off x="5521006" y="1844824"/>
            <a:ext cx="3587498" cy="273630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pt-BR" sz="2000" b="1" dirty="0" smtClean="0"/>
              <a:t>O Pentecostes</a:t>
            </a:r>
          </a:p>
          <a:p>
            <a:pPr algn="ctr"/>
            <a:r>
              <a:rPr lang="pt-BR" sz="2000" b="1" dirty="0" smtClean="0"/>
              <a:t>A primeira comunidade cristã</a:t>
            </a:r>
          </a:p>
          <a:p>
            <a:pPr algn="ctr"/>
            <a:r>
              <a:rPr lang="pt-BR" sz="2000" b="1" dirty="0" smtClean="0"/>
              <a:t>A fraude de Ananias e Safira</a:t>
            </a:r>
          </a:p>
          <a:p>
            <a:pPr algn="ctr"/>
            <a:r>
              <a:rPr lang="pt-BR" sz="2000" b="1" dirty="0" smtClean="0"/>
              <a:t>Testemunho e prisão de Estêvão</a:t>
            </a:r>
          </a:p>
          <a:p>
            <a:pPr algn="ctr"/>
            <a:r>
              <a:rPr lang="pt-BR" sz="2000" b="1" dirty="0" smtClean="0"/>
              <a:t>Vocação de Paulo</a:t>
            </a:r>
          </a:p>
          <a:p>
            <a:pPr algn="ctr"/>
            <a:r>
              <a:rPr lang="pt-BR" sz="2000" b="1" dirty="0" smtClean="0"/>
              <a:t>conversão do Centurião romano</a:t>
            </a:r>
          </a:p>
          <a:p>
            <a:pPr algn="ctr"/>
            <a:r>
              <a:rPr lang="pt-BR" sz="2000" b="1" dirty="0" smtClean="0"/>
              <a:t>Prisão de Pedro</a:t>
            </a:r>
          </a:p>
          <a:p>
            <a:pPr algn="ctr"/>
            <a:r>
              <a:rPr lang="pt-BR" sz="2000" b="1" dirty="0" smtClean="0"/>
              <a:t>E Concílio de Jerusalém</a:t>
            </a:r>
          </a:p>
          <a:p>
            <a:pPr algn="ctr"/>
            <a:endParaRPr lang="pt-BR" sz="2000" b="1" dirty="0"/>
          </a:p>
        </p:txBody>
      </p:sp>
    </p:spTree>
    <p:extLst>
      <p:ext uri="{BB962C8B-B14F-4D97-AF65-F5344CB8AC3E}">
        <p14:creationId xmlns:p14="http://schemas.microsoft.com/office/powerpoint/2010/main" val="13903483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Tree>
    <p:extLst>
      <p:ext uri="{BB962C8B-B14F-4D97-AF65-F5344CB8AC3E}">
        <p14:creationId xmlns:p14="http://schemas.microsoft.com/office/powerpoint/2010/main" val="3527269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06090"/>
          </a:xfrm>
        </p:spPr>
        <p:txBody>
          <a:bodyPr>
            <a:normAutofit fontScale="90000"/>
          </a:bodyPr>
          <a:lstStyle/>
          <a:p>
            <a:r>
              <a:rPr lang="pt-BR" dirty="0" smtClean="0">
                <a:solidFill>
                  <a:srgbClr val="FF0000"/>
                </a:solidFill>
              </a:rPr>
              <a:t>Quando foi escrito o </a:t>
            </a:r>
            <a:r>
              <a:rPr lang="pt-BR" dirty="0" err="1" smtClean="0">
                <a:solidFill>
                  <a:srgbClr val="FF0000"/>
                </a:solidFill>
              </a:rPr>
              <a:t>Evanelho</a:t>
            </a:r>
            <a:r>
              <a:rPr lang="pt-BR" dirty="0" smtClean="0">
                <a:solidFill>
                  <a:srgbClr val="FF0000"/>
                </a:solidFill>
              </a:rPr>
              <a:t> ?</a:t>
            </a:r>
            <a:endParaRPr lang="pt-BR" dirty="0">
              <a:solidFill>
                <a:srgbClr val="FF0000"/>
              </a:solidFill>
            </a:endParaRPr>
          </a:p>
        </p:txBody>
      </p:sp>
      <p:sp>
        <p:nvSpPr>
          <p:cNvPr id="5" name="Espaço Reservado para Conteúdo 4"/>
          <p:cNvSpPr>
            <a:spLocks noGrp="1"/>
          </p:cNvSpPr>
          <p:nvPr>
            <p:ph idx="1"/>
          </p:nvPr>
        </p:nvSpPr>
        <p:spPr/>
        <p:txBody>
          <a:bodyPr/>
          <a:lstStyle/>
          <a:p>
            <a:r>
              <a:rPr lang="pt-BR" dirty="0"/>
              <a:t>São Jerônimo e São Gregório </a:t>
            </a:r>
            <a:r>
              <a:rPr lang="pt-BR" dirty="0" err="1"/>
              <a:t>Nazianzeno</a:t>
            </a:r>
            <a:r>
              <a:rPr lang="pt-BR" dirty="0"/>
              <a:t> julgam que Lucas escreveu seu Evangelho durante o </a:t>
            </a:r>
            <a:r>
              <a:rPr lang="pt-BR" dirty="0">
                <a:solidFill>
                  <a:srgbClr val="FF0000"/>
                </a:solidFill>
              </a:rPr>
              <a:t>ano 53</a:t>
            </a:r>
            <a:r>
              <a:rPr lang="pt-BR" dirty="0"/>
              <a:t>, quando pregava na </a:t>
            </a:r>
            <a:r>
              <a:rPr lang="pt-BR" dirty="0" err="1"/>
              <a:t>Acaia</a:t>
            </a:r>
            <a:r>
              <a:rPr lang="pt-BR" dirty="0"/>
              <a:t> com o Apóstolo Paulo.</a:t>
            </a:r>
            <a:endParaRPr lang="pt-BR" dirty="0" smtClean="0"/>
          </a:p>
          <a:p>
            <a:r>
              <a:rPr lang="pt-BR" dirty="0" smtClean="0"/>
              <a:t>São </a:t>
            </a:r>
            <a:r>
              <a:rPr lang="pt-BR" dirty="0"/>
              <a:t>Lucas, de que escreveu seu Evangelho com os fatos que </a:t>
            </a:r>
            <a:r>
              <a:rPr lang="pt-BR" i="1" dirty="0"/>
              <a:t>“nos referiram os que, desde o princípio, os viram e foram ministros da palavra” </a:t>
            </a:r>
            <a:r>
              <a:rPr lang="pt-BR" dirty="0"/>
              <a:t>(1, 2).  </a:t>
            </a:r>
            <a:r>
              <a:rPr lang="pt-BR" sz="2400" i="1" dirty="0"/>
              <a:t>Quer dizer, com base em testemunhas oculares dos fatos que narra.</a:t>
            </a:r>
          </a:p>
        </p:txBody>
      </p:sp>
    </p:spTree>
    <p:extLst>
      <p:ext uri="{BB962C8B-B14F-4D97-AF65-F5344CB8AC3E}">
        <p14:creationId xmlns:p14="http://schemas.microsoft.com/office/powerpoint/2010/main" val="24681998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116632"/>
            <a:ext cx="8229600" cy="490066"/>
          </a:xfrm>
        </p:spPr>
        <p:txBody>
          <a:bodyPr>
            <a:noAutofit/>
          </a:bodyPr>
          <a:lstStyle/>
          <a:p>
            <a:r>
              <a:rPr lang="pt-BR" sz="3600" b="1" dirty="0">
                <a:solidFill>
                  <a:srgbClr val="FF0000"/>
                </a:solidFill>
              </a:rPr>
              <a:t>A Comunidade dos Destinatários</a:t>
            </a:r>
            <a:endParaRPr lang="pt-BR" sz="3600" dirty="0">
              <a:solidFill>
                <a:srgbClr val="FF0000"/>
              </a:solidFill>
            </a:endParaRPr>
          </a:p>
        </p:txBody>
      </p:sp>
      <p:sp>
        <p:nvSpPr>
          <p:cNvPr id="3" name="Espaço Reservado para Conteúdo 2"/>
          <p:cNvSpPr>
            <a:spLocks noGrp="1"/>
          </p:cNvSpPr>
          <p:nvPr>
            <p:ph idx="1"/>
          </p:nvPr>
        </p:nvSpPr>
        <p:spPr>
          <a:xfrm>
            <a:off x="207159" y="764704"/>
            <a:ext cx="8928992" cy="5616624"/>
          </a:xfrm>
        </p:spPr>
        <p:txBody>
          <a:bodyPr>
            <a:noAutofit/>
          </a:bodyPr>
          <a:lstStyle/>
          <a:p>
            <a:r>
              <a:rPr lang="pt-BR" sz="2400" dirty="0"/>
              <a:t>A primeira geração </a:t>
            </a:r>
            <a:r>
              <a:rPr lang="pt-BR" sz="2400" dirty="0" smtClean="0">
                <a:solidFill>
                  <a:srgbClr val="FF0000"/>
                </a:solidFill>
              </a:rPr>
              <a:t>acolhendo os pagãos(Atos </a:t>
            </a:r>
            <a:r>
              <a:rPr lang="pt-BR" sz="2400" dirty="0"/>
              <a:t>10). Isto causou grande revolta na comunidade primitiva, e Pedro teve de dar explicações aos presbíteros reunidos em Jerusalém por ter recebido na comunidade um homem que não era judaico (Atos 11,1-18</a:t>
            </a:r>
            <a:r>
              <a:rPr lang="pt-BR" sz="2400" dirty="0" smtClean="0"/>
              <a:t>).</a:t>
            </a:r>
          </a:p>
          <a:p>
            <a:r>
              <a:rPr lang="pt-BR" sz="2400" dirty="0"/>
              <a:t>Em </a:t>
            </a:r>
            <a:r>
              <a:rPr lang="pt-BR" sz="2400" b="1" dirty="0"/>
              <a:t>primeiro lugar</a:t>
            </a:r>
            <a:r>
              <a:rPr lang="pt-BR" sz="2400" dirty="0"/>
              <a:t>, São Pedro batizou um </a:t>
            </a:r>
            <a:r>
              <a:rPr lang="pt-BR" sz="2400" dirty="0">
                <a:solidFill>
                  <a:srgbClr val="FF0000"/>
                </a:solidFill>
              </a:rPr>
              <a:t>centurião pagão</a:t>
            </a:r>
            <a:r>
              <a:rPr lang="pt-BR" sz="2400" dirty="0"/>
              <a:t>, por causa de uma revelação especial de </a:t>
            </a:r>
          </a:p>
          <a:p>
            <a:r>
              <a:rPr lang="pt-BR" sz="2400" dirty="0"/>
              <a:t>Em </a:t>
            </a:r>
            <a:r>
              <a:rPr lang="pt-BR" sz="2400" b="1" dirty="0"/>
              <a:t>segundo lugar</a:t>
            </a:r>
            <a:r>
              <a:rPr lang="pt-BR" sz="2400" dirty="0"/>
              <a:t>, São </a:t>
            </a:r>
            <a:r>
              <a:rPr lang="pt-BR" sz="2400" dirty="0">
                <a:solidFill>
                  <a:srgbClr val="FF0000"/>
                </a:solidFill>
              </a:rPr>
              <a:t>Paulo foi predicar fora da Judeia </a:t>
            </a:r>
            <a:r>
              <a:rPr lang="pt-BR" sz="2400" dirty="0"/>
              <a:t>e fê-lo de forma igual, tanto a judeus como a pagãos, exigindo a todos a fé em Cristo e o batismo como única condição para ser cristão</a:t>
            </a:r>
            <a:r>
              <a:rPr lang="pt-BR" sz="2400" b="1" dirty="0"/>
              <a:t>. Enquanto os servidores de São Paulo insistiam em que somente era necessário ter fé em Cristo para ser cristão, os judeus de origem judia da comunidade de Jerusalém, exigiam a circuncisão e a aceitação de todas as leis e tradições judaicas. Eles entendiam que era necessário ser judeu para poder ser cristão </a:t>
            </a:r>
            <a:r>
              <a:rPr lang="pt-BR" sz="2400" dirty="0"/>
              <a:t>(Atos 15,1-5). Esta polemica terminou no Concílio de Jerusalém, onde se definiu que a circuncisão não era obrigatória (Atos 15, 6-29).</a:t>
            </a:r>
          </a:p>
          <a:p>
            <a:r>
              <a:rPr lang="pt-BR" sz="2400" dirty="0"/>
              <a:t/>
            </a:r>
            <a:br>
              <a:rPr lang="pt-BR" sz="2400" dirty="0"/>
            </a:br>
            <a:endParaRPr lang="pt-BR" sz="2400" dirty="0"/>
          </a:p>
          <a:p>
            <a:r>
              <a:rPr lang="pt-BR" sz="2400" dirty="0"/>
              <a:t/>
            </a:r>
            <a:br>
              <a:rPr lang="pt-BR" sz="2400" dirty="0"/>
            </a:br>
            <a:endParaRPr lang="pt-BR" sz="2400" dirty="0"/>
          </a:p>
        </p:txBody>
      </p:sp>
    </p:spTree>
    <p:extLst>
      <p:ext uri="{BB962C8B-B14F-4D97-AF65-F5344CB8AC3E}">
        <p14:creationId xmlns:p14="http://schemas.microsoft.com/office/powerpoint/2010/main" val="13738341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764704"/>
            <a:ext cx="8964488" cy="4392488"/>
          </a:xfrm>
        </p:spPr>
        <p:txBody>
          <a:bodyPr>
            <a:normAutofit fontScale="77500" lnSpcReduction="20000"/>
          </a:bodyPr>
          <a:lstStyle/>
          <a:p>
            <a:r>
              <a:rPr lang="pt-BR" dirty="0" smtClean="0"/>
              <a:t>Contexto da comunidade dos cristãos: </a:t>
            </a:r>
            <a:r>
              <a:rPr lang="pt-BR" dirty="0" smtClean="0">
                <a:solidFill>
                  <a:srgbClr val="0000FF"/>
                </a:solidFill>
              </a:rPr>
              <a:t>O perigo </a:t>
            </a:r>
            <a:r>
              <a:rPr lang="pt-BR" dirty="0">
                <a:solidFill>
                  <a:srgbClr val="0000FF"/>
                </a:solidFill>
              </a:rPr>
              <a:t>da divisão que existe na </a:t>
            </a:r>
            <a:r>
              <a:rPr lang="pt-BR" dirty="0" smtClean="0">
                <a:solidFill>
                  <a:srgbClr val="0000FF"/>
                </a:solidFill>
              </a:rPr>
              <a:t>Igreja:  </a:t>
            </a:r>
          </a:p>
          <a:p>
            <a:r>
              <a:rPr lang="pt-BR" dirty="0" smtClean="0">
                <a:solidFill>
                  <a:srgbClr val="0000FF"/>
                </a:solidFill>
              </a:rPr>
              <a:t>entre os </a:t>
            </a:r>
            <a:r>
              <a:rPr lang="pt-BR" dirty="0" smtClean="0">
                <a:solidFill>
                  <a:srgbClr val="FF0000"/>
                </a:solidFill>
              </a:rPr>
              <a:t>cristãos </a:t>
            </a:r>
            <a:r>
              <a:rPr lang="pt-BR" dirty="0">
                <a:solidFill>
                  <a:srgbClr val="FF0000"/>
                </a:solidFill>
              </a:rPr>
              <a:t>de origem judaica </a:t>
            </a:r>
            <a:r>
              <a:rPr lang="pt-BR" dirty="0" smtClean="0"/>
              <a:t>que não </a:t>
            </a:r>
            <a:r>
              <a:rPr lang="pt-BR" dirty="0"/>
              <a:t>compreendem bem a novidade do cristianismo e pensam que é necessário conservar a Lei e todas as tradições do judaísmo como condição para alcançar a Salvação. </a:t>
            </a:r>
            <a:endParaRPr lang="pt-BR" dirty="0" smtClean="0"/>
          </a:p>
          <a:p>
            <a:r>
              <a:rPr lang="pt-BR" dirty="0" smtClean="0"/>
              <a:t>Por </a:t>
            </a:r>
            <a:r>
              <a:rPr lang="pt-BR" dirty="0"/>
              <a:t>outro lado, alguns dos que seguem </a:t>
            </a:r>
            <a:r>
              <a:rPr lang="pt-BR" dirty="0" smtClean="0"/>
              <a:t> </a:t>
            </a:r>
            <a:r>
              <a:rPr lang="pt-BR" dirty="0"/>
              <a:t>Paulo pensam que se tem de romper definitivamente com o judaísmo e com o Antigo Testamento. </a:t>
            </a:r>
            <a:endParaRPr lang="pt-BR" dirty="0" smtClean="0"/>
          </a:p>
          <a:p>
            <a:r>
              <a:rPr lang="pt-BR" dirty="0" smtClean="0"/>
              <a:t>São </a:t>
            </a:r>
            <a:r>
              <a:rPr lang="pt-BR" dirty="0"/>
              <a:t>Lucas fez um admirável trabalho conciliador, mostrando que se tinha de recolher a herança do judaísmo, e ao mesmo tempo predicar a novidade de Cristo, abrindo-se a todas </a:t>
            </a:r>
            <a:r>
              <a:rPr lang="pt-BR" dirty="0" smtClean="0"/>
              <a:t>as </a:t>
            </a:r>
            <a:r>
              <a:rPr lang="pt-BR" dirty="0"/>
              <a:t>nações</a:t>
            </a:r>
            <a:r>
              <a:rPr lang="pt-BR" dirty="0" smtClean="0"/>
              <a:t>.</a:t>
            </a:r>
          </a:p>
          <a:p>
            <a:endParaRPr lang="pt-BR" dirty="0"/>
          </a:p>
        </p:txBody>
      </p:sp>
      <p:sp>
        <p:nvSpPr>
          <p:cNvPr id="4" name="Título 1"/>
          <p:cNvSpPr>
            <a:spLocks noGrp="1"/>
          </p:cNvSpPr>
          <p:nvPr>
            <p:ph type="title"/>
          </p:nvPr>
        </p:nvSpPr>
        <p:spPr>
          <a:xfrm>
            <a:off x="395536" y="116632"/>
            <a:ext cx="8229600" cy="490066"/>
          </a:xfrm>
        </p:spPr>
        <p:txBody>
          <a:bodyPr>
            <a:noAutofit/>
          </a:bodyPr>
          <a:lstStyle/>
          <a:p>
            <a:r>
              <a:rPr lang="pt-BR" sz="3600" b="1" dirty="0">
                <a:solidFill>
                  <a:srgbClr val="FF0000"/>
                </a:solidFill>
              </a:rPr>
              <a:t>A Comunidade dos Destinatários</a:t>
            </a:r>
            <a:endParaRPr lang="pt-BR" sz="3600" dirty="0">
              <a:solidFill>
                <a:srgbClr val="FF0000"/>
              </a:solidFill>
            </a:endParaRPr>
          </a:p>
        </p:txBody>
      </p:sp>
      <p:sp>
        <p:nvSpPr>
          <p:cNvPr id="2" name="Retângulo 1"/>
          <p:cNvSpPr/>
          <p:nvPr/>
        </p:nvSpPr>
        <p:spPr>
          <a:xfrm>
            <a:off x="23128" y="4869160"/>
            <a:ext cx="9120871" cy="19888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t>São Lucas indica que a abertura às nações deve-se dar sem se separar de Israel. </a:t>
            </a:r>
            <a:r>
              <a:rPr lang="pt-BR" sz="2400" b="1" dirty="0" smtClean="0"/>
              <a:t>Ao </a:t>
            </a:r>
            <a:r>
              <a:rPr lang="pt-BR" sz="2400" b="1" dirty="0"/>
              <a:t>fundar o “</a:t>
            </a:r>
            <a:r>
              <a:rPr lang="pt-BR" sz="2400" b="1" dirty="0" err="1"/>
              <a:t>kerygma</a:t>
            </a:r>
            <a:r>
              <a:rPr lang="pt-BR" sz="2400" b="1" dirty="0"/>
              <a:t>” em “tudo o que está escrito na Lei de Moisés, nos Profetas e nos Salmos” (Lucas 24,44), deixa bem claro que o Antigo Testamento continua tendo valor para os discípulos de Jesus.</a:t>
            </a:r>
          </a:p>
        </p:txBody>
      </p:sp>
    </p:spTree>
    <p:extLst>
      <p:ext uri="{BB962C8B-B14F-4D97-AF65-F5344CB8AC3E}">
        <p14:creationId xmlns:p14="http://schemas.microsoft.com/office/powerpoint/2010/main" val="9682120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22114"/>
          </a:xfrm>
        </p:spPr>
        <p:txBody>
          <a:bodyPr>
            <a:normAutofit fontScale="90000"/>
          </a:bodyPr>
          <a:lstStyle/>
          <a:p>
            <a:r>
              <a:rPr lang="pt-BR" b="1" dirty="0" smtClean="0">
                <a:solidFill>
                  <a:srgbClr val="FF0000"/>
                </a:solidFill>
              </a:rPr>
              <a:t>Cristo, para todos: salvação  universal</a:t>
            </a:r>
            <a:endParaRPr lang="pt-BR" b="1" dirty="0">
              <a:solidFill>
                <a:srgbClr val="FF0000"/>
              </a:solidFill>
            </a:endParaRPr>
          </a:p>
        </p:txBody>
      </p:sp>
      <p:sp>
        <p:nvSpPr>
          <p:cNvPr id="3" name="Espaço Reservado para Conteúdo 2"/>
          <p:cNvSpPr>
            <a:spLocks noGrp="1"/>
          </p:cNvSpPr>
          <p:nvPr>
            <p:ph idx="1"/>
          </p:nvPr>
        </p:nvSpPr>
        <p:spPr/>
        <p:txBody>
          <a:bodyPr/>
          <a:lstStyle/>
          <a:p>
            <a:pPr marL="0" indent="0">
              <a:buNone/>
            </a:pPr>
            <a:r>
              <a:rPr lang="pt-BR" dirty="0" smtClean="0"/>
              <a:t>Paulo prega: </a:t>
            </a:r>
            <a:r>
              <a:rPr lang="pt-BR" i="1" dirty="0" smtClean="0"/>
              <a:t>“todos </a:t>
            </a:r>
            <a:r>
              <a:rPr lang="pt-BR" i="1" dirty="0"/>
              <a:t>sois filhos de Deus pela fé em Jesus Cristo. Todos vós que fostes batizados em Cristo, vos revestistes de Cristo. Já não há judeu nem grego, nem escravo nem livre, nem homem nem mulher, pois todos vós sois um em Cristo Jesus”</a:t>
            </a:r>
            <a:r>
              <a:rPr lang="pt-BR" dirty="0"/>
              <a:t> (Gal 3, 26-28).</a:t>
            </a:r>
          </a:p>
        </p:txBody>
      </p:sp>
    </p:spTree>
    <p:extLst>
      <p:ext uri="{BB962C8B-B14F-4D97-AF65-F5344CB8AC3E}">
        <p14:creationId xmlns:p14="http://schemas.microsoft.com/office/powerpoint/2010/main" val="41140492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7504" y="764704"/>
            <a:ext cx="8856984" cy="5976664"/>
          </a:xfrm>
        </p:spPr>
        <p:txBody>
          <a:bodyPr>
            <a:normAutofit/>
          </a:bodyPr>
          <a:lstStyle/>
          <a:p>
            <a:r>
              <a:rPr lang="pt-BR" baseline="-25000" dirty="0"/>
              <a:t>Além das dificuldades internas, as comunidades há muito tempo enfrentavam várias situações de sofrimento. O domínio do império romano foi marcado por guerras constantes pelo poder e por numerosos impostos. A situação do povo foi piorando cada vez mais. </a:t>
            </a:r>
            <a:r>
              <a:rPr lang="pt-BR" baseline="-25000" dirty="0" smtClean="0"/>
              <a:t> (</a:t>
            </a:r>
            <a:r>
              <a:rPr lang="pt-BR" baseline="-25000" dirty="0" err="1"/>
              <a:t>Lc</a:t>
            </a:r>
            <a:r>
              <a:rPr lang="pt-BR" baseline="-25000" dirty="0"/>
              <a:t> 14,12-14).</a:t>
            </a:r>
            <a:endParaRPr lang="pt-BR" dirty="0"/>
          </a:p>
          <a:p>
            <a:r>
              <a:rPr lang="pt-BR" baseline="-25000" dirty="0" smtClean="0"/>
              <a:t>Eis </a:t>
            </a:r>
            <a:r>
              <a:rPr lang="pt-BR" baseline="-25000" dirty="0"/>
              <a:t>alguns acontecimentos que marcaram profundamente a vida dessas comunidades:</a:t>
            </a:r>
            <a:endParaRPr lang="pt-BR" dirty="0"/>
          </a:p>
          <a:p>
            <a:r>
              <a:rPr lang="pt-BR" baseline="-25000" dirty="0"/>
              <a:t>Em </a:t>
            </a:r>
            <a:r>
              <a:rPr lang="pt-BR" baseline="-25000" dirty="0">
                <a:solidFill>
                  <a:srgbClr val="FF0000"/>
                </a:solidFill>
              </a:rPr>
              <a:t>64 d.C</a:t>
            </a:r>
            <a:r>
              <a:rPr lang="pt-BR" baseline="-25000" dirty="0"/>
              <a:t>., </a:t>
            </a:r>
            <a:r>
              <a:rPr lang="pt-BR" b="1" baseline="-25000" dirty="0"/>
              <a:t>Nero começou a perseguir os cristãos em Roma.</a:t>
            </a:r>
          </a:p>
          <a:p>
            <a:r>
              <a:rPr lang="pt-BR" baseline="-25000" dirty="0"/>
              <a:t>Entre os anos </a:t>
            </a:r>
            <a:r>
              <a:rPr lang="pt-BR" baseline="-25000" dirty="0">
                <a:solidFill>
                  <a:srgbClr val="FF0000"/>
                </a:solidFill>
              </a:rPr>
              <a:t>66 e 73 d.C., </a:t>
            </a:r>
            <a:r>
              <a:rPr lang="pt-BR" baseline="-25000" dirty="0"/>
              <a:t>aconteceu a </a:t>
            </a:r>
            <a:r>
              <a:rPr lang="pt-BR" b="1" baseline="-25000" dirty="0"/>
              <a:t>Guerra Judaica</a:t>
            </a:r>
            <a:r>
              <a:rPr lang="pt-BR" baseline="-25000" dirty="0"/>
              <a:t>, tendo como consequência o desaparecimento de vários grupos influentes na vida do povo judeu.</a:t>
            </a:r>
          </a:p>
          <a:p>
            <a:r>
              <a:rPr lang="pt-BR" baseline="-25000" dirty="0"/>
              <a:t>Por volta do </a:t>
            </a:r>
            <a:r>
              <a:rPr lang="pt-BR" baseline="-25000" dirty="0">
                <a:solidFill>
                  <a:srgbClr val="FF0000"/>
                </a:solidFill>
              </a:rPr>
              <a:t>ano 70 d.C., </a:t>
            </a:r>
            <a:r>
              <a:rPr lang="pt-BR" baseline="-25000" dirty="0"/>
              <a:t>o </a:t>
            </a:r>
            <a:r>
              <a:rPr lang="pt-BR" b="1" baseline="-25000" dirty="0"/>
              <a:t>templo e a cidade de Jerusalém </a:t>
            </a:r>
            <a:r>
              <a:rPr lang="pt-BR" baseline="-25000" dirty="0"/>
              <a:t>foram destruídos. Os únicos grupos que sobreviveram foram o dos fariseus e o dos cristãos, que fugiram para as regiões vizinhas.</a:t>
            </a:r>
          </a:p>
          <a:p>
            <a:r>
              <a:rPr lang="pt-BR" baseline="-25000" dirty="0"/>
              <a:t>Por volta de </a:t>
            </a:r>
            <a:r>
              <a:rPr lang="pt-BR" baseline="-25000" dirty="0">
                <a:solidFill>
                  <a:srgbClr val="FF0000"/>
                </a:solidFill>
              </a:rPr>
              <a:t>85 d.C</a:t>
            </a:r>
            <a:r>
              <a:rPr lang="pt-BR" baseline="-25000" dirty="0"/>
              <a:t>., começa uma </a:t>
            </a:r>
            <a:r>
              <a:rPr lang="pt-BR" b="1" baseline="-25000" dirty="0"/>
              <a:t>perseguição contra os grupos de judeus</a:t>
            </a:r>
            <a:r>
              <a:rPr lang="pt-BR" baseline="-25000" dirty="0"/>
              <a:t> hereges; entre eles está o grupo de cristãos, que é expulso da sinagoga.</a:t>
            </a:r>
            <a:endParaRPr lang="pt-BR" dirty="0"/>
          </a:p>
        </p:txBody>
      </p:sp>
      <p:sp>
        <p:nvSpPr>
          <p:cNvPr id="4" name="Título 1"/>
          <p:cNvSpPr>
            <a:spLocks noGrp="1"/>
          </p:cNvSpPr>
          <p:nvPr>
            <p:ph type="title"/>
          </p:nvPr>
        </p:nvSpPr>
        <p:spPr>
          <a:xfrm>
            <a:off x="395536" y="116632"/>
            <a:ext cx="8229600" cy="490066"/>
          </a:xfrm>
        </p:spPr>
        <p:txBody>
          <a:bodyPr>
            <a:noAutofit/>
          </a:bodyPr>
          <a:lstStyle/>
          <a:p>
            <a:r>
              <a:rPr lang="pt-BR" sz="3600" b="1" dirty="0" smtClean="0">
                <a:solidFill>
                  <a:srgbClr val="FF0000"/>
                </a:solidFill>
              </a:rPr>
              <a:t>Contexto histórico</a:t>
            </a:r>
            <a:endParaRPr lang="pt-BR" sz="3600" dirty="0">
              <a:solidFill>
                <a:srgbClr val="FF0000"/>
              </a:solidFill>
            </a:endParaRPr>
          </a:p>
        </p:txBody>
      </p:sp>
    </p:spTree>
    <p:extLst>
      <p:ext uri="{BB962C8B-B14F-4D97-AF65-F5344CB8AC3E}">
        <p14:creationId xmlns:p14="http://schemas.microsoft.com/office/powerpoint/2010/main" val="18202765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b="1" dirty="0" smtClean="0">
                <a:solidFill>
                  <a:srgbClr val="FF0000"/>
                </a:solidFill>
              </a:rPr>
              <a:t>Teologia da história  Cap. 1</a:t>
            </a:r>
            <a:endParaRPr lang="pt-BR" b="1" dirty="0">
              <a:solidFill>
                <a:srgbClr val="FF0000"/>
              </a:solidFill>
            </a:endParaRPr>
          </a:p>
        </p:txBody>
      </p:sp>
      <p:sp>
        <p:nvSpPr>
          <p:cNvPr id="3" name="Espaço Reservado para Conteúdo 2"/>
          <p:cNvSpPr>
            <a:spLocks noGrp="1"/>
          </p:cNvSpPr>
          <p:nvPr>
            <p:ph idx="1"/>
          </p:nvPr>
        </p:nvSpPr>
        <p:spPr>
          <a:xfrm>
            <a:off x="179512" y="1268760"/>
            <a:ext cx="8784976" cy="5400600"/>
          </a:xfrm>
        </p:spPr>
        <p:txBody>
          <a:bodyPr>
            <a:normAutofit fontScale="92500"/>
          </a:bodyPr>
          <a:lstStyle/>
          <a:p>
            <a:r>
              <a:rPr lang="pt-BR" dirty="0"/>
              <a:t>São Lucas </a:t>
            </a:r>
            <a:r>
              <a:rPr lang="pt-BR" i="1" dirty="0"/>
              <a:t>“possui ademais o sentido da História, e da História considerada como auxiliar da fé. </a:t>
            </a:r>
            <a:endParaRPr lang="pt-BR" i="1" dirty="0" smtClean="0"/>
          </a:p>
          <a:p>
            <a:r>
              <a:rPr lang="pt-BR" i="1" dirty="0" smtClean="0"/>
              <a:t>Ele </a:t>
            </a:r>
            <a:r>
              <a:rPr lang="pt-BR" i="1" dirty="0"/>
              <a:t>quer fazer um relato ‘</a:t>
            </a:r>
            <a:r>
              <a:rPr lang="pt-BR" i="1" dirty="0">
                <a:solidFill>
                  <a:srgbClr val="FF0000"/>
                </a:solidFill>
              </a:rPr>
              <a:t>seguido e ordenado’</a:t>
            </a:r>
            <a:r>
              <a:rPr lang="pt-BR" dirty="0">
                <a:solidFill>
                  <a:srgbClr val="FF0000"/>
                </a:solidFill>
              </a:rPr>
              <a:t>; </a:t>
            </a:r>
            <a:r>
              <a:rPr lang="pt-BR" dirty="0"/>
              <a:t>para isso, </a:t>
            </a:r>
            <a:r>
              <a:rPr lang="pt-BR" i="1" dirty="0">
                <a:solidFill>
                  <a:srgbClr val="FF0000"/>
                </a:solidFill>
              </a:rPr>
              <a:t>'examinou cuidadosamente as coisas desde sua orige</a:t>
            </a:r>
            <a:r>
              <a:rPr lang="pt-BR" i="1" dirty="0"/>
              <a:t>m',</a:t>
            </a:r>
            <a:r>
              <a:rPr lang="pt-BR" dirty="0"/>
              <a:t> e </a:t>
            </a:r>
            <a:r>
              <a:rPr lang="pt-BR" dirty="0">
                <a:solidFill>
                  <a:srgbClr val="0070C0"/>
                </a:solidFill>
              </a:rPr>
              <a:t>consultou </a:t>
            </a:r>
            <a:r>
              <a:rPr lang="pt-BR" i="1" dirty="0">
                <a:solidFill>
                  <a:srgbClr val="0070C0"/>
                </a:solidFill>
              </a:rPr>
              <a:t>‘os que desde o princípio foram testemunhas oculares e ministros da palavra’</a:t>
            </a:r>
            <a:r>
              <a:rPr lang="pt-BR" i="1" dirty="0"/>
              <a:t>;</a:t>
            </a:r>
            <a:r>
              <a:rPr lang="pt-BR" dirty="0"/>
              <a:t> tudo a fim de que Teófilo [a quem dirige seus livros] </a:t>
            </a:r>
            <a:r>
              <a:rPr lang="pt-BR" i="1" dirty="0"/>
              <a:t>‘</a:t>
            </a:r>
            <a:r>
              <a:rPr lang="pt-BR" i="1" dirty="0">
                <a:solidFill>
                  <a:srgbClr val="FF0000"/>
                </a:solidFill>
              </a:rPr>
              <a:t>reconheça a solidez dos ensinamentos dos que o catequizaram</a:t>
            </a:r>
            <a:r>
              <a:rPr lang="pt-BR" i="1" dirty="0"/>
              <a:t>’ </a:t>
            </a:r>
            <a:r>
              <a:rPr lang="pt-BR" dirty="0"/>
              <a:t>(cfr. Luc. 1, 1-4) ”.(5</a:t>
            </a:r>
            <a:r>
              <a:rPr lang="pt-BR" dirty="0" smtClean="0"/>
              <a:t>)</a:t>
            </a:r>
          </a:p>
          <a:p>
            <a:r>
              <a:rPr lang="pt-BR" dirty="0"/>
              <a:t>O nome Teófilo vem do grego que quer dizer, “</a:t>
            </a:r>
            <a:r>
              <a:rPr lang="pt-BR" dirty="0" err="1"/>
              <a:t>Teo</a:t>
            </a:r>
            <a:r>
              <a:rPr lang="pt-BR" dirty="0"/>
              <a:t> = Deus”, filos amigo, </a:t>
            </a:r>
          </a:p>
        </p:txBody>
      </p:sp>
    </p:spTree>
    <p:extLst>
      <p:ext uri="{BB962C8B-B14F-4D97-AF65-F5344CB8AC3E}">
        <p14:creationId xmlns:p14="http://schemas.microsoft.com/office/powerpoint/2010/main" val="71946971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1497</TotalTime>
  <Words>2601</Words>
  <Application>Microsoft Office PowerPoint</Application>
  <PresentationFormat>Apresentação na tela (4:3)</PresentationFormat>
  <Paragraphs>230</Paragraphs>
  <Slides>32</Slides>
  <Notes>0</Notes>
  <HiddenSlides>0</HiddenSlides>
  <MMClips>0</MMClips>
  <ScaleCrop>false</ScaleCrop>
  <HeadingPairs>
    <vt:vector size="4" baseType="variant">
      <vt:variant>
        <vt:lpstr>Tema</vt:lpstr>
      </vt:variant>
      <vt:variant>
        <vt:i4>1</vt:i4>
      </vt:variant>
      <vt:variant>
        <vt:lpstr>Títulos de slides</vt:lpstr>
      </vt:variant>
      <vt:variant>
        <vt:i4>32</vt:i4>
      </vt:variant>
    </vt:vector>
  </HeadingPairs>
  <TitlesOfParts>
    <vt:vector size="33" baseType="lpstr">
      <vt:lpstr>Tema do Office</vt:lpstr>
      <vt:lpstr>São Lucas</vt:lpstr>
      <vt:lpstr>Lucas, discípulo e colaborador de Paulo</vt:lpstr>
      <vt:lpstr>DATA E LUGAR DA COMPOSIÇÃO </vt:lpstr>
      <vt:lpstr>Quando foi escrito o Evanelho ?</vt:lpstr>
      <vt:lpstr>A Comunidade dos Destinatários</vt:lpstr>
      <vt:lpstr>A Comunidade dos Destinatários</vt:lpstr>
      <vt:lpstr>Cristo, para todos: salvação  universal</vt:lpstr>
      <vt:lpstr>Contexto histórico</vt:lpstr>
      <vt:lpstr>Teologia da história  Cap. 1</vt:lpstr>
      <vt:lpstr>Evangelho da Infância: As Festas principais de Jesus e da sua mãe e de João Batista</vt:lpstr>
      <vt:lpstr>Jerusalém, o centro: um itinerário teológico</vt:lpstr>
      <vt:lpstr>Objetivo do Evangelho e Atos</vt:lpstr>
      <vt:lpstr>Estrutura do Evangelho</vt:lpstr>
      <vt:lpstr>Estrutura dos Atos dos Apóstolos</vt:lpstr>
      <vt:lpstr>Evangelho da Infância de Jesus</vt:lpstr>
      <vt:lpstr>Lucas: É o evangelista da História da Salvação,</vt:lpstr>
      <vt:lpstr>Tempo de Israel Cap. 1-4</vt:lpstr>
      <vt:lpstr>O 2º período é o de Jesus, que é o tempo que vai do Batismo de Jesus (Lucas 3, 21) até à sua Ascensão (Lucas 24, 51; Atos 1, 9-11).</vt:lpstr>
      <vt:lpstr>O 3º período é o da Igreja, que começa no dia de Pentecostes (Atos 2, 1) e prolonga-se até à segunda vinda do Senhor (Atos 1, 11). </vt:lpstr>
      <vt:lpstr>Características da Narração</vt:lpstr>
      <vt:lpstr>Características da Narração</vt:lpstr>
      <vt:lpstr>A salvação “hoje”</vt:lpstr>
      <vt:lpstr>Oração </vt:lpstr>
      <vt:lpstr>Conversão </vt:lpstr>
      <vt:lpstr>Misericórdia </vt:lpstr>
      <vt:lpstr>O Espírito Santo </vt:lpstr>
      <vt:lpstr>Conversão dos ricos </vt:lpstr>
      <vt:lpstr>Os Atos dos Apóstolos,  primórdios do cristianismo</vt:lpstr>
      <vt:lpstr>Estrutura dos Atos:</vt:lpstr>
      <vt:lpstr>Apresentação do PowerPoint</vt:lpstr>
      <vt:lpstr>Estrutura dos Atos dos Apóstolos</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Usuario</dc:creator>
  <cp:lastModifiedBy>Usuario</cp:lastModifiedBy>
  <cp:revision>27</cp:revision>
  <dcterms:created xsi:type="dcterms:W3CDTF">2014-09-22T12:10:10Z</dcterms:created>
  <dcterms:modified xsi:type="dcterms:W3CDTF">2014-09-28T14:57:17Z</dcterms:modified>
</cp:coreProperties>
</file>