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57" r:id="rId11"/>
    <p:sldId id="267" r:id="rId12"/>
    <p:sldId id="268" r:id="rId13"/>
    <p:sldId id="269" r:id="rId14"/>
    <p:sldId id="272" r:id="rId15"/>
    <p:sldId id="271" r:id="rId16"/>
    <p:sldId id="270" r:id="rId17"/>
    <p:sldId id="273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1BD5-3682-440C-9BDB-8D753E945326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0BCC-F281-4480-BFF2-C1345AF0B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175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1BD5-3682-440C-9BDB-8D753E945326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0BCC-F281-4480-BFF2-C1345AF0B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909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1BD5-3682-440C-9BDB-8D753E945326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0BCC-F281-4480-BFF2-C1345AF0B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260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1BD5-3682-440C-9BDB-8D753E945326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0BCC-F281-4480-BFF2-C1345AF0B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540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1BD5-3682-440C-9BDB-8D753E945326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0BCC-F281-4480-BFF2-C1345AF0B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767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1BD5-3682-440C-9BDB-8D753E945326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0BCC-F281-4480-BFF2-C1345AF0B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93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1BD5-3682-440C-9BDB-8D753E945326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0BCC-F281-4480-BFF2-C1345AF0B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226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1BD5-3682-440C-9BDB-8D753E945326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0BCC-F281-4480-BFF2-C1345AF0B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316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1BD5-3682-440C-9BDB-8D753E945326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0BCC-F281-4480-BFF2-C1345AF0B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099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1BD5-3682-440C-9BDB-8D753E945326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0BCC-F281-4480-BFF2-C1345AF0B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169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1BD5-3682-440C-9BDB-8D753E945326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C0BCC-F281-4480-BFF2-C1345AF0B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50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91BD5-3682-440C-9BDB-8D753E945326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C0BCC-F281-4480-BFF2-C1345AF0B0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94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24128" y="2130425"/>
            <a:ext cx="3419872" cy="3242791"/>
          </a:xfrm>
        </p:spPr>
        <p:txBody>
          <a:bodyPr>
            <a:normAutofit/>
          </a:bodyPr>
          <a:lstStyle/>
          <a:p>
            <a:r>
              <a:rPr lang="pt-BR" b="1" dirty="0" smtClean="0"/>
              <a:t>Comunidade: </a:t>
            </a:r>
            <a:br>
              <a:rPr lang="pt-BR" b="1" dirty="0" smtClean="0"/>
            </a:br>
            <a:r>
              <a:rPr lang="pt-BR" b="1" dirty="0" smtClean="0"/>
              <a:t>a imagem e a semelhança de Deus!</a:t>
            </a:r>
            <a:endParaRPr lang="pt-BR" b="1" dirty="0"/>
          </a:p>
        </p:txBody>
      </p:sp>
      <p:pic>
        <p:nvPicPr>
          <p:cNvPr id="1026" name="Picture 2" descr="http://www.jovensconectados.org.br/wp-content/uploads/2014/06/trindade_ruble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5472608" cy="690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00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800" b="1" dirty="0" smtClean="0">
                <a:solidFill>
                  <a:srgbClr val="FF0000"/>
                </a:solidFill>
              </a:rPr>
              <a:t>Formar pequenas comunidades:</a:t>
            </a:r>
            <a:endParaRPr lang="pt-BR" sz="48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dirty="0" smtClean="0"/>
              <a:t> Formadas por um pequeno grupo de pessoas, onde todos se conhecem, partilham a vida e cuidam-se uns dos outros, como discípulos- missionários de Cristo. </a:t>
            </a:r>
          </a:p>
          <a:p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04152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800200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00B050"/>
                </a:solidFill>
              </a:rPr>
              <a:t/>
            </a:r>
            <a:br>
              <a:rPr lang="pt-BR" sz="2800" b="1" dirty="0" smtClean="0">
                <a:solidFill>
                  <a:srgbClr val="00B050"/>
                </a:solidFill>
              </a:rPr>
            </a:br>
            <a:r>
              <a:rPr lang="pt-BR" sz="2800" b="1" dirty="0" smtClean="0">
                <a:solidFill>
                  <a:srgbClr val="00B050"/>
                </a:solidFill>
              </a:rPr>
              <a:t>Momento 2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 smtClean="0"/>
              <a:t>10. </a:t>
            </a:r>
            <a:r>
              <a:rPr lang="pt-BR" sz="3200" b="1" dirty="0" err="1" smtClean="0">
                <a:solidFill>
                  <a:srgbClr val="FF0000"/>
                </a:solidFill>
              </a:rPr>
              <a:t>Paróquuia</a:t>
            </a:r>
            <a:r>
              <a:rPr lang="pt-BR" sz="3200" b="1" dirty="0" smtClean="0">
                <a:solidFill>
                  <a:srgbClr val="FF0000"/>
                </a:solidFill>
              </a:rPr>
              <a:t>, Comunidade de comunidades: 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b="1" dirty="0" smtClean="0">
                <a:solidFill>
                  <a:srgbClr val="0000FF"/>
                </a:solidFill>
              </a:rPr>
              <a:t>Um novo </a:t>
            </a:r>
            <a:r>
              <a:rPr lang="pt-BR" sz="3200" b="1" dirty="0" err="1" smtClean="0">
                <a:solidFill>
                  <a:srgbClr val="0000FF"/>
                </a:solidFill>
              </a:rPr>
              <a:t>jeiito</a:t>
            </a:r>
            <a:r>
              <a:rPr lang="pt-BR" sz="3200" b="1" dirty="0" smtClean="0">
                <a:solidFill>
                  <a:srgbClr val="0000FF"/>
                </a:solidFill>
              </a:rPr>
              <a:t> de ser Igreja</a:t>
            </a:r>
            <a:r>
              <a:rPr lang="pt-BR" sz="3200" dirty="0"/>
              <a:t/>
            </a:r>
            <a:br>
              <a:rPr lang="pt-BR" sz="3200" dirty="0"/>
            </a:b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2132856"/>
            <a:ext cx="8507288" cy="472514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 </a:t>
            </a:r>
            <a:r>
              <a:rPr lang="pt-BR" dirty="0"/>
              <a:t>Comunidade </a:t>
            </a:r>
            <a:r>
              <a:rPr lang="pt-BR" dirty="0" smtClean="0"/>
              <a:t>é o </a:t>
            </a:r>
            <a:r>
              <a:rPr lang="pt-BR" dirty="0"/>
              <a:t>lugar da vivência do </a:t>
            </a:r>
            <a:r>
              <a:rPr lang="pt-BR" b="1" dirty="0" smtClean="0"/>
              <a:t>Batismo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 com. É alimentada pela </a:t>
            </a:r>
            <a:r>
              <a:rPr lang="pt-BR" b="1" dirty="0" smtClean="0"/>
              <a:t>Palavra de Deus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 Com. Lugar da vida em </a:t>
            </a:r>
            <a:r>
              <a:rPr lang="pt-BR" b="1" dirty="0" smtClean="0"/>
              <a:t>oração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 Com. Lugar do perdão e da </a:t>
            </a:r>
            <a:r>
              <a:rPr lang="pt-BR" b="1" dirty="0" smtClean="0"/>
              <a:t>reconciliação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 com. </a:t>
            </a:r>
            <a:r>
              <a:rPr lang="pt-BR" dirty="0" err="1" smtClean="0"/>
              <a:t>Lgar</a:t>
            </a:r>
            <a:r>
              <a:rPr lang="pt-BR" dirty="0" smtClean="0"/>
              <a:t> da vivência da </a:t>
            </a:r>
            <a:r>
              <a:rPr lang="pt-BR" b="1" dirty="0" smtClean="0"/>
              <a:t>caridade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 Com. Lugar da </a:t>
            </a:r>
            <a:r>
              <a:rPr lang="pt-BR" b="1" dirty="0"/>
              <a:t>p</a:t>
            </a:r>
            <a:r>
              <a:rPr lang="pt-BR" b="1" dirty="0" smtClean="0"/>
              <a:t>artilha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 Com. Lugar da </a:t>
            </a:r>
            <a:r>
              <a:rPr lang="pt-BR" b="1" dirty="0" smtClean="0"/>
              <a:t>comunhão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 Com. Lugar da </a:t>
            </a:r>
            <a:r>
              <a:rPr lang="pt-BR" b="1" dirty="0" smtClean="0"/>
              <a:t>acolhida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 Com. Lugar da realização plena da </a:t>
            </a:r>
            <a:r>
              <a:rPr lang="pt-BR" b="1" dirty="0" smtClean="0"/>
              <a:t>missão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7088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Atitudes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688632"/>
          </a:xfrm>
        </p:spPr>
        <p:txBody>
          <a:bodyPr/>
          <a:lstStyle/>
          <a:p>
            <a:r>
              <a:rPr lang="pt-BR" dirty="0" smtClean="0"/>
              <a:t>Comunidade: </a:t>
            </a:r>
            <a:r>
              <a:rPr lang="pt-BR" dirty="0" smtClean="0">
                <a:solidFill>
                  <a:srgbClr val="00B050"/>
                </a:solidFill>
              </a:rPr>
              <a:t>comunhão dos santos e pecadores</a:t>
            </a:r>
          </a:p>
          <a:p>
            <a:r>
              <a:rPr lang="pt-BR" dirty="0" smtClean="0"/>
              <a:t>Comunidade: </a:t>
            </a:r>
            <a:r>
              <a:rPr lang="pt-BR" dirty="0" smtClean="0">
                <a:solidFill>
                  <a:srgbClr val="FF0000"/>
                </a:solidFill>
              </a:rPr>
              <a:t>uma orquestra</a:t>
            </a:r>
          </a:p>
          <a:p>
            <a:r>
              <a:rPr lang="pt-BR" b="1" dirty="0" smtClean="0"/>
              <a:t>Agradecer</a:t>
            </a:r>
            <a:r>
              <a:rPr lang="pt-BR" dirty="0" smtClean="0"/>
              <a:t> à comunidade</a:t>
            </a:r>
          </a:p>
          <a:p>
            <a:r>
              <a:rPr lang="pt-BR" b="1" dirty="0" smtClean="0"/>
              <a:t>A ingratidão estéril: </a:t>
            </a:r>
            <a:r>
              <a:rPr lang="pt-BR" dirty="0" smtClean="0"/>
              <a:t>ingrato é uma pessoa sem 		memória, ou mem. seletiva ou curta</a:t>
            </a:r>
          </a:p>
          <a:p>
            <a:r>
              <a:rPr lang="pt-BR" b="1" dirty="0" smtClean="0"/>
              <a:t>Bendizer a comunidade</a:t>
            </a:r>
            <a:r>
              <a:rPr lang="pt-BR" dirty="0" smtClean="0"/>
              <a:t>: Querer o bem, congratular-se com o outro, Falar bem da própria irmandade, exortar, estimar e apreciar</a:t>
            </a:r>
          </a:p>
          <a:p>
            <a:r>
              <a:rPr lang="pt-BR" b="1" dirty="0" smtClean="0"/>
              <a:t>Cuidar e consolar;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0365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Construir a comunidade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pt-BR" dirty="0" smtClean="0"/>
              <a:t>Carregar o peso do irmão</a:t>
            </a:r>
          </a:p>
          <a:p>
            <a:r>
              <a:rPr lang="pt-BR" dirty="0" smtClean="0"/>
              <a:t>A política dos pequenos passos</a:t>
            </a:r>
          </a:p>
          <a:p>
            <a:r>
              <a:rPr lang="pt-BR" dirty="0" smtClean="0"/>
              <a:t>A coragem de permanecer</a:t>
            </a:r>
          </a:p>
          <a:p>
            <a:r>
              <a:rPr lang="pt-BR" dirty="0" smtClean="0"/>
              <a:t>O mal que deve ser transformado e transfigurado: da integração </a:t>
            </a:r>
            <a:r>
              <a:rPr lang="pt-BR" dirty="0"/>
              <a:t>à</a:t>
            </a:r>
            <a:r>
              <a:rPr lang="pt-BR" dirty="0" smtClean="0"/>
              <a:t> transformação</a:t>
            </a:r>
          </a:p>
          <a:p>
            <a:r>
              <a:rPr lang="pt-BR" dirty="0" smtClean="0"/>
              <a:t>A Cruz: ponto culminante onde acontece a integração e recapitulação de tudo!</a:t>
            </a:r>
          </a:p>
          <a:p>
            <a:endParaRPr lang="pt-BR" dirty="0"/>
          </a:p>
        </p:txBody>
      </p:sp>
      <p:pic>
        <p:nvPicPr>
          <p:cNvPr id="1026" name="Picture 2" descr="http://inovajovens.files.wordpress.com/2011/09/a-cruz-e-eu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9774" y="1124744"/>
            <a:ext cx="2978273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262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767987" y="152891"/>
            <a:ext cx="416463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i="1" dirty="0"/>
              <a:t>7 </a:t>
            </a:r>
            <a:r>
              <a:rPr lang="pt-BR" sz="2000" dirty="0"/>
              <a:t>Houve uma batalha no céu. Miguel e seus anjos tiveram de combater o Dragão. O Dragão e seus anjos travaram combate, </a:t>
            </a:r>
            <a:r>
              <a:rPr lang="pt-BR" sz="2000" b="1" i="1" dirty="0"/>
              <a:t>8 </a:t>
            </a:r>
            <a:r>
              <a:rPr lang="pt-BR" sz="2000" dirty="0"/>
              <a:t>mas não prevaleceram. E já não houve lugar no céu para eles. </a:t>
            </a:r>
            <a:r>
              <a:rPr lang="pt-BR" sz="2000" b="1" i="1" dirty="0"/>
              <a:t>9 </a:t>
            </a:r>
            <a:r>
              <a:rPr lang="pt-BR" sz="2000" dirty="0"/>
              <a:t>Foi então precipitado </a:t>
            </a:r>
            <a:r>
              <a:rPr lang="pt-BR" sz="2000" b="1" dirty="0"/>
              <a:t>o grande Dragão, a primitiva Serpente</a:t>
            </a:r>
            <a:r>
              <a:rPr lang="pt-BR" sz="2000" dirty="0"/>
              <a:t>, chamado Demônio e Satanás, o sedutor do mundo inteiro. Foi precipitado na terra, e com ele os seus anjos. </a:t>
            </a:r>
            <a:r>
              <a:rPr lang="pt-BR" sz="2000" b="1" i="1" dirty="0"/>
              <a:t>10 </a:t>
            </a:r>
            <a:r>
              <a:rPr lang="pt-BR" sz="2000" dirty="0"/>
              <a:t>Eu ouvi no céu uma voz forte que dizia: </a:t>
            </a:r>
            <a:r>
              <a:rPr lang="pt-BR" sz="2000" b="1" dirty="0"/>
              <a:t>Agora chegou a salvação, o poder e a realeza de nosso Deus,</a:t>
            </a:r>
            <a:r>
              <a:rPr lang="pt-BR" sz="2000" dirty="0"/>
              <a:t> assim como a autoridade de seu Cristo, porque </a:t>
            </a:r>
            <a:r>
              <a:rPr lang="pt-BR" sz="2000" b="1" dirty="0"/>
              <a:t>foi precipitado o acusador de nossos irmãos, que os acusava, dia e noite, diante do nosso Deus</a:t>
            </a:r>
            <a:r>
              <a:rPr lang="pt-BR" sz="2000" dirty="0"/>
              <a:t>.</a:t>
            </a:r>
            <a:r>
              <a:rPr lang="pt-BR" sz="2000" b="1" i="1" dirty="0"/>
              <a:t>11 </a:t>
            </a:r>
            <a:r>
              <a:rPr lang="pt-BR" sz="2000" dirty="0"/>
              <a:t>Mas estes venceram-no por causa do sangue do Cordeiro e de seu </a:t>
            </a:r>
            <a:r>
              <a:rPr lang="pt-BR" sz="2000" dirty="0" err="1"/>
              <a:t>eloqüente</a:t>
            </a:r>
            <a:r>
              <a:rPr lang="pt-BR" sz="2000" dirty="0"/>
              <a:t> testemunho</a:t>
            </a:r>
            <a:r>
              <a:rPr lang="pt-BR" sz="2000" dirty="0" smtClean="0"/>
              <a:t>...  </a:t>
            </a:r>
            <a:r>
              <a:rPr lang="pt-BR" sz="2000" dirty="0" err="1" smtClean="0"/>
              <a:t>Ap</a:t>
            </a:r>
            <a:r>
              <a:rPr lang="pt-BR" sz="2000" dirty="0" smtClean="0"/>
              <a:t> 12,7-9</a:t>
            </a:r>
            <a:endParaRPr lang="pt-BR" sz="2000" dirty="0"/>
          </a:p>
        </p:txBody>
      </p:sp>
      <p:pic>
        <p:nvPicPr>
          <p:cNvPr id="6" name="Picture 2" descr="http://upload.wikimedia.org/wikipedia/commons/thumb/6/68/Guido_Reni_031.jpg/640px-Guido_Reni_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83832" cy="686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0151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51520" y="257735"/>
            <a:ext cx="388843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/>
              <a:t>Deitaram (os judeus) as mãos sobre os Apóstolos e meteram-nos na cadeia pública. Mas um anjo do Senhor, </a:t>
            </a:r>
            <a:r>
              <a:rPr lang="pt-BR" sz="2800" b="1" dirty="0"/>
              <a:t>abrindo de noite as portas do cárcere, </a:t>
            </a:r>
            <a:r>
              <a:rPr lang="pt-BR" sz="2800" dirty="0"/>
              <a:t>e, </a:t>
            </a:r>
            <a:r>
              <a:rPr lang="pt-BR" sz="2800" b="1" dirty="0"/>
              <a:t>tirando-os para fora</a:t>
            </a:r>
            <a:r>
              <a:rPr lang="pt-BR" sz="2800" dirty="0"/>
              <a:t>, disse: Ide, e , apresentando-vos no templo, pregai ao povo toda as palavras desta vida” (At 5, 18-20</a:t>
            </a:r>
            <a:r>
              <a:rPr lang="pt-BR" sz="2800" dirty="0" smtClean="0"/>
              <a:t>).</a:t>
            </a:r>
          </a:p>
          <a:p>
            <a:r>
              <a:rPr lang="pt-BR" sz="2800" dirty="0" smtClean="0"/>
              <a:t>At,12,1-11</a:t>
            </a: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pic>
        <p:nvPicPr>
          <p:cNvPr id="8" name="Picture 2" descr="http://upload.wikimedia.org/wikipedia/commons/thumb/b/b3/San_Miguel%2C_autor_Juan_de_Espinal.jpg/640px-San_Miguel%2C_autor_Juan_de_Esp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4624"/>
            <a:ext cx="4729421" cy="670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145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80720"/>
          </a:xfrm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t-BR" dirty="0"/>
              <a:t>São Miguel Arcanjo, defendei-nos no combate; </a:t>
            </a:r>
            <a:r>
              <a:rPr lang="pt-BR" b="1" dirty="0"/>
              <a:t>sede nosso refúgio </a:t>
            </a:r>
            <a:r>
              <a:rPr lang="pt-BR" dirty="0"/>
              <a:t>contra as maldades e ciladas do demônio. </a:t>
            </a:r>
            <a:endParaRPr lang="pt-BR" dirty="0" smtClean="0"/>
          </a:p>
          <a:p>
            <a:pPr marL="0" indent="0">
              <a:lnSpc>
                <a:spcPct val="160000"/>
              </a:lnSpc>
              <a:buNone/>
            </a:pPr>
            <a:r>
              <a:rPr lang="pt-BR" dirty="0" smtClean="0"/>
              <a:t>Ordene-lhe </a:t>
            </a:r>
            <a:r>
              <a:rPr lang="pt-BR" dirty="0"/>
              <a:t>Deus, instantemente o pedimos, e vós, príncipe da milícia celeste, pela virtude divina, </a:t>
            </a:r>
            <a:r>
              <a:rPr lang="pt-BR" b="1" dirty="0"/>
              <a:t>precipitai no inferno a satanás e a todos os  espíritos malignos</a:t>
            </a:r>
            <a:r>
              <a:rPr lang="pt-BR" dirty="0"/>
              <a:t>, que andam pelo mundo para perder as almas. Amém.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5925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jovensconectados.org.br/wp-content/uploads/2014/06/trindade_ruble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0"/>
            <a:ext cx="5472608" cy="690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590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ACOLHIDA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573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9075" y="1299413"/>
            <a:ext cx="8373978" cy="5366083"/>
          </a:xfrm>
        </p:spPr>
        <p:txBody>
          <a:bodyPr>
            <a:normAutofit/>
          </a:bodyPr>
          <a:lstStyle/>
          <a:p>
            <a:r>
              <a:rPr lang="pt-BR" dirty="0"/>
              <a:t>C</a:t>
            </a:r>
            <a:r>
              <a:rPr lang="pt-BR" dirty="0" smtClean="0"/>
              <a:t>omunidade </a:t>
            </a:r>
            <a:r>
              <a:rPr lang="pt-BR" dirty="0"/>
              <a:t>é o lugar da </a:t>
            </a:r>
            <a:r>
              <a:rPr lang="pt-BR" dirty="0" smtClean="0"/>
              <a:t>reconciliação onde as </a:t>
            </a:r>
            <a:r>
              <a:rPr lang="pt-BR" dirty="0"/>
              <a:t>pessoas acolhem e oferecem o </a:t>
            </a:r>
            <a:r>
              <a:rPr lang="pt-BR" dirty="0" smtClean="0"/>
              <a:t>perdão;</a:t>
            </a:r>
          </a:p>
          <a:p>
            <a:r>
              <a:rPr lang="pt-BR" dirty="0"/>
              <a:t>Há quem comunga o Cristo na Eucaristia e despreza seu irmão de comunidade com palavras, gestos e omissões. </a:t>
            </a:r>
            <a:endParaRPr lang="pt-BR" dirty="0" smtClean="0"/>
          </a:p>
          <a:p>
            <a:r>
              <a:rPr lang="pt-BR" dirty="0" smtClean="0"/>
              <a:t>“</a:t>
            </a:r>
            <a:r>
              <a:rPr lang="pt-BR" b="1" dirty="0"/>
              <a:t>Nisto conhecerão todos que sois meus discípulos: se vos amardes uns aos outros</a:t>
            </a:r>
            <a:r>
              <a:rPr lang="pt-BR" dirty="0"/>
              <a:t>”</a:t>
            </a:r>
            <a:r>
              <a:rPr lang="pt-BR" i="1" dirty="0"/>
              <a:t> </a:t>
            </a:r>
            <a:r>
              <a:rPr lang="pt-BR" dirty="0"/>
              <a:t>(</a:t>
            </a:r>
            <a:r>
              <a:rPr lang="pt-BR" i="1" dirty="0" err="1"/>
              <a:t>Jo</a:t>
            </a:r>
            <a:r>
              <a:rPr lang="pt-BR" dirty="0"/>
              <a:t> 13, 35) – que as outras pessoas e grupos afirmavam admirados: “</a:t>
            </a:r>
            <a:r>
              <a:rPr lang="pt-BR" dirty="0">
                <a:solidFill>
                  <a:srgbClr val="FF0000"/>
                </a:solidFill>
              </a:rPr>
              <a:t>Vede como eles se amam!” </a:t>
            </a:r>
            <a:r>
              <a:rPr lang="pt-BR" dirty="0"/>
              <a:t>Cf. </a:t>
            </a:r>
            <a:r>
              <a:rPr lang="pt-BR" dirty="0" smtClean="0"/>
              <a:t>Tertuliano</a:t>
            </a:r>
            <a:r>
              <a:rPr lang="pt-BR" dirty="0"/>
              <a:t>)</a:t>
            </a:r>
            <a:r>
              <a:rPr lang="pt-BR" dirty="0" smtClean="0"/>
              <a:t>.</a:t>
            </a:r>
            <a:endParaRPr lang="pt-BR" dirty="0"/>
          </a:p>
          <a:p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23528" y="258032"/>
            <a:ext cx="8568952" cy="7226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 smtClean="0"/>
              <a:t>Conversão Pastoral: Acolhida </a:t>
            </a:r>
            <a:r>
              <a:rPr lang="pt-BR" dirty="0"/>
              <a:t>e vida fraterna</a:t>
            </a:r>
          </a:p>
        </p:txBody>
      </p:sp>
    </p:spTree>
    <p:extLst>
      <p:ext uri="{BB962C8B-B14F-4D97-AF65-F5344CB8AC3E}">
        <p14:creationId xmlns:p14="http://schemas.microsoft.com/office/powerpoint/2010/main" val="3465643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9075" y="1299413"/>
            <a:ext cx="8373978" cy="5366083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Acolher melhor </a:t>
            </a:r>
            <a:r>
              <a:rPr lang="pt-BR" dirty="0"/>
              <a:t>é uma tarefa urgente especialmente das secretarias paroquiais, superando a burocracia, a frieza, a impessoalidade e estabelecendo relações mais personalizadas. </a:t>
            </a:r>
          </a:p>
          <a:p>
            <a:pPr lvl="0"/>
            <a:endParaRPr lang="pt-BR" sz="1600" dirty="0" smtClean="0"/>
          </a:p>
          <a:p>
            <a:pPr lvl="0"/>
            <a:r>
              <a:rPr lang="pt-BR" dirty="0" smtClean="0"/>
              <a:t>A </a:t>
            </a:r>
            <a:r>
              <a:rPr lang="pt-BR" dirty="0"/>
              <a:t>comunidade seja uma </a:t>
            </a:r>
            <a:r>
              <a:rPr lang="pt-BR" b="1" dirty="0" smtClean="0"/>
              <a:t>“igreja </a:t>
            </a:r>
            <a:r>
              <a:rPr lang="pt-BR" b="1" dirty="0"/>
              <a:t>capaz de fazer companhia, de ir para além da simples escuta; uma igreja que acompanha o caminho pondo-se em viagem com as pessoas.”</a:t>
            </a:r>
            <a:r>
              <a:rPr lang="pt-BR" dirty="0"/>
              <a:t> </a:t>
            </a:r>
            <a:r>
              <a:rPr lang="pt-BR" dirty="0" smtClean="0"/>
              <a:t>(PP </a:t>
            </a:r>
            <a:r>
              <a:rPr lang="pt-BR" dirty="0" err="1" smtClean="0"/>
              <a:t>Fr</a:t>
            </a:r>
            <a:r>
              <a:rPr lang="pt-BR" dirty="0" smtClean="0"/>
              <a:t>)</a:t>
            </a:r>
          </a:p>
          <a:p>
            <a:pPr lvl="0"/>
            <a:endParaRPr lang="pt-BR" dirty="0" smtClean="0"/>
          </a:p>
          <a:p>
            <a:pPr lvl="0"/>
            <a:endParaRPr lang="pt-BR" dirty="0"/>
          </a:p>
          <a:p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28650" y="175947"/>
            <a:ext cx="7886700" cy="7226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 smtClean="0"/>
              <a:t>Conversão </a:t>
            </a:r>
            <a:r>
              <a:rPr lang="pt-BR" dirty="0"/>
              <a:t>P</a:t>
            </a:r>
            <a:r>
              <a:rPr lang="pt-BR" dirty="0" smtClean="0"/>
              <a:t>astoral: a secretaria paroquial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708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7260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t-BR" dirty="0" smtClean="0">
                <a:solidFill>
                  <a:srgbClr val="FF0000"/>
                </a:solidFill>
              </a:rPr>
              <a:t>O </a:t>
            </a:r>
            <a:r>
              <a:rPr lang="pt-BR" dirty="0">
                <a:solidFill>
                  <a:srgbClr val="FF0000"/>
                </a:solidFill>
              </a:rPr>
              <a:t>atendimento individualizado </a:t>
            </a:r>
            <a:r>
              <a:rPr lang="pt-BR" dirty="0"/>
              <a:t>oportunizará um acompanhamento espiritual e uma orientação para a vida em comunidade</a:t>
            </a:r>
            <a:r>
              <a:rPr lang="pt-BR" dirty="0" smtClean="0"/>
              <a:t>.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Acolher </a:t>
            </a:r>
            <a:r>
              <a:rPr lang="pt-BR" dirty="0">
                <a:solidFill>
                  <a:srgbClr val="FF0000"/>
                </a:solidFill>
              </a:rPr>
              <a:t>a todos </a:t>
            </a:r>
            <a:r>
              <a:rPr lang="pt-BR" dirty="0" smtClean="0"/>
              <a:t>sem </a:t>
            </a:r>
            <a:r>
              <a:rPr lang="pt-BR" dirty="0"/>
              <a:t>colocar, de imediato, obstáculos doutrinais e morais para a sua chegada</a:t>
            </a:r>
            <a:r>
              <a:rPr lang="pt-BR" dirty="0" smtClean="0"/>
              <a:t>... Acompanhar gradualmente ao abraço materno da Igreja;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Casa paroquial: </a:t>
            </a:r>
            <a:r>
              <a:rPr lang="pt-BR" dirty="0">
                <a:solidFill>
                  <a:srgbClr val="FF0000"/>
                </a:solidFill>
              </a:rPr>
              <a:t>uma casa de portas sempre abertas </a:t>
            </a:r>
            <a:r>
              <a:rPr lang="pt-BR" dirty="0"/>
              <a:t>para promover a cultura do encontro.</a:t>
            </a:r>
            <a:r>
              <a:rPr lang="pt-BR" dirty="0" smtClean="0"/>
              <a:t> </a:t>
            </a:r>
            <a:r>
              <a:rPr lang="pt-BR" dirty="0"/>
              <a:t>Um dos sinais de abertura e acolhimento é deixar as portas da igreja, ou capela, abertas para que as pessoas possam rezar sempre que desejarem.</a:t>
            </a:r>
          </a:p>
          <a:p>
            <a:pPr lvl="0"/>
            <a:endParaRPr lang="pt-BR" dirty="0"/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28650" y="175947"/>
            <a:ext cx="7886700" cy="7226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 smtClean="0"/>
              <a:t>Conversão </a:t>
            </a:r>
            <a:r>
              <a:rPr lang="pt-BR" dirty="0"/>
              <a:t>P</a:t>
            </a:r>
            <a:r>
              <a:rPr lang="pt-BR" dirty="0" smtClean="0"/>
              <a:t>astoral: a confissão individual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523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48878"/>
          </a:xfrm>
        </p:spPr>
        <p:txBody>
          <a:bodyPr>
            <a:normAutofit lnSpcReduction="10000"/>
          </a:bodyPr>
          <a:lstStyle/>
          <a:p>
            <a:pPr lvl="0"/>
            <a:r>
              <a:rPr lang="pt-BR" dirty="0">
                <a:solidFill>
                  <a:srgbClr val="FF0000"/>
                </a:solidFill>
              </a:rPr>
              <a:t>R</a:t>
            </a:r>
            <a:r>
              <a:rPr lang="pt-BR" dirty="0" smtClean="0">
                <a:solidFill>
                  <a:srgbClr val="FF0000"/>
                </a:solidFill>
              </a:rPr>
              <a:t>ever </a:t>
            </a:r>
            <a:r>
              <a:rPr lang="pt-BR" dirty="0">
                <a:solidFill>
                  <a:srgbClr val="FF0000"/>
                </a:solidFill>
              </a:rPr>
              <a:t>os horários das celebrações: </a:t>
            </a:r>
            <a:r>
              <a:rPr lang="pt-BR" dirty="0"/>
              <a:t>missas ao meio-dia, atendimento do padre à noite e missa com jovens em horários alternativos são apenas alguns exemplos de uma pastoral missionária. </a:t>
            </a:r>
          </a:p>
          <a:p>
            <a:r>
              <a:rPr lang="pt-BR" dirty="0">
                <a:solidFill>
                  <a:srgbClr val="FF0000"/>
                </a:solidFill>
              </a:rPr>
              <a:t>A Palavra é saboreada </a:t>
            </a:r>
            <a:r>
              <a:rPr lang="pt-BR" dirty="0"/>
              <a:t>na experiência comunitária da Leitura Orante da Bíblia. </a:t>
            </a:r>
            <a:endParaRPr lang="pt-BR" dirty="0" smtClean="0"/>
          </a:p>
          <a:p>
            <a:r>
              <a:rPr lang="pt-BR" dirty="0"/>
              <a:t>Quem recebe a </a:t>
            </a:r>
            <a:r>
              <a:rPr lang="pt-BR" dirty="0">
                <a:solidFill>
                  <a:srgbClr val="FF0000"/>
                </a:solidFill>
              </a:rPr>
              <a:t>missão de pregar </a:t>
            </a:r>
            <a:r>
              <a:rPr lang="pt-BR" dirty="0"/>
              <a:t>deve evitar discursos genéricos e abstratos, que ocultam a simplicidade da Palavra de Deus, ou divagações inúteis que ameaçam atrair a atenção mais para o pregador do que para a mensagem evangélica. 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28650" y="175947"/>
            <a:ext cx="7886700" cy="7226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 smtClean="0"/>
              <a:t>Conversão </a:t>
            </a:r>
            <a:r>
              <a:rPr lang="pt-BR" dirty="0"/>
              <a:t>P</a:t>
            </a:r>
            <a:r>
              <a:rPr lang="pt-BR" dirty="0" smtClean="0"/>
              <a:t>astoral: a celebração eucarística missionária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6304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4726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/>
              <a:t>As comunidades da paróquia precisarão acolher todos, especialmente </a:t>
            </a:r>
            <a:r>
              <a:rPr lang="pt-BR" dirty="0" smtClean="0"/>
              <a:t>: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Os </a:t>
            </a:r>
            <a:r>
              <a:rPr lang="pt-BR" dirty="0">
                <a:solidFill>
                  <a:srgbClr val="FF0000"/>
                </a:solidFill>
              </a:rPr>
              <a:t>moralmente perdidos </a:t>
            </a:r>
            <a:r>
              <a:rPr lang="pt-BR" dirty="0"/>
              <a:t>e os socialmente excluídos, “para que todos tenham vida” </a:t>
            </a:r>
            <a:endParaRPr lang="pt-BR" dirty="0" smtClean="0"/>
          </a:p>
          <a:p>
            <a:pPr lvl="0"/>
            <a:r>
              <a:rPr lang="pt-BR" dirty="0" smtClean="0">
                <a:solidFill>
                  <a:srgbClr val="FF0000"/>
                </a:solidFill>
              </a:rPr>
              <a:t>Os que estão </a:t>
            </a:r>
            <a:r>
              <a:rPr lang="pt-BR" dirty="0">
                <a:solidFill>
                  <a:srgbClr val="FF0000"/>
                </a:solidFill>
              </a:rPr>
              <a:t>caídos na beira do </a:t>
            </a:r>
            <a:r>
              <a:rPr lang="pt-BR" dirty="0" smtClean="0">
                <a:solidFill>
                  <a:srgbClr val="FF0000"/>
                </a:solidFill>
              </a:rPr>
              <a:t>caminho: </a:t>
            </a:r>
            <a:r>
              <a:rPr lang="pt-BR" dirty="0"/>
              <a:t>Dependentes químicos, migrantes, desempregados, dementes, moradores de rua, </a:t>
            </a:r>
            <a:r>
              <a:rPr lang="pt-BR" dirty="0" err="1"/>
              <a:t>sem-terras</a:t>
            </a:r>
            <a:r>
              <a:rPr lang="pt-BR" dirty="0"/>
              <a:t>, soropositivos, doentes e idosos abandonados são alguns rostos que clamam para que a comunidade lhes apresente, concretamente, atitudes do Bom Samaritano. </a:t>
            </a:r>
          </a:p>
          <a:p>
            <a:pPr lvl="0"/>
            <a:r>
              <a:rPr lang="pt-BR" dirty="0" smtClean="0">
                <a:solidFill>
                  <a:srgbClr val="FF0000"/>
                </a:solidFill>
              </a:rPr>
              <a:t>A situação </a:t>
            </a:r>
            <a:r>
              <a:rPr lang="pt-BR" dirty="0">
                <a:solidFill>
                  <a:srgbClr val="FF0000"/>
                </a:solidFill>
              </a:rPr>
              <a:t>dos divorciados, </a:t>
            </a:r>
            <a:r>
              <a:rPr lang="pt-BR" dirty="0"/>
              <a:t>dos casais em segunda união, dos homossexuais, dos solitários e dos deprimidos. Também os doentes mentais, que tantas vezes entram na igreja durante as celebrações, merecem o carinho de quem é discípulo de Jesus Cristo</a:t>
            </a:r>
            <a:r>
              <a:rPr lang="pt-BR" dirty="0" smtClean="0"/>
              <a:t>. (286)</a:t>
            </a:r>
            <a:endParaRPr lang="pt-BR" dirty="0"/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28650" y="175947"/>
            <a:ext cx="7886700" cy="7226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 smtClean="0"/>
              <a:t>Conversão </a:t>
            </a:r>
            <a:r>
              <a:rPr lang="pt-BR" dirty="0"/>
              <a:t>P</a:t>
            </a:r>
            <a:r>
              <a:rPr lang="pt-BR" dirty="0" smtClean="0"/>
              <a:t>astoral: a caridade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089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Além da solidariedade entre comunidades da paróquia e da diocese, é importante manter </a:t>
            </a:r>
            <a:r>
              <a:rPr lang="pt-BR" dirty="0">
                <a:solidFill>
                  <a:srgbClr val="FF0000"/>
                </a:solidFill>
              </a:rPr>
              <a:t>vínculos</a:t>
            </a: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afetivos e efetivos </a:t>
            </a:r>
            <a:r>
              <a:rPr lang="pt-BR" dirty="0"/>
              <a:t>com paróquias de áreas </a:t>
            </a:r>
            <a:r>
              <a:rPr lang="pt-BR" dirty="0" smtClean="0"/>
              <a:t>missionárias... </a:t>
            </a:r>
          </a:p>
          <a:p>
            <a:r>
              <a:rPr lang="pt-BR" dirty="0"/>
              <a:t>A</a:t>
            </a:r>
            <a:r>
              <a:rPr lang="pt-BR" dirty="0" smtClean="0"/>
              <a:t> </a:t>
            </a:r>
            <a:r>
              <a:rPr lang="pt-BR" dirty="0"/>
              <a:t>experiência das </a:t>
            </a:r>
            <a:r>
              <a:rPr lang="pt-BR" dirty="0">
                <a:solidFill>
                  <a:srgbClr val="FF0000"/>
                </a:solidFill>
              </a:rPr>
              <a:t>paróquias-irmãs</a:t>
            </a:r>
            <a:r>
              <a:rPr lang="pt-BR" dirty="0"/>
              <a:t>, dentro e fora da diocese, análoga ao projeto </a:t>
            </a:r>
            <a:r>
              <a:rPr lang="pt-BR" dirty="0" smtClean="0"/>
              <a:t>“Igrejas-irmãs.”; ajuda mútua entre as comunidades da mesma paróquia e entre as paróquias da diocese</a:t>
            </a:r>
          </a:p>
          <a:p>
            <a:pPr lvl="0"/>
            <a:r>
              <a:rPr lang="pt-BR" dirty="0" smtClean="0"/>
              <a:t> </a:t>
            </a:r>
            <a:r>
              <a:rPr lang="en-US" dirty="0" smtClean="0"/>
              <a:t>DGAE</a:t>
            </a:r>
            <a:r>
              <a:rPr lang="en-US" dirty="0"/>
              <a:t>, n. 105.</a:t>
            </a:r>
            <a:endParaRPr lang="pt-BR" dirty="0"/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28650" y="175947"/>
            <a:ext cx="7886700" cy="105929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 smtClean="0"/>
              <a:t>Solidariedade entre as paróquias, dioceses e áreas missionárias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214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84785"/>
            <a:ext cx="8784976" cy="5184575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É urgente ir ao encontro daqueles que se afastaram da comunidade ou dos que a concebem apenas como uma referência para serviços religiosos. </a:t>
            </a:r>
            <a:endParaRPr lang="pt-BR" dirty="0" smtClean="0"/>
          </a:p>
          <a:p>
            <a:pPr marL="0" indent="0">
              <a:buNone/>
            </a:pPr>
            <a:r>
              <a:rPr lang="pt-BR" b="1" dirty="0">
                <a:solidFill>
                  <a:srgbClr val="0070C0"/>
                </a:solidFill>
              </a:rPr>
              <a:t>Ocasião especial para acolher os afastados pode </a:t>
            </a:r>
            <a:r>
              <a:rPr lang="pt-BR" b="1" dirty="0" smtClean="0">
                <a:solidFill>
                  <a:srgbClr val="0070C0"/>
                </a:solidFill>
              </a:rPr>
              <a:t>ser:</a:t>
            </a:r>
          </a:p>
          <a:p>
            <a:r>
              <a:rPr lang="pt-BR" dirty="0" smtClean="0"/>
              <a:t> </a:t>
            </a:r>
            <a:r>
              <a:rPr lang="pt-BR" dirty="0"/>
              <a:t>a preparação de pais e padrinhos para o Batismo,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preparação de noivos para o Sacramento do Matrimônio, </a:t>
            </a:r>
            <a:endParaRPr lang="pt-BR" dirty="0" smtClean="0"/>
          </a:p>
          <a:p>
            <a:r>
              <a:rPr lang="pt-BR" dirty="0" smtClean="0"/>
              <a:t>as </a:t>
            </a:r>
            <a:r>
              <a:rPr lang="pt-BR" dirty="0"/>
              <a:t>Exéquias e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formação de pais de crianças e jovens da </a:t>
            </a:r>
            <a:r>
              <a:rPr lang="pt-BR" dirty="0" smtClean="0"/>
              <a:t>catequese</a:t>
            </a:r>
          </a:p>
          <a:p>
            <a:pPr marL="0" indent="0">
              <a:buNone/>
            </a:pPr>
            <a:r>
              <a:rPr lang="pt-BR" dirty="0"/>
              <a:t>supõem </a:t>
            </a:r>
            <a:r>
              <a:rPr lang="pt-BR" dirty="0">
                <a:solidFill>
                  <a:srgbClr val="0070C0"/>
                </a:solidFill>
              </a:rPr>
              <a:t>um olhar menos julgador </a:t>
            </a:r>
            <a:r>
              <a:rPr lang="pt-BR" dirty="0"/>
              <a:t>e </a:t>
            </a:r>
            <a:r>
              <a:rPr lang="pt-BR" dirty="0">
                <a:solidFill>
                  <a:srgbClr val="0070C0"/>
                </a:solidFill>
              </a:rPr>
              <a:t>mais acolhedor, </a:t>
            </a:r>
            <a:r>
              <a:rPr lang="pt-BR" dirty="0"/>
              <a:t>para receber aqueles que buscam a comunidade pensando apenas no sacramento. Se forem bem-acolhidos, poderão retornar ou ingressar na vida comunitária. 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28650" y="237332"/>
            <a:ext cx="7886700" cy="9337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dirty="0" smtClean="0"/>
              <a:t>Conversão pastoral: sair em missão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7080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898</Words>
  <Application>Microsoft Office PowerPoint</Application>
  <PresentationFormat>Apresentação na tela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Comunidade:  a imagem e a semelhança de Deus!</vt:lpstr>
      <vt:lpstr>ACOLHIDA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Formar pequenas comunidades:</vt:lpstr>
      <vt:lpstr> Momento 2 10. Paróquuia, Comunidade de comunidades:  Um novo jeiito de ser Igreja </vt:lpstr>
      <vt:lpstr>Atitudes</vt:lpstr>
      <vt:lpstr>Construir a comunidade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19</cp:revision>
  <dcterms:created xsi:type="dcterms:W3CDTF">2014-09-09T22:48:51Z</dcterms:created>
  <dcterms:modified xsi:type="dcterms:W3CDTF">2014-09-14T09:18:16Z</dcterms:modified>
</cp:coreProperties>
</file>