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301" r:id="rId3"/>
    <p:sldId id="317" r:id="rId4"/>
    <p:sldId id="318" r:id="rId5"/>
    <p:sldId id="319" r:id="rId6"/>
    <p:sldId id="315" r:id="rId7"/>
    <p:sldId id="308" r:id="rId8"/>
    <p:sldId id="307" r:id="rId9"/>
    <p:sldId id="305" r:id="rId10"/>
    <p:sldId id="323" r:id="rId11"/>
    <p:sldId id="324" r:id="rId12"/>
    <p:sldId id="322" r:id="rId13"/>
    <p:sldId id="309" r:id="rId14"/>
    <p:sldId id="306" r:id="rId15"/>
    <p:sldId id="311" r:id="rId16"/>
    <p:sldId id="325" r:id="rId17"/>
    <p:sldId id="326" r:id="rId18"/>
    <p:sldId id="327" r:id="rId19"/>
    <p:sldId id="328" r:id="rId20"/>
    <p:sldId id="312" r:id="rId21"/>
    <p:sldId id="313" r:id="rId22"/>
    <p:sldId id="314" r:id="rId23"/>
    <p:sldId id="320" r:id="rId24"/>
    <p:sldId id="321" r:id="rId2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44" y="-25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83255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19236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53242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231169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89343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81560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53569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56969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198543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63424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91B0852-F1B5-4860-BE8B-4A14AE5CC0D9}" type="datetimeFigureOut">
              <a:rPr lang="pt-BR" smtClean="0"/>
              <a:pPr/>
              <a:t>15/02/2017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2269558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B0852-F1B5-4860-BE8B-4A14AE5CC0D9}" type="datetimeFigureOut">
              <a:rPr lang="pt-BR" smtClean="0"/>
              <a:pPr/>
              <a:t>15/02/2017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F68BFA-4B36-4458-808D-FFC2D892FFE1}" type="slidenum">
              <a:rPr lang="pt-BR" smtClean="0"/>
              <a:pPr/>
              <a:t>‹nº›</a:t>
            </a:fld>
            <a:endParaRPr lang="pt-BR"/>
          </a:p>
        </p:txBody>
      </p:sp>
    </p:spTree>
    <p:extLst>
      <p:ext uri="{BB962C8B-B14F-4D97-AF65-F5344CB8AC3E}">
        <p14:creationId xmlns:p14="http://schemas.microsoft.com/office/powerpoint/2010/main" xmlns="" val="2171823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uchinhos.org/biblia/index.php?title=Act_13" TargetMode="External"/><Relationship Id="rId2" Type="http://schemas.openxmlformats.org/officeDocument/2006/relationships/hyperlink" Target="http://www.capuchinhos.org/biblia/index.php?title=Act_12" TargetMode="External"/><Relationship Id="rId1" Type="http://schemas.openxmlformats.org/officeDocument/2006/relationships/slideLayout" Target="../slideLayouts/slideLayout2.xml"/><Relationship Id="rId6" Type="http://schemas.openxmlformats.org/officeDocument/2006/relationships/hyperlink" Target="http://www.capuchinhos.org/biblia/index.php?title=1Pe_5" TargetMode="External"/><Relationship Id="rId5" Type="http://schemas.openxmlformats.org/officeDocument/2006/relationships/hyperlink" Target="http://www.capuchinhos.org/biblia/index.php?title=Cl_4" TargetMode="External"/><Relationship Id="rId4" Type="http://schemas.openxmlformats.org/officeDocument/2006/relationships/hyperlink" Target="http://www.capuchinhos.org/biblia/index.php?title=Act_15"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santuariosagradocoracaodejesus.org/adm/noticias/arquivos/95ae495c150db19ce747b0cdd7188a1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7384"/>
            <a:ext cx="9144000" cy="689022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ítulo 1"/>
          <p:cNvSpPr>
            <a:spLocks noGrp="1"/>
          </p:cNvSpPr>
          <p:nvPr>
            <p:ph type="title"/>
          </p:nvPr>
        </p:nvSpPr>
        <p:spPr>
          <a:xfrm>
            <a:off x="7164288" y="908720"/>
            <a:ext cx="1872208" cy="1156990"/>
          </a:xfrm>
        </p:spPr>
        <p:txBody>
          <a:bodyPr>
            <a:normAutofit fontScale="90000"/>
          </a:bodyPr>
          <a:lstStyle/>
          <a:p>
            <a:r>
              <a:rPr lang="pt-BR" b="1" dirty="0" smtClean="0"/>
              <a:t>Marcos</a:t>
            </a:r>
            <a:endParaRPr lang="pt-BR" b="1" dirty="0"/>
          </a:p>
        </p:txBody>
      </p:sp>
    </p:spTree>
    <p:extLst>
      <p:ext uri="{BB962C8B-B14F-4D97-AF65-F5344CB8AC3E}">
        <p14:creationId xmlns:p14="http://schemas.microsoft.com/office/powerpoint/2010/main" xmlns="" val="2509287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5328592" cy="706090"/>
          </a:xfrm>
        </p:spPr>
        <p:txBody>
          <a:bodyPr>
            <a:normAutofit fontScale="90000"/>
          </a:bodyPr>
          <a:lstStyle/>
          <a:p>
            <a:r>
              <a:rPr lang="pt-BR" b="1" dirty="0">
                <a:solidFill>
                  <a:srgbClr val="0070C0"/>
                </a:solidFill>
              </a:rPr>
              <a:t>A estrutura </a:t>
            </a:r>
            <a:r>
              <a:rPr lang="pt-BR" b="1" dirty="0" smtClean="0">
                <a:solidFill>
                  <a:srgbClr val="0070C0"/>
                </a:solidFill>
              </a:rPr>
              <a:t>da 1ª parte</a:t>
            </a:r>
            <a:br>
              <a:rPr lang="pt-BR" b="1" dirty="0" smtClean="0">
                <a:solidFill>
                  <a:srgbClr val="0070C0"/>
                </a:solidFill>
              </a:rPr>
            </a:br>
            <a:r>
              <a:rPr lang="pt-BR" sz="3600" b="1" dirty="0" smtClean="0">
                <a:solidFill>
                  <a:srgbClr val="FF0000"/>
                </a:solidFill>
              </a:rPr>
              <a:t>Jesus, o Messias </a:t>
            </a:r>
            <a:endParaRPr lang="pt-BR" sz="3600" b="1" dirty="0">
              <a:solidFill>
                <a:srgbClr val="FF0000"/>
              </a:solidFill>
            </a:endParaRPr>
          </a:p>
        </p:txBody>
      </p:sp>
      <p:sp>
        <p:nvSpPr>
          <p:cNvPr id="3" name="Espaço Reservado para Conteúdo 2"/>
          <p:cNvSpPr>
            <a:spLocks noGrp="1"/>
          </p:cNvSpPr>
          <p:nvPr>
            <p:ph idx="1"/>
          </p:nvPr>
        </p:nvSpPr>
        <p:spPr>
          <a:xfrm>
            <a:off x="251520" y="1412776"/>
            <a:ext cx="8712968" cy="5688632"/>
          </a:xfrm>
        </p:spPr>
        <p:txBody>
          <a:bodyPr>
            <a:normAutofit fontScale="55000" lnSpcReduction="20000"/>
          </a:bodyPr>
          <a:lstStyle/>
          <a:p>
            <a:pPr>
              <a:lnSpc>
                <a:spcPct val="120000"/>
              </a:lnSpc>
            </a:pPr>
            <a:r>
              <a:rPr lang="pt-BR" sz="3800" b="1" dirty="0">
                <a:solidFill>
                  <a:srgbClr val="0070C0"/>
                </a:solidFill>
              </a:rPr>
              <a:t>A) Testemunho do Batista: 1,2-8</a:t>
            </a:r>
            <a:r>
              <a:rPr lang="pt-BR" sz="3800" dirty="0"/>
              <a:t/>
            </a:r>
            <a:br>
              <a:rPr lang="pt-BR" sz="3800" dirty="0"/>
            </a:br>
            <a:r>
              <a:rPr lang="pt-BR" sz="3800" dirty="0"/>
              <a:t>Batismo de Cristo: </a:t>
            </a:r>
            <a:r>
              <a:rPr lang="pt-BR" sz="3800" dirty="0" smtClean="0"/>
              <a:t>1,9-11 [</a:t>
            </a:r>
            <a:r>
              <a:rPr lang="pt-BR" sz="3800" dirty="0"/>
              <a:t>Ensinamento e exorcismos: 1;21-39]</a:t>
            </a:r>
            <a:br>
              <a:rPr lang="pt-BR" sz="3800" dirty="0"/>
            </a:br>
            <a:r>
              <a:rPr lang="pt-BR" sz="3800" b="1" dirty="0">
                <a:solidFill>
                  <a:srgbClr val="00B050"/>
                </a:solidFill>
              </a:rPr>
              <a:t>B) Controvérsia com os fariseus: 2,1-3,6</a:t>
            </a:r>
            <a:br>
              <a:rPr lang="pt-BR" sz="3800" b="1" dirty="0">
                <a:solidFill>
                  <a:srgbClr val="00B050"/>
                </a:solidFill>
              </a:rPr>
            </a:br>
            <a:r>
              <a:rPr lang="pt-BR" sz="3800" b="1" dirty="0"/>
              <a:t>C) Chamado dos Doze: 3,13-19</a:t>
            </a:r>
            <a:r>
              <a:rPr lang="pt-BR" sz="3800" dirty="0"/>
              <a:t/>
            </a:r>
            <a:br>
              <a:rPr lang="pt-BR" sz="3800" dirty="0"/>
            </a:br>
            <a:r>
              <a:rPr lang="pt-BR" sz="3800" b="1" dirty="0">
                <a:solidFill>
                  <a:srgbClr val="C00000"/>
                </a:solidFill>
              </a:rPr>
              <a:t>D) Incredulidade da família de Jesus: </a:t>
            </a:r>
            <a:r>
              <a:rPr lang="pt-BR" sz="3800" b="1" dirty="0" smtClean="0">
                <a:solidFill>
                  <a:srgbClr val="C00000"/>
                </a:solidFill>
              </a:rPr>
              <a:t>3;20-35</a:t>
            </a:r>
          </a:p>
          <a:p>
            <a:pPr marL="0" indent="0">
              <a:lnSpc>
                <a:spcPct val="120000"/>
              </a:lnSpc>
              <a:buNone/>
            </a:pPr>
            <a:r>
              <a:rPr lang="pt-BR" sz="3800" b="1" dirty="0" smtClean="0"/>
              <a:t>E</a:t>
            </a:r>
            <a:r>
              <a:rPr lang="pt-BR" sz="3800" b="1" dirty="0"/>
              <a:t>) Ensinamento e exorcismos: </a:t>
            </a:r>
            <a:r>
              <a:rPr lang="pt-BR" sz="3800" b="1" dirty="0" smtClean="0"/>
              <a:t>4,1-5,43</a:t>
            </a:r>
          </a:p>
          <a:p>
            <a:pPr marL="0" indent="0">
              <a:lnSpc>
                <a:spcPct val="120000"/>
              </a:lnSpc>
              <a:buNone/>
            </a:pPr>
            <a:r>
              <a:rPr lang="pt-BR" sz="3800" b="1" dirty="0" smtClean="0">
                <a:solidFill>
                  <a:srgbClr val="C00000"/>
                </a:solidFill>
              </a:rPr>
              <a:t>D</a:t>
            </a:r>
            <a:r>
              <a:rPr lang="pt-BR" sz="3800" b="1" dirty="0">
                <a:solidFill>
                  <a:srgbClr val="C00000"/>
                </a:solidFill>
              </a:rPr>
              <a:t>’) Incredulidade dos conterrâneos de Jesus: 6,1-6</a:t>
            </a:r>
            <a:r>
              <a:rPr lang="pt-BR" sz="3800" dirty="0"/>
              <a:t/>
            </a:r>
            <a:br>
              <a:rPr lang="pt-BR" sz="3800" dirty="0"/>
            </a:br>
            <a:r>
              <a:rPr lang="pt-BR" sz="3800" b="1" dirty="0"/>
              <a:t>C’) Missão dos Doze: </a:t>
            </a:r>
            <a:r>
              <a:rPr lang="pt-BR" sz="3800" b="1" dirty="0" smtClean="0"/>
              <a:t>6,7-13,30  [</a:t>
            </a:r>
            <a:r>
              <a:rPr lang="pt-BR" sz="3800" b="1" dirty="0"/>
              <a:t>Multiplicação dos pães; </a:t>
            </a:r>
            <a:r>
              <a:rPr lang="pt-BR" sz="2900" b="1" dirty="0"/>
              <a:t>6,34-44]</a:t>
            </a:r>
            <a:r>
              <a:rPr lang="pt-BR" sz="3800" dirty="0"/>
              <a:t/>
            </a:r>
            <a:br>
              <a:rPr lang="pt-BR" sz="3800" dirty="0"/>
            </a:br>
            <a:r>
              <a:rPr lang="pt-BR" sz="3800" b="1" dirty="0">
                <a:solidFill>
                  <a:srgbClr val="00B050"/>
                </a:solidFill>
              </a:rPr>
              <a:t>B’) </a:t>
            </a:r>
            <a:r>
              <a:rPr lang="pt-BR" b="1" dirty="0">
                <a:solidFill>
                  <a:srgbClr val="00B050"/>
                </a:solidFill>
              </a:rPr>
              <a:t>Hostilidade dos fariseus: </a:t>
            </a:r>
            <a:r>
              <a:rPr lang="pt-BR" sz="2600" b="1" dirty="0">
                <a:solidFill>
                  <a:srgbClr val="00B050"/>
                </a:solidFill>
              </a:rPr>
              <a:t>7,5-13; </a:t>
            </a:r>
            <a:r>
              <a:rPr lang="pt-BR" sz="2600" b="1" dirty="0" smtClean="0">
                <a:solidFill>
                  <a:srgbClr val="00B050"/>
                </a:solidFill>
              </a:rPr>
              <a:t>8,11-13 </a:t>
            </a:r>
            <a:r>
              <a:rPr lang="pt-BR" sz="2600" dirty="0" smtClean="0"/>
              <a:t> </a:t>
            </a:r>
            <a:r>
              <a:rPr lang="pt-BR" dirty="0" smtClean="0"/>
              <a:t>Os </a:t>
            </a:r>
            <a:r>
              <a:rPr lang="pt-BR" dirty="0"/>
              <a:t>pagãos chamados à salvação: </a:t>
            </a:r>
            <a:r>
              <a:rPr lang="pt-BR" sz="2600" dirty="0"/>
              <a:t>7,14-8,9</a:t>
            </a:r>
            <a:r>
              <a:rPr lang="pt-BR" sz="3800" dirty="0"/>
              <a:t/>
            </a:r>
            <a:br>
              <a:rPr lang="pt-BR" sz="3800" dirty="0"/>
            </a:br>
            <a:r>
              <a:rPr lang="pt-BR" sz="3800" b="1" dirty="0">
                <a:solidFill>
                  <a:srgbClr val="0070C0"/>
                </a:solidFill>
              </a:rPr>
              <a:t>A’) Profissão de fé de Pedro: </a:t>
            </a:r>
            <a:r>
              <a:rPr lang="pt-BR" sz="3800" b="1" dirty="0" smtClean="0">
                <a:solidFill>
                  <a:srgbClr val="0070C0"/>
                </a:solidFill>
              </a:rPr>
              <a:t>8,27-30</a:t>
            </a:r>
          </a:p>
          <a:p>
            <a:pPr marL="0" indent="0">
              <a:lnSpc>
                <a:spcPct val="120000"/>
              </a:lnSpc>
              <a:buNone/>
            </a:pPr>
            <a:r>
              <a:rPr lang="pt-BR" sz="3800" b="1" dirty="0">
                <a:solidFill>
                  <a:srgbClr val="FF0000"/>
                </a:solidFill>
              </a:rPr>
              <a:t>A primeira parte (1, 1 – 8, 30) termina com a confissão de Pedro, quando Jesus pergunta: “E vós, quem dizeis que Eu sou?”, Pedro responde “Tu és o Messias” (8, 29).</a:t>
            </a:r>
            <a:r>
              <a:rPr lang="pt-BR" sz="3800" dirty="0"/>
              <a:t/>
            </a:r>
            <a:br>
              <a:rPr lang="pt-BR" sz="3800" dirty="0"/>
            </a:br>
            <a:r>
              <a:rPr lang="pt-BR" sz="3800" dirty="0" smtClean="0"/>
              <a:t>                         </a:t>
            </a:r>
          </a:p>
          <a:p>
            <a:pPr marL="0" indent="0">
              <a:lnSpc>
                <a:spcPct val="120000"/>
              </a:lnSpc>
              <a:buNone/>
            </a:pPr>
            <a:r>
              <a:rPr lang="pt-BR" sz="3800" dirty="0" smtClean="0"/>
              <a:t>   </a:t>
            </a:r>
            <a:r>
              <a:rPr lang="pt-BR" sz="3800" b="1" dirty="0" smtClean="0"/>
              <a:t>Transfiguração</a:t>
            </a:r>
            <a:r>
              <a:rPr lang="pt-BR" sz="3800" b="1" dirty="0"/>
              <a:t>: 9,2-10</a:t>
            </a:r>
          </a:p>
          <a:p>
            <a:pPr marL="0" indent="0">
              <a:buNone/>
            </a:pPr>
            <a:endParaRPr lang="pt-BR" dirty="0"/>
          </a:p>
        </p:txBody>
      </p:sp>
      <p:sp>
        <p:nvSpPr>
          <p:cNvPr id="4" name="Título 1"/>
          <p:cNvSpPr txBox="1">
            <a:spLocks/>
          </p:cNvSpPr>
          <p:nvPr/>
        </p:nvSpPr>
        <p:spPr>
          <a:xfrm>
            <a:off x="5465941" y="213353"/>
            <a:ext cx="3672408" cy="526638"/>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89860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5554960" cy="706090"/>
          </a:xfrm>
        </p:spPr>
        <p:txBody>
          <a:bodyPr>
            <a:normAutofit fontScale="90000"/>
          </a:bodyPr>
          <a:lstStyle/>
          <a:p>
            <a:r>
              <a:rPr lang="pt-BR" b="1" dirty="0" smtClean="0">
                <a:solidFill>
                  <a:srgbClr val="0070C0"/>
                </a:solidFill>
              </a:rPr>
              <a:t>2ª parte</a:t>
            </a:r>
            <a:br>
              <a:rPr lang="pt-BR" b="1" dirty="0" smtClean="0">
                <a:solidFill>
                  <a:srgbClr val="0070C0"/>
                </a:solidFill>
              </a:rPr>
            </a:br>
            <a:r>
              <a:rPr lang="pt-BR" b="1" dirty="0" err="1" smtClean="0">
                <a:solidFill>
                  <a:srgbClr val="0070C0"/>
                </a:solidFill>
              </a:rPr>
              <a:t>Jesus,o</a:t>
            </a:r>
            <a:r>
              <a:rPr lang="pt-BR" b="1" dirty="0" smtClean="0">
                <a:solidFill>
                  <a:srgbClr val="0070C0"/>
                </a:solidFill>
              </a:rPr>
              <a:t> Filho de Deus</a:t>
            </a:r>
            <a:endParaRPr lang="pt-BR" b="1" dirty="0">
              <a:solidFill>
                <a:srgbClr val="0070C0"/>
              </a:solidFill>
            </a:endParaRPr>
          </a:p>
        </p:txBody>
      </p:sp>
      <p:sp>
        <p:nvSpPr>
          <p:cNvPr id="3" name="Espaço Reservado para Conteúdo 2"/>
          <p:cNvSpPr>
            <a:spLocks noGrp="1"/>
          </p:cNvSpPr>
          <p:nvPr>
            <p:ph idx="1"/>
          </p:nvPr>
        </p:nvSpPr>
        <p:spPr>
          <a:xfrm>
            <a:off x="179512" y="1412776"/>
            <a:ext cx="8856984" cy="5184576"/>
          </a:xfrm>
        </p:spPr>
        <p:txBody>
          <a:bodyPr>
            <a:noAutofit/>
          </a:bodyPr>
          <a:lstStyle/>
          <a:p>
            <a:pPr marL="0" indent="0">
              <a:buNone/>
            </a:pPr>
            <a:r>
              <a:rPr lang="pt-BR" sz="2800" dirty="0" smtClean="0"/>
              <a:t> </a:t>
            </a:r>
            <a:r>
              <a:rPr lang="pt-BR" sz="2800" dirty="0"/>
              <a:t>A </a:t>
            </a:r>
            <a:r>
              <a:rPr lang="pt-BR" sz="2800" dirty="0" smtClean="0"/>
              <a:t>2ª </a:t>
            </a:r>
            <a:r>
              <a:rPr lang="pt-BR" sz="2800" dirty="0"/>
              <a:t>parte (8, 31 – 16, 8) termina também com uma confissão. </a:t>
            </a:r>
            <a:endParaRPr lang="pt-BR" sz="2800" dirty="0" smtClean="0"/>
          </a:p>
          <a:p>
            <a:pPr marL="0" indent="0">
              <a:buNone/>
            </a:pPr>
            <a:r>
              <a:rPr lang="pt-BR" sz="2800" dirty="0" smtClean="0"/>
              <a:t>Desta </a:t>
            </a:r>
            <a:r>
              <a:rPr lang="pt-BR" sz="2800" dirty="0"/>
              <a:t>vez é </a:t>
            </a:r>
            <a:r>
              <a:rPr lang="pt-BR" sz="2800" b="1" dirty="0"/>
              <a:t>o centurião,</a:t>
            </a:r>
            <a:r>
              <a:rPr lang="pt-BR" sz="2800" dirty="0"/>
              <a:t> um pagão que está ao pé da cruz que, quando Jesus morre, diz: “</a:t>
            </a:r>
            <a:r>
              <a:rPr lang="pt-BR" sz="2800" b="1" dirty="0"/>
              <a:t>Verdadeiramente este homem era Filho de Deu</a:t>
            </a:r>
            <a:r>
              <a:rPr lang="pt-BR" sz="2800" dirty="0"/>
              <a:t>s” (15, 39</a:t>
            </a:r>
            <a:r>
              <a:rPr lang="pt-BR" sz="2800" dirty="0" smtClean="0"/>
              <a:t>).</a:t>
            </a:r>
          </a:p>
          <a:p>
            <a:pPr marL="0" indent="0">
              <a:buNone/>
            </a:pPr>
            <a:r>
              <a:rPr lang="pt-BR" sz="2800" dirty="0" smtClean="0"/>
              <a:t>As </a:t>
            </a:r>
            <a:r>
              <a:rPr lang="pt-BR" sz="2800" dirty="0"/>
              <a:t>duas confissões correspondem aos dois títulos que se dão a Jesus no início do Evangelho: </a:t>
            </a:r>
            <a:endParaRPr lang="pt-BR" sz="2800" dirty="0" smtClean="0"/>
          </a:p>
          <a:p>
            <a:pPr marL="0" indent="0">
              <a:buNone/>
            </a:pPr>
            <a:r>
              <a:rPr lang="pt-BR" sz="2800" dirty="0" smtClean="0"/>
              <a:t>“</a:t>
            </a:r>
            <a:r>
              <a:rPr lang="pt-BR" sz="2800" dirty="0"/>
              <a:t>Jesus, Messias, Filho de Deus” (1, 1). </a:t>
            </a:r>
            <a:endParaRPr lang="pt-BR" sz="2800" dirty="0" smtClean="0"/>
          </a:p>
          <a:p>
            <a:pPr marL="0" indent="0">
              <a:buNone/>
            </a:pPr>
            <a:r>
              <a:rPr lang="pt-BR" sz="2800" dirty="0" smtClean="0"/>
              <a:t>1ª </a:t>
            </a:r>
            <a:r>
              <a:rPr lang="pt-BR" sz="2800" dirty="0"/>
              <a:t>Confissão: “…Messias” (8, 29); </a:t>
            </a:r>
            <a:endParaRPr lang="pt-BR" sz="2800" dirty="0" smtClean="0"/>
          </a:p>
          <a:p>
            <a:pPr marL="0" indent="0">
              <a:buNone/>
            </a:pPr>
            <a:r>
              <a:rPr lang="pt-BR" sz="2800" dirty="0" smtClean="0"/>
              <a:t>2ª </a:t>
            </a:r>
            <a:r>
              <a:rPr lang="pt-BR" sz="2800" dirty="0"/>
              <a:t>Confissão “…Filho de Deus” (15, 39).</a:t>
            </a:r>
            <a:br>
              <a:rPr lang="pt-BR" sz="2800" dirty="0"/>
            </a:br>
            <a:endParaRPr lang="pt-BR" sz="2800" dirty="0"/>
          </a:p>
        </p:txBody>
      </p:sp>
      <p:sp>
        <p:nvSpPr>
          <p:cNvPr id="4" name="Título 1"/>
          <p:cNvSpPr txBox="1">
            <a:spLocks/>
          </p:cNvSpPr>
          <p:nvPr/>
        </p:nvSpPr>
        <p:spPr>
          <a:xfrm>
            <a:off x="5465941" y="213353"/>
            <a:ext cx="3672408" cy="526638"/>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373456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188640"/>
            <a:ext cx="8229600" cy="778098"/>
          </a:xfrm>
        </p:spPr>
        <p:txBody>
          <a:bodyPr>
            <a:normAutofit/>
          </a:bodyPr>
          <a:lstStyle/>
          <a:p>
            <a:r>
              <a:rPr lang="pt-BR" b="1" dirty="0" smtClean="0">
                <a:solidFill>
                  <a:srgbClr val="FF0000"/>
                </a:solidFill>
              </a:rPr>
              <a:t>Teologia de Marcos</a:t>
            </a:r>
            <a:endParaRPr lang="pt-BR" b="1" dirty="0">
              <a:solidFill>
                <a:srgbClr val="FF0000"/>
              </a:solidFill>
            </a:endParaRPr>
          </a:p>
        </p:txBody>
      </p:sp>
      <p:sp>
        <p:nvSpPr>
          <p:cNvPr id="3" name="Espaço Reservado para Conteúdo 2"/>
          <p:cNvSpPr>
            <a:spLocks noGrp="1"/>
          </p:cNvSpPr>
          <p:nvPr>
            <p:ph idx="1"/>
          </p:nvPr>
        </p:nvSpPr>
        <p:spPr>
          <a:xfrm>
            <a:off x="467544" y="1412776"/>
            <a:ext cx="8229600" cy="4525963"/>
          </a:xfrm>
        </p:spPr>
        <p:txBody>
          <a:bodyPr/>
          <a:lstStyle/>
          <a:p>
            <a:r>
              <a:rPr lang="pt-BR" dirty="0"/>
              <a:t>Toda a obra está enquadrada pelas proclamações de que Jesus é o Filho de Deus: </a:t>
            </a:r>
            <a:endParaRPr lang="pt-BR" dirty="0" smtClean="0"/>
          </a:p>
          <a:p>
            <a:r>
              <a:rPr lang="pt-BR" b="1" dirty="0" smtClean="0"/>
              <a:t>no </a:t>
            </a:r>
            <a:r>
              <a:rPr lang="pt-BR" b="1" dirty="0"/>
              <a:t>começo </a:t>
            </a:r>
            <a:r>
              <a:rPr lang="pt-BR" b="1" dirty="0">
                <a:solidFill>
                  <a:srgbClr val="00B050"/>
                </a:solidFill>
              </a:rPr>
              <a:t>(1, 11) </a:t>
            </a:r>
            <a:r>
              <a:rPr lang="pt-BR" dirty="0"/>
              <a:t>Deus diz (a Jesus</a:t>
            </a:r>
            <a:r>
              <a:rPr lang="pt-BR" dirty="0" smtClean="0"/>
              <a:t>):</a:t>
            </a:r>
          </a:p>
          <a:p>
            <a:r>
              <a:rPr lang="pt-BR" dirty="0" smtClean="0"/>
              <a:t> </a:t>
            </a:r>
            <a:r>
              <a:rPr lang="pt-BR" b="1" dirty="0">
                <a:solidFill>
                  <a:srgbClr val="0070C0"/>
                </a:solidFill>
              </a:rPr>
              <a:t>“Tu és o meu Filho muito amado…”; </a:t>
            </a:r>
            <a:endParaRPr lang="pt-BR" b="1" dirty="0" smtClean="0">
              <a:solidFill>
                <a:srgbClr val="0070C0"/>
              </a:solidFill>
            </a:endParaRPr>
          </a:p>
          <a:p>
            <a:r>
              <a:rPr lang="pt-BR" b="1" dirty="0" smtClean="0"/>
              <a:t>no </a:t>
            </a:r>
            <a:r>
              <a:rPr lang="pt-BR" b="1" dirty="0"/>
              <a:t>meio </a:t>
            </a:r>
            <a:r>
              <a:rPr lang="pt-BR" b="1" dirty="0">
                <a:solidFill>
                  <a:srgbClr val="00B050"/>
                </a:solidFill>
              </a:rPr>
              <a:t>(9, 7) </a:t>
            </a:r>
            <a:r>
              <a:rPr lang="pt-BR" dirty="0"/>
              <a:t>Deus diz (aos homens): </a:t>
            </a:r>
            <a:endParaRPr lang="pt-BR" dirty="0" smtClean="0"/>
          </a:p>
          <a:p>
            <a:r>
              <a:rPr lang="pt-BR" b="1" dirty="0" smtClean="0">
                <a:solidFill>
                  <a:srgbClr val="0070C0"/>
                </a:solidFill>
              </a:rPr>
              <a:t>“</a:t>
            </a:r>
            <a:r>
              <a:rPr lang="pt-BR" b="1" dirty="0">
                <a:solidFill>
                  <a:srgbClr val="0070C0"/>
                </a:solidFill>
              </a:rPr>
              <a:t>Este é o meu Filho muito amado…”; </a:t>
            </a:r>
            <a:endParaRPr lang="pt-BR" b="1" dirty="0" smtClean="0">
              <a:solidFill>
                <a:srgbClr val="0070C0"/>
              </a:solidFill>
            </a:endParaRPr>
          </a:p>
          <a:p>
            <a:r>
              <a:rPr lang="pt-BR" b="1" dirty="0" smtClean="0"/>
              <a:t>no </a:t>
            </a:r>
            <a:r>
              <a:rPr lang="pt-BR" b="1" dirty="0"/>
              <a:t>fim </a:t>
            </a:r>
            <a:r>
              <a:rPr lang="pt-BR" b="1" dirty="0">
                <a:solidFill>
                  <a:srgbClr val="00B050"/>
                </a:solidFill>
              </a:rPr>
              <a:t>(15, 39) </a:t>
            </a:r>
            <a:r>
              <a:rPr lang="pt-BR" dirty="0"/>
              <a:t>um homem (o centurião) diz: </a:t>
            </a:r>
            <a:r>
              <a:rPr lang="pt-BR" dirty="0">
                <a:solidFill>
                  <a:srgbClr val="0070C0"/>
                </a:solidFill>
              </a:rPr>
              <a:t>“</a:t>
            </a:r>
            <a:r>
              <a:rPr lang="pt-BR" b="1" dirty="0">
                <a:solidFill>
                  <a:srgbClr val="0070C0"/>
                </a:solidFill>
              </a:rPr>
              <a:t>Este Homem era Filho de Deus…”.</a:t>
            </a:r>
          </a:p>
        </p:txBody>
      </p:sp>
    </p:spTree>
    <p:extLst>
      <p:ext uri="{BB962C8B-B14F-4D97-AF65-F5344CB8AC3E}">
        <p14:creationId xmlns:p14="http://schemas.microsoft.com/office/powerpoint/2010/main" xmlns="" val="229214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FF0000"/>
                </a:solidFill>
              </a:rPr>
              <a:t>Teologia de Marcos</a:t>
            </a:r>
            <a:endParaRPr lang="pt-BR" b="1" dirty="0">
              <a:solidFill>
                <a:srgbClr val="FF0000"/>
              </a:solidFill>
            </a:endParaRPr>
          </a:p>
        </p:txBody>
      </p:sp>
      <p:sp>
        <p:nvSpPr>
          <p:cNvPr id="3" name="Espaço Reservado para Conteúdo 2"/>
          <p:cNvSpPr>
            <a:spLocks noGrp="1"/>
          </p:cNvSpPr>
          <p:nvPr>
            <p:ph idx="1"/>
          </p:nvPr>
        </p:nvSpPr>
        <p:spPr>
          <a:xfrm>
            <a:off x="457200" y="1600200"/>
            <a:ext cx="8229600" cy="5141168"/>
          </a:xfrm>
        </p:spPr>
        <p:txBody>
          <a:bodyPr/>
          <a:lstStyle/>
          <a:p>
            <a:r>
              <a:rPr lang="pt-BR" b="1" dirty="0" smtClean="0"/>
              <a:t>Revelar o “Filho de Deus” escondido no “filho do homem</a:t>
            </a:r>
            <a:r>
              <a:rPr lang="pt-BR" sz="2800" b="1" dirty="0" smtClean="0"/>
              <a:t>”.</a:t>
            </a:r>
            <a:r>
              <a:rPr lang="pt-BR" b="1" dirty="0" smtClean="0"/>
              <a:t> </a:t>
            </a:r>
            <a:r>
              <a:rPr lang="pt-BR" sz="2800" dirty="0" smtClean="0"/>
              <a:t>Deste </a:t>
            </a:r>
            <a:r>
              <a:rPr lang="pt-BR" sz="2800" dirty="0"/>
              <a:t>modo, a pessoa de Jesus torna-se misteriosa: porque encerra em si, conjuntamente, um homem verdadeiro e um Deus verdadeiro. </a:t>
            </a:r>
            <a:endParaRPr lang="pt-BR" sz="2800" dirty="0" smtClean="0"/>
          </a:p>
          <a:p>
            <a:r>
              <a:rPr lang="pt-BR" dirty="0" smtClean="0"/>
              <a:t>Na 1ª parte, dirigida às necessidades do povo e na 2ª parte aos Apóstolos;</a:t>
            </a:r>
            <a:r>
              <a:rPr lang="pt-BR" dirty="0"/>
              <a:t> </a:t>
            </a:r>
            <a:endParaRPr lang="pt-BR" sz="2400" dirty="0"/>
          </a:p>
          <a:p>
            <a:r>
              <a:rPr lang="pt-BR" sz="2400" dirty="0" smtClean="0"/>
              <a:t> </a:t>
            </a:r>
            <a:r>
              <a:rPr lang="pt-BR" sz="2800" dirty="0"/>
              <a:t>revelando-lhes progressivamente o plano da salvação (10,29-30.42-45) e introduzindo-os na intimidade do Pai (11,22-26).</a:t>
            </a:r>
          </a:p>
          <a:p>
            <a:endParaRPr lang="pt-BR" dirty="0" smtClean="0"/>
          </a:p>
          <a:p>
            <a:endParaRPr lang="pt-BR" dirty="0"/>
          </a:p>
        </p:txBody>
      </p:sp>
    </p:spTree>
    <p:extLst>
      <p:ext uri="{BB962C8B-B14F-4D97-AF65-F5344CB8AC3E}">
        <p14:creationId xmlns:p14="http://schemas.microsoft.com/office/powerpoint/2010/main" xmlns="" val="3976488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412776"/>
            <a:ext cx="8229600" cy="5328592"/>
          </a:xfrm>
        </p:spPr>
        <p:txBody>
          <a:bodyPr>
            <a:normAutofit fontScale="92500" lnSpcReduction="20000"/>
          </a:bodyPr>
          <a:lstStyle/>
          <a:p>
            <a:r>
              <a:rPr lang="pt-BR" b="1" dirty="0" smtClean="0">
                <a:solidFill>
                  <a:srgbClr val="0070C0"/>
                </a:solidFill>
              </a:rPr>
              <a:t>Quem é Jesus? </a:t>
            </a:r>
            <a:r>
              <a:rPr lang="pt-BR" dirty="0"/>
              <a:t>“Princípio do Evangelho de Jesus Cristo, </a:t>
            </a:r>
            <a:r>
              <a:rPr lang="pt-BR" b="1" dirty="0"/>
              <a:t>filho de Deus</a:t>
            </a:r>
            <a:r>
              <a:rPr lang="pt-BR" dirty="0" smtClean="0"/>
              <a:t>”. 1, 1</a:t>
            </a:r>
            <a:endParaRPr lang="pt-BR" dirty="0"/>
          </a:p>
          <a:p>
            <a:r>
              <a:rPr lang="pt-BR" dirty="0" smtClean="0"/>
              <a:t>Desde </a:t>
            </a:r>
            <a:r>
              <a:rPr lang="pt-BR" dirty="0"/>
              <a:t>o início da sua pregação (1,14), arrasta as multidões atrás de si e alguns discípulos seguem-no (1,16-22). </a:t>
            </a:r>
            <a:endParaRPr lang="pt-BR" dirty="0" smtClean="0"/>
          </a:p>
          <a:p>
            <a:r>
              <a:rPr lang="pt-BR" dirty="0" smtClean="0"/>
              <a:t>Após </a:t>
            </a:r>
            <a:r>
              <a:rPr lang="pt-BR" dirty="0"/>
              <a:t>a escolha dos Doze (3,13-19), começa a haver uma certa separação entre este grupo mais íntimo e as multidões. </a:t>
            </a:r>
            <a:endParaRPr lang="pt-BR" dirty="0" smtClean="0"/>
          </a:p>
          <a:p>
            <a:r>
              <a:rPr lang="pt-BR" dirty="0" smtClean="0"/>
              <a:t>Todos </a:t>
            </a:r>
            <a:r>
              <a:rPr lang="pt-BR" dirty="0"/>
              <a:t>seguem Jesus, mas de modos diferentes. </a:t>
            </a:r>
            <a:endParaRPr lang="pt-BR" dirty="0" smtClean="0"/>
          </a:p>
          <a:p>
            <a:r>
              <a:rPr lang="pt-BR" dirty="0" smtClean="0"/>
              <a:t>Este </a:t>
            </a:r>
            <a:r>
              <a:rPr lang="pt-BR" dirty="0"/>
              <a:t>seguimento exige esforço e capacidade de abertura ao divino, que se manifesta em Jesus de forma velada e </a:t>
            </a:r>
            <a:r>
              <a:rPr lang="pt-BR" dirty="0" smtClean="0"/>
              <a:t>indireta </a:t>
            </a:r>
            <a:r>
              <a:rPr lang="pt-BR" dirty="0"/>
              <a:t>através dos milagres que Ele realiza.</a:t>
            </a:r>
          </a:p>
        </p:txBody>
      </p:sp>
      <p:sp>
        <p:nvSpPr>
          <p:cNvPr id="4" name="Título 1"/>
          <p:cNvSpPr>
            <a:spLocks noGrp="1"/>
          </p:cNvSpPr>
          <p:nvPr>
            <p:ph type="title"/>
          </p:nvPr>
        </p:nvSpPr>
        <p:spPr>
          <a:xfrm>
            <a:off x="457200" y="274638"/>
            <a:ext cx="8229600" cy="706090"/>
          </a:xfrm>
        </p:spPr>
        <p:txBody>
          <a:bodyPr>
            <a:normAutofit fontScale="90000"/>
          </a:body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1964747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96752"/>
            <a:ext cx="8229600" cy="5544616"/>
          </a:xfrm>
        </p:spPr>
        <p:txBody>
          <a:bodyPr>
            <a:normAutofit fontScale="85000" lnSpcReduction="10000"/>
          </a:bodyPr>
          <a:lstStyle/>
          <a:p>
            <a:r>
              <a:rPr lang="pt-BR" dirty="0">
                <a:solidFill>
                  <a:srgbClr val="FF0000"/>
                </a:solidFill>
              </a:rPr>
              <a:t>Porque a pessoa de Jesus é essencialmente misteriosa</a:t>
            </a:r>
            <a:r>
              <a:rPr lang="pt-BR" dirty="0"/>
              <a:t>, para o seguir, o discípulo precisa de uma fé a toda a prova: sente-se tentado a abandoná-lo, vendo nele apenas o carpinteiro de Nazaré. </a:t>
            </a:r>
            <a:endParaRPr lang="pt-BR" dirty="0" smtClean="0"/>
          </a:p>
          <a:p>
            <a:r>
              <a:rPr lang="pt-BR" dirty="0" smtClean="0"/>
              <a:t>Por </a:t>
            </a:r>
            <a:r>
              <a:rPr lang="pt-BR" dirty="0"/>
              <a:t>isso, </a:t>
            </a:r>
            <a:r>
              <a:rPr lang="pt-BR" dirty="0">
                <a:solidFill>
                  <a:srgbClr val="FF0000"/>
                </a:solidFill>
              </a:rPr>
              <a:t>Jesus é também um incompreendido</a:t>
            </a:r>
            <a:r>
              <a:rPr lang="pt-BR" dirty="0"/>
              <a:t>: os seus familiares pensam que Ele os trocou por uma outra família (3,20-21.31-35); os doutores da Lei e os fariseus não aceitam a sua interpretação da Lei (2,23-28; 3,22-30); os chefes do povo e dos sacerdotes </a:t>
            </a:r>
            <a:r>
              <a:rPr lang="pt-BR" dirty="0" err="1"/>
              <a:t>vêem-no</a:t>
            </a:r>
            <a:r>
              <a:rPr lang="pt-BR" dirty="0"/>
              <a:t> como um revolucionário perigoso para o seu “status quo” (11,27-33). </a:t>
            </a:r>
            <a:endParaRPr lang="pt-BR" dirty="0" smtClean="0"/>
          </a:p>
          <a:p>
            <a:r>
              <a:rPr lang="pt-BR" dirty="0" smtClean="0"/>
              <a:t>Daí </a:t>
            </a:r>
            <a:r>
              <a:rPr lang="pt-BR" dirty="0"/>
              <a:t>que, desde o início deste Evangelho, se desenhe o destino de Jesus: a morte (3,1-6; 14,1-2).</a:t>
            </a:r>
          </a:p>
          <a:p>
            <a:endParaRPr lang="pt-BR" dirty="0"/>
          </a:p>
        </p:txBody>
      </p:sp>
      <p:sp>
        <p:nvSpPr>
          <p:cNvPr id="5" name="Título 1"/>
          <p:cNvSpPr>
            <a:spLocks noGrp="1"/>
          </p:cNvSpPr>
          <p:nvPr>
            <p:ph type="title"/>
          </p:nvPr>
        </p:nvSpPr>
        <p:spPr>
          <a:xfrm>
            <a:off x="683568" y="274638"/>
            <a:ext cx="8003232" cy="634082"/>
          </a:xfrm>
        </p:spPr>
        <p:txBody>
          <a:bodyPr>
            <a:normAutofit fontScale="90000"/>
          </a:body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3220571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620688"/>
            <a:ext cx="8964488" cy="6237312"/>
          </a:xfrm>
        </p:spPr>
        <p:txBody>
          <a:bodyPr>
            <a:noAutofit/>
          </a:bodyPr>
          <a:lstStyle/>
          <a:p>
            <a:pPr>
              <a:lnSpc>
                <a:spcPct val="170000"/>
              </a:lnSpc>
            </a:pPr>
            <a:r>
              <a:rPr lang="pt-BR" sz="2400" dirty="0"/>
              <a:t>À medida que Marcos apresenta Jesus, coloca detalhes que revelam o </a:t>
            </a:r>
            <a:r>
              <a:rPr lang="pt-BR" sz="2400" b="1" dirty="0"/>
              <a:t>seu aspecto humano:</a:t>
            </a:r>
            <a:br>
              <a:rPr lang="pt-BR" sz="2400" b="1" dirty="0"/>
            </a:br>
            <a:r>
              <a:rPr lang="pt-BR" sz="2400" dirty="0" smtClean="0"/>
              <a:t>1 </a:t>
            </a:r>
            <a:r>
              <a:rPr lang="pt-BR" sz="2400" dirty="0"/>
              <a:t>– Jesus olha com indignação e magoado (3, 5)</a:t>
            </a:r>
            <a:br>
              <a:rPr lang="pt-BR" sz="2400" dirty="0"/>
            </a:br>
            <a:r>
              <a:rPr lang="pt-BR" sz="2400" dirty="0"/>
              <a:t>2 – Pergunta para saber (5, 30-32; 9, 16.21.33; etc.)</a:t>
            </a:r>
            <a:br>
              <a:rPr lang="pt-BR" sz="2400" dirty="0"/>
            </a:br>
            <a:r>
              <a:rPr lang="pt-BR" sz="2400" dirty="0"/>
              <a:t>3 – Admira-se (6, 6)</a:t>
            </a:r>
            <a:br>
              <a:rPr lang="pt-BR" sz="2400" dirty="0"/>
            </a:br>
            <a:r>
              <a:rPr lang="pt-BR" sz="2400" dirty="0"/>
              <a:t>4 – Suspira (8, 12)</a:t>
            </a:r>
            <a:br>
              <a:rPr lang="pt-BR" sz="2400" dirty="0"/>
            </a:br>
            <a:r>
              <a:rPr lang="pt-BR" sz="2400" dirty="0"/>
              <a:t>5 – Indigna-se (10, 14)</a:t>
            </a:r>
            <a:br>
              <a:rPr lang="pt-BR" sz="2400" dirty="0"/>
            </a:br>
            <a:r>
              <a:rPr lang="pt-BR" sz="2400" dirty="0"/>
              <a:t>6 – Abraça as crianças (10, 16)</a:t>
            </a:r>
            <a:br>
              <a:rPr lang="pt-BR" sz="2400" dirty="0"/>
            </a:br>
            <a:r>
              <a:rPr lang="pt-BR" sz="2400" dirty="0"/>
              <a:t>7 – Olha com carinho (10, 21)</a:t>
            </a:r>
            <a:br>
              <a:rPr lang="pt-BR" sz="2400" dirty="0"/>
            </a:br>
            <a:r>
              <a:rPr lang="pt-BR" sz="2400" dirty="0"/>
              <a:t>8 – Tem fome (11, 12)</a:t>
            </a:r>
            <a:r>
              <a:rPr lang="pt-BR" sz="1400" dirty="0"/>
              <a:t/>
            </a:r>
            <a:br>
              <a:rPr lang="pt-BR" sz="1400" dirty="0"/>
            </a:br>
            <a:r>
              <a:rPr lang="pt-BR" sz="1400" dirty="0"/>
              <a:t/>
            </a:r>
            <a:br>
              <a:rPr lang="pt-BR" sz="1400" dirty="0"/>
            </a:br>
            <a:endParaRPr lang="pt-BR" sz="1400" dirty="0"/>
          </a:p>
        </p:txBody>
      </p:sp>
      <p:sp>
        <p:nvSpPr>
          <p:cNvPr id="4" name="Título 1"/>
          <p:cNvSpPr txBox="1">
            <a:spLocks noGrp="1"/>
          </p:cNvSpPr>
          <p:nvPr>
            <p:ph type="title"/>
          </p:nvPr>
        </p:nvSpPr>
        <p:spPr>
          <a:xfrm>
            <a:off x="5364088" y="260648"/>
            <a:ext cx="3757250" cy="504056"/>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200" b="1" dirty="0" smtClean="0">
                <a:solidFill>
                  <a:srgbClr val="FF0000"/>
                </a:solidFill>
              </a:rPr>
              <a:t>Teologia de Marcos</a:t>
            </a:r>
            <a:endParaRPr lang="pt-BR" sz="3200" b="1" dirty="0">
              <a:solidFill>
                <a:srgbClr val="FF0000"/>
              </a:solidFill>
            </a:endParaRPr>
          </a:p>
        </p:txBody>
      </p:sp>
      <p:sp>
        <p:nvSpPr>
          <p:cNvPr id="5" name="Título 1"/>
          <p:cNvSpPr txBox="1">
            <a:spLocks/>
          </p:cNvSpPr>
          <p:nvPr/>
        </p:nvSpPr>
        <p:spPr>
          <a:xfrm>
            <a:off x="179512" y="188640"/>
            <a:ext cx="5904656" cy="576064"/>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b="1" dirty="0" smtClean="0">
                <a:solidFill>
                  <a:srgbClr val="FF0000"/>
                </a:solidFill>
              </a:rPr>
              <a:t>1ª parte</a:t>
            </a:r>
            <a:endParaRPr lang="pt-BR" b="1" dirty="0">
              <a:solidFill>
                <a:srgbClr val="FF0000"/>
              </a:solidFill>
            </a:endParaRPr>
          </a:p>
        </p:txBody>
      </p:sp>
    </p:spTree>
    <p:extLst>
      <p:ext uri="{BB962C8B-B14F-4D97-AF65-F5344CB8AC3E}">
        <p14:creationId xmlns:p14="http://schemas.microsoft.com/office/powerpoint/2010/main" xmlns="" val="690274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88640"/>
            <a:ext cx="8784976" cy="6480720"/>
          </a:xfrm>
        </p:spPr>
        <p:txBody>
          <a:bodyPr>
            <a:noAutofit/>
          </a:bodyPr>
          <a:lstStyle/>
          <a:p>
            <a:pPr marL="0" indent="0">
              <a:lnSpc>
                <a:spcPct val="150000"/>
              </a:lnSpc>
              <a:buNone/>
            </a:pPr>
            <a:r>
              <a:rPr lang="pt-BR" sz="2800" dirty="0"/>
              <a:t>- Aqueles que presenciam um milagre, juntam-se para matá-lo (3, 6)</a:t>
            </a:r>
            <a:br>
              <a:rPr lang="pt-BR" sz="2800" dirty="0"/>
            </a:br>
            <a:r>
              <a:rPr lang="pt-BR" sz="2800" dirty="0"/>
              <a:t>- Os seus parentes vão buscá-lo, porque pensam que está fora de si (3, 21)</a:t>
            </a:r>
            <a:br>
              <a:rPr lang="pt-BR" sz="2800" dirty="0"/>
            </a:br>
            <a:r>
              <a:rPr lang="pt-BR" sz="2800" dirty="0"/>
              <a:t>- Os escribas dizem que está possuído por um demónio </a:t>
            </a:r>
            <a:r>
              <a:rPr lang="pt-BR" sz="1600" dirty="0"/>
              <a:t>(3, 22)</a:t>
            </a:r>
            <a:r>
              <a:rPr lang="pt-BR" sz="2800" dirty="0"/>
              <a:t/>
            </a:r>
            <a:br>
              <a:rPr lang="pt-BR" sz="2800" dirty="0"/>
            </a:br>
            <a:r>
              <a:rPr lang="pt-BR" sz="2800" dirty="0"/>
              <a:t>- Os discípulos reprovam-no (4, 39)</a:t>
            </a:r>
            <a:br>
              <a:rPr lang="pt-BR" sz="2800" dirty="0"/>
            </a:br>
            <a:r>
              <a:rPr lang="pt-BR" sz="2800" dirty="0"/>
              <a:t>- Os discípulos não têm fé (4, 40; 6, 52; 8, 17-21)</a:t>
            </a:r>
            <a:br>
              <a:rPr lang="pt-BR" sz="2800" dirty="0"/>
            </a:br>
            <a:r>
              <a:rPr lang="pt-BR" sz="2800" dirty="0"/>
              <a:t>- As pessoas troçam de Jesus (5, 40)</a:t>
            </a:r>
            <a:br>
              <a:rPr lang="pt-BR" sz="2800" dirty="0"/>
            </a:br>
            <a:r>
              <a:rPr lang="pt-BR" sz="2800" dirty="0"/>
              <a:t>- Aqueles que o conhecem escandalizam-se dele (6, 3)</a:t>
            </a:r>
            <a:br>
              <a:rPr lang="pt-BR" sz="2800" dirty="0"/>
            </a:br>
            <a:endParaRPr lang="pt-BR" sz="2800" dirty="0"/>
          </a:p>
        </p:txBody>
      </p:sp>
    </p:spTree>
    <p:extLst>
      <p:ext uri="{BB962C8B-B14F-4D97-AF65-F5344CB8AC3E}">
        <p14:creationId xmlns:p14="http://schemas.microsoft.com/office/powerpoint/2010/main" xmlns="" val="71016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6264696"/>
          </a:xfrm>
        </p:spPr>
        <p:txBody>
          <a:bodyPr>
            <a:normAutofit/>
          </a:bodyPr>
          <a:lstStyle/>
          <a:p>
            <a:r>
              <a:rPr lang="pt-BR" dirty="0"/>
              <a:t>Jesus disse: “Um profeta só é desprezado na sua pátria, entre os seus parentes e em sua casa”; a passagem continua: “E não pôde fazer ali milagre algum. </a:t>
            </a:r>
            <a:endParaRPr lang="pt-BR" dirty="0" smtClean="0"/>
          </a:p>
          <a:p>
            <a:r>
              <a:rPr lang="pt-BR" dirty="0" smtClean="0"/>
              <a:t>Apenas </a:t>
            </a:r>
            <a:r>
              <a:rPr lang="pt-BR" dirty="0"/>
              <a:t>curou alguns enfermos, impondo-lhes as mãos. Estava admirado com a falta de fé daquela gente” (6, 4-6). </a:t>
            </a:r>
            <a:endParaRPr lang="pt-BR" dirty="0" smtClean="0"/>
          </a:p>
          <a:p>
            <a:r>
              <a:rPr lang="pt-BR" dirty="0" smtClean="0"/>
              <a:t>Neste </a:t>
            </a:r>
            <a:r>
              <a:rPr lang="pt-BR" dirty="0"/>
              <a:t>mesmo contexto, Marcos relata a execução de João </a:t>
            </a:r>
            <a:r>
              <a:rPr lang="pt-BR" dirty="0" smtClean="0"/>
              <a:t>Batista </a:t>
            </a:r>
            <a:r>
              <a:rPr lang="pt-BR" dirty="0"/>
              <a:t>como um prelúdio do que acontecerá a Jesus (6, 17-29).</a:t>
            </a:r>
            <a:br>
              <a:rPr lang="pt-BR" dirty="0"/>
            </a:br>
            <a:endParaRPr lang="pt-BR" dirty="0"/>
          </a:p>
        </p:txBody>
      </p:sp>
    </p:spTree>
    <p:extLst>
      <p:ext uri="{BB962C8B-B14F-4D97-AF65-F5344CB8AC3E}">
        <p14:creationId xmlns:p14="http://schemas.microsoft.com/office/powerpoint/2010/main" xmlns="" val="4076048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88640"/>
            <a:ext cx="8229600" cy="6552728"/>
          </a:xfrm>
        </p:spPr>
        <p:txBody>
          <a:bodyPr>
            <a:normAutofit fontScale="92500" lnSpcReduction="10000"/>
          </a:bodyPr>
          <a:lstStyle/>
          <a:p>
            <a:r>
              <a:rPr lang="pt-BR" dirty="0"/>
              <a:t>A primeira parte do Evangelho termina quando Jesus reúne os seus discípulos para lhes fazer uma pergunta: “Quem dizem os homens que Eu sou?” (8, 27). </a:t>
            </a:r>
            <a:endParaRPr lang="pt-BR" dirty="0" smtClean="0"/>
          </a:p>
          <a:p>
            <a:r>
              <a:rPr lang="pt-BR" dirty="0" smtClean="0"/>
              <a:t>Os </a:t>
            </a:r>
            <a:r>
              <a:rPr lang="pt-BR" dirty="0"/>
              <a:t>discípulos respondem: “João Baptista; outros, Elias; e outros, que és um dos profetas” (8, 28). Mas quando lhes faz a eles a mesma pergunta, Pedro responde: “Tu és o Messias” (8, 29). Então, Jesus “ordenou-lhes que não dissessem isto a ninguém” (8, 30</a:t>
            </a:r>
            <a:r>
              <a:rPr lang="pt-BR" dirty="0" smtClean="0"/>
              <a:t>).</a:t>
            </a:r>
          </a:p>
          <a:p>
            <a:r>
              <a:rPr lang="pt-BR" dirty="0" smtClean="0"/>
              <a:t>Marcos </a:t>
            </a:r>
            <a:r>
              <a:rPr lang="pt-BR" dirty="0"/>
              <a:t>dá por terminada a primeira parte do seu Evangelho, quando um dos seus discípulos confessa o primeiro título dado a Jesus na Introdução: “Jesus é o Messias” (1, 1 e 8, 29).</a:t>
            </a:r>
          </a:p>
        </p:txBody>
      </p:sp>
    </p:spTree>
    <p:extLst>
      <p:ext uri="{BB962C8B-B14F-4D97-AF65-F5344CB8AC3E}">
        <p14:creationId xmlns:p14="http://schemas.microsoft.com/office/powerpoint/2010/main" xmlns="" val="1371844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p:spPr>
        <p:txBody>
          <a:bodyPr/>
          <a:lstStyle/>
          <a:p>
            <a:r>
              <a:rPr lang="pt-BR" b="1" dirty="0" smtClean="0">
                <a:solidFill>
                  <a:srgbClr val="FF0000"/>
                </a:solidFill>
              </a:rPr>
              <a:t>Quem era Marcos?</a:t>
            </a:r>
            <a:endParaRPr lang="pt-BR" b="1" dirty="0">
              <a:solidFill>
                <a:srgbClr val="FF0000"/>
              </a:solidFill>
            </a:endParaRPr>
          </a:p>
        </p:txBody>
      </p:sp>
      <p:sp>
        <p:nvSpPr>
          <p:cNvPr id="3" name="Espaço Reservado para Conteúdo 2"/>
          <p:cNvSpPr>
            <a:spLocks noGrp="1"/>
          </p:cNvSpPr>
          <p:nvPr>
            <p:ph idx="1"/>
          </p:nvPr>
        </p:nvSpPr>
        <p:spPr>
          <a:xfrm>
            <a:off x="179512" y="1600200"/>
            <a:ext cx="8507288" cy="5069160"/>
          </a:xfrm>
        </p:spPr>
        <p:txBody>
          <a:bodyPr>
            <a:normAutofit fontScale="92500" lnSpcReduction="20000"/>
          </a:bodyPr>
          <a:lstStyle/>
          <a:p>
            <a:r>
              <a:rPr lang="pt-BR" dirty="0"/>
              <a:t>Marcos, identificado com João Marcos, filho de Maria, em cuja casa os cristãos se reuniam para orar (</a:t>
            </a:r>
            <a:r>
              <a:rPr lang="pt-BR" dirty="0" err="1">
                <a:hlinkClick r:id="rId2" tooltip="Act 12"/>
              </a:rPr>
              <a:t>Act</a:t>
            </a:r>
            <a:r>
              <a:rPr lang="pt-BR" dirty="0">
                <a:hlinkClick r:id="rId2" tooltip="Act 12"/>
              </a:rPr>
              <a:t> 12,12</a:t>
            </a:r>
            <a:r>
              <a:rPr lang="pt-BR" dirty="0"/>
              <a:t>). </a:t>
            </a:r>
            <a:endParaRPr lang="pt-BR" dirty="0" smtClean="0"/>
          </a:p>
          <a:p>
            <a:r>
              <a:rPr lang="pt-BR" dirty="0" smtClean="0"/>
              <a:t>Com </a:t>
            </a:r>
            <a:r>
              <a:rPr lang="pt-BR" dirty="0"/>
              <a:t>Barnabé, seu primo, Marcos acompanha Paulo durante algum tempo na primeira viagem missionária (</a:t>
            </a:r>
            <a:r>
              <a:rPr lang="pt-BR" dirty="0" err="1">
                <a:hlinkClick r:id="rId3" tooltip="Act 13"/>
              </a:rPr>
              <a:t>Act</a:t>
            </a:r>
            <a:r>
              <a:rPr lang="pt-BR" dirty="0">
                <a:hlinkClick r:id="rId3" tooltip="Act 13"/>
              </a:rPr>
              <a:t> 13,5.13</a:t>
            </a:r>
            <a:r>
              <a:rPr lang="pt-BR" dirty="0"/>
              <a:t>; </a:t>
            </a:r>
            <a:r>
              <a:rPr lang="pt-BR" dirty="0">
                <a:hlinkClick r:id="rId4" tooltip="Act 15"/>
              </a:rPr>
              <a:t>15,37.39</a:t>
            </a:r>
            <a:r>
              <a:rPr lang="pt-BR" dirty="0"/>
              <a:t>) e depois aparece com ele, prisioneiro em Roma (</a:t>
            </a:r>
            <a:r>
              <a:rPr lang="pt-BR" dirty="0">
                <a:hlinkClick r:id="rId5" tooltip="Cl 4"/>
              </a:rPr>
              <a:t>Cl 4,10</a:t>
            </a:r>
            <a:r>
              <a:rPr lang="pt-BR" dirty="0"/>
              <a:t>). </a:t>
            </a:r>
            <a:endParaRPr lang="pt-BR" dirty="0" smtClean="0"/>
          </a:p>
          <a:p>
            <a:r>
              <a:rPr lang="pt-BR" dirty="0" smtClean="0"/>
              <a:t>Mas </a:t>
            </a:r>
            <a:r>
              <a:rPr lang="pt-BR" dirty="0"/>
              <a:t>liga-se mais a Pedro, que o trata por «meu filho» na saudação final da sua Primeira Carta (</a:t>
            </a:r>
            <a:r>
              <a:rPr lang="pt-BR" dirty="0">
                <a:hlinkClick r:id="rId6" tooltip="1Pe 5"/>
              </a:rPr>
              <a:t>1 </a:t>
            </a:r>
            <a:r>
              <a:rPr lang="pt-BR" dirty="0" err="1">
                <a:hlinkClick r:id="rId6" tooltip="1Pe 5"/>
              </a:rPr>
              <a:t>Pe</a:t>
            </a:r>
            <a:r>
              <a:rPr lang="pt-BR" dirty="0">
                <a:hlinkClick r:id="rId6" tooltip="1Pe 5"/>
              </a:rPr>
              <a:t> 5,13</a:t>
            </a:r>
            <a:r>
              <a:rPr lang="pt-BR" dirty="0"/>
              <a:t>). Marcos terá escrito o Evangelho pouco antes da destruição de Jerusalém, que aconteceu no ano 70.</a:t>
            </a:r>
          </a:p>
        </p:txBody>
      </p:sp>
    </p:spTree>
    <p:extLst>
      <p:ext uri="{BB962C8B-B14F-4D97-AF65-F5344CB8AC3E}">
        <p14:creationId xmlns:p14="http://schemas.microsoft.com/office/powerpoint/2010/main" xmlns="" val="1889875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a:t>Mas, os discípulos «de dentro» não são muito melhores do que «os que estão de fora» (4,11</a:t>
            </a:r>
            <a:r>
              <a:rPr lang="pt-BR" dirty="0" smtClean="0"/>
              <a:t>).</a:t>
            </a:r>
          </a:p>
          <a:p>
            <a:r>
              <a:rPr lang="pt-BR" dirty="0" smtClean="0"/>
              <a:t> </a:t>
            </a:r>
            <a:r>
              <a:rPr lang="pt-BR" dirty="0"/>
              <a:t>Também eles sentem dificuldade em compreender o mistério da pessoa de Jesus: parecem-se com os cegos (8,22-26; 10,46-53).</a:t>
            </a:r>
          </a:p>
          <a:p>
            <a:endParaRPr lang="pt-BR" dirty="0"/>
          </a:p>
        </p:txBody>
      </p:sp>
      <p:sp>
        <p:nvSpPr>
          <p:cNvPr id="4" name="Título 1"/>
          <p:cNvSpPr>
            <a:spLocks noGrp="1"/>
          </p:cNvSpPr>
          <p:nvPr>
            <p:ph type="title"/>
          </p:nvPr>
        </p:nvSpPr>
        <p:spPr>
          <a:xfrm>
            <a:off x="683568" y="274638"/>
            <a:ext cx="8003232" cy="634082"/>
          </a:xfrm>
        </p:spPr>
        <p:txBody>
          <a:bodyPr>
            <a:normAutofit fontScale="90000"/>
          </a:body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2654480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908720"/>
            <a:ext cx="8363272" cy="5760640"/>
          </a:xfrm>
        </p:spPr>
        <p:txBody>
          <a:bodyPr>
            <a:normAutofit fontScale="85000" lnSpcReduction="10000"/>
          </a:bodyPr>
          <a:lstStyle/>
          <a:p>
            <a:r>
              <a:rPr lang="pt-BR" dirty="0"/>
              <a:t>A incompreensão é uma das mais negativas características no discípulo do Evangelho de Marcos. </a:t>
            </a:r>
            <a:endParaRPr lang="pt-BR" dirty="0" smtClean="0"/>
          </a:p>
          <a:p>
            <a:r>
              <a:rPr lang="pt-BR" dirty="0" smtClean="0"/>
              <a:t>É </a:t>
            </a:r>
            <a:r>
              <a:rPr lang="pt-BR" dirty="0"/>
              <a:t>essa a razão pela qual, ao confessar o messianismo de Jesus (8,29), Pedro pensava num messias (termo hebraico que significa “Cristo”) mais político que religioso e que libertasse o povo dos romanos dominadores. </a:t>
            </a:r>
            <a:endParaRPr lang="pt-BR" dirty="0" smtClean="0"/>
          </a:p>
          <a:p>
            <a:r>
              <a:rPr lang="pt-BR" dirty="0" smtClean="0"/>
              <a:t>Isso </a:t>
            </a:r>
            <a:r>
              <a:rPr lang="pt-BR" dirty="0"/>
              <a:t>aparece claro quando Jesus desvia o assunto e anuncia pela primeira vez a sua Paixão dolorosa (8,31); Pedro, não gostando de tal messianismo, começa a repreender o Mestre (8,31-33). </a:t>
            </a:r>
            <a:endParaRPr lang="pt-BR" dirty="0" smtClean="0"/>
          </a:p>
          <a:p>
            <a:r>
              <a:rPr lang="pt-BR" dirty="0" smtClean="0"/>
              <a:t>O </a:t>
            </a:r>
            <a:r>
              <a:rPr lang="pt-BR" dirty="0"/>
              <a:t>que ele queria era como todos os discípulos de todos os tempos um cristianismo sem esforço e sem grandes compromissos.</a:t>
            </a:r>
          </a:p>
        </p:txBody>
      </p:sp>
      <p:sp>
        <p:nvSpPr>
          <p:cNvPr id="4" name="Título 1"/>
          <p:cNvSpPr>
            <a:spLocks noGrp="1"/>
          </p:cNvSpPr>
          <p:nvPr>
            <p:ph type="title"/>
          </p:nvPr>
        </p:nvSpPr>
        <p:spPr>
          <a:xfrm>
            <a:off x="683568" y="116632"/>
            <a:ext cx="8003232" cy="634082"/>
          </a:xfrm>
        </p:spPr>
        <p:txBody>
          <a:bodyPr>
            <a:normAutofit fontScale="90000"/>
          </a:body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4277451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96752"/>
            <a:ext cx="8229600" cy="4929411"/>
          </a:xfrm>
        </p:spPr>
        <p:txBody>
          <a:bodyPr>
            <a:normAutofit lnSpcReduction="10000"/>
          </a:bodyPr>
          <a:lstStyle/>
          <a:p>
            <a:r>
              <a:rPr lang="pt-BR" dirty="0"/>
              <a:t>Apesar da incompreensão manifestada pelos discípulos em relação aos seus ensinamentos, Jesus não desanima e continua a ensiná-los (8,31-38; 9,30-37; 10,32-45). </a:t>
            </a:r>
            <a:endParaRPr lang="pt-BR" dirty="0" smtClean="0"/>
          </a:p>
          <a:p>
            <a:r>
              <a:rPr lang="pt-BR" dirty="0" smtClean="0"/>
              <a:t>O </a:t>
            </a:r>
            <a:r>
              <a:rPr lang="pt-BR" dirty="0"/>
              <a:t>efeito não foi muito positivo: no fim da caminhada para Jerusalém e após Ele lhes ter recordado as dificuldades por que iria passar a sua fé (14,26-31), ao verem-no atraiçoado por um dos Doze e preso (14,42-45), «deixando-o, fugiram todos» (14,50). </a:t>
            </a:r>
          </a:p>
        </p:txBody>
      </p:sp>
      <p:sp>
        <p:nvSpPr>
          <p:cNvPr id="4" name="Título 1"/>
          <p:cNvSpPr>
            <a:spLocks noGrp="1"/>
          </p:cNvSpPr>
          <p:nvPr>
            <p:ph type="title"/>
          </p:nvPr>
        </p:nvSpPr>
        <p:spPr>
          <a:xfrm>
            <a:off x="683568" y="274638"/>
            <a:ext cx="8003232" cy="634082"/>
          </a:xfrm>
        </p:spPr>
        <p:txBody>
          <a:bodyPr>
            <a:normAutofit fontScale="90000"/>
          </a:bodyPr>
          <a:lstStyle/>
          <a:p>
            <a:r>
              <a:rPr lang="pt-BR" b="1" dirty="0" smtClean="0">
                <a:solidFill>
                  <a:srgbClr val="FF0000"/>
                </a:solidFill>
              </a:rPr>
              <a:t>Teologia de Marcos</a:t>
            </a:r>
            <a:endParaRPr lang="pt-BR" b="1" dirty="0">
              <a:solidFill>
                <a:srgbClr val="FF0000"/>
              </a:solidFill>
            </a:endParaRPr>
          </a:p>
        </p:txBody>
      </p:sp>
    </p:spTree>
    <p:extLst>
      <p:ext uri="{BB962C8B-B14F-4D97-AF65-F5344CB8AC3E}">
        <p14:creationId xmlns:p14="http://schemas.microsoft.com/office/powerpoint/2010/main" xmlns="" val="4219080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229600" cy="706090"/>
          </a:xfrm>
        </p:spPr>
        <p:txBody>
          <a:bodyPr>
            <a:normAutofit fontScale="90000"/>
          </a:bodyPr>
          <a:lstStyle/>
          <a:p>
            <a:r>
              <a:rPr lang="pt-BR" b="1" dirty="0">
                <a:solidFill>
                  <a:srgbClr val="0070C0"/>
                </a:solidFill>
              </a:rPr>
              <a:t>A estrutura </a:t>
            </a:r>
            <a:r>
              <a:rPr lang="pt-BR" b="1" dirty="0" smtClean="0">
                <a:solidFill>
                  <a:srgbClr val="0070C0"/>
                </a:solidFill>
              </a:rPr>
              <a:t>da 1ª </a:t>
            </a:r>
            <a:r>
              <a:rPr lang="pt-BR" b="1" dirty="0">
                <a:solidFill>
                  <a:srgbClr val="0070C0"/>
                </a:solidFill>
              </a:rPr>
              <a:t>parte </a:t>
            </a:r>
          </a:p>
        </p:txBody>
      </p:sp>
      <p:sp>
        <p:nvSpPr>
          <p:cNvPr id="3" name="Espaço Reservado para Conteúdo 2"/>
          <p:cNvSpPr>
            <a:spLocks noGrp="1"/>
          </p:cNvSpPr>
          <p:nvPr>
            <p:ph idx="1"/>
          </p:nvPr>
        </p:nvSpPr>
        <p:spPr>
          <a:xfrm>
            <a:off x="251520" y="1052736"/>
            <a:ext cx="8712968" cy="5616624"/>
          </a:xfrm>
        </p:spPr>
        <p:txBody>
          <a:bodyPr>
            <a:normAutofit fontScale="70000" lnSpcReduction="20000"/>
          </a:bodyPr>
          <a:lstStyle/>
          <a:p>
            <a:pPr>
              <a:lnSpc>
                <a:spcPct val="120000"/>
              </a:lnSpc>
            </a:pPr>
            <a:r>
              <a:rPr lang="pt-BR" b="1" dirty="0">
                <a:solidFill>
                  <a:srgbClr val="0070C0"/>
                </a:solidFill>
              </a:rPr>
              <a:t>A) Testemunho do Batista: 1,2-8</a:t>
            </a:r>
            <a:r>
              <a:rPr lang="pt-BR" dirty="0"/>
              <a:t/>
            </a:r>
            <a:br>
              <a:rPr lang="pt-BR" dirty="0"/>
            </a:br>
            <a:r>
              <a:rPr lang="pt-BR" dirty="0"/>
              <a:t>Batismo de Cristo: </a:t>
            </a:r>
            <a:r>
              <a:rPr lang="pt-BR" dirty="0" smtClean="0"/>
              <a:t>1,9-11 [</a:t>
            </a:r>
            <a:r>
              <a:rPr lang="pt-BR" dirty="0"/>
              <a:t>Ensinamento e exorcismos: 1;21-39]</a:t>
            </a:r>
            <a:br>
              <a:rPr lang="pt-BR" dirty="0"/>
            </a:br>
            <a:r>
              <a:rPr lang="pt-BR" b="1" dirty="0">
                <a:solidFill>
                  <a:srgbClr val="00B050"/>
                </a:solidFill>
              </a:rPr>
              <a:t>B) Controvérsia com os fariseus: 2,1-3,6</a:t>
            </a:r>
            <a:br>
              <a:rPr lang="pt-BR" b="1" dirty="0">
                <a:solidFill>
                  <a:srgbClr val="00B050"/>
                </a:solidFill>
              </a:rPr>
            </a:br>
            <a:r>
              <a:rPr lang="pt-BR" b="1" dirty="0"/>
              <a:t>C) Chamado dos Doze: 3,13-19</a:t>
            </a:r>
            <a:r>
              <a:rPr lang="pt-BR" dirty="0"/>
              <a:t/>
            </a:r>
            <a:br>
              <a:rPr lang="pt-BR" dirty="0"/>
            </a:br>
            <a:r>
              <a:rPr lang="pt-BR" b="1" dirty="0">
                <a:solidFill>
                  <a:srgbClr val="C00000"/>
                </a:solidFill>
              </a:rPr>
              <a:t>D) Incredulidade da família de Jesus: </a:t>
            </a:r>
            <a:r>
              <a:rPr lang="pt-BR" b="1" dirty="0" smtClean="0">
                <a:solidFill>
                  <a:srgbClr val="C00000"/>
                </a:solidFill>
              </a:rPr>
              <a:t>3;20-35</a:t>
            </a:r>
          </a:p>
          <a:p>
            <a:pPr marL="0" indent="0">
              <a:lnSpc>
                <a:spcPct val="120000"/>
              </a:lnSpc>
              <a:buNone/>
            </a:pPr>
            <a:r>
              <a:rPr lang="pt-BR" b="1" dirty="0" smtClean="0"/>
              <a:t>E</a:t>
            </a:r>
            <a:r>
              <a:rPr lang="pt-BR" b="1" dirty="0"/>
              <a:t>) Ensinamento e exorcismos: </a:t>
            </a:r>
            <a:r>
              <a:rPr lang="pt-BR" b="1" dirty="0" smtClean="0"/>
              <a:t>4,1-5,43</a:t>
            </a:r>
          </a:p>
          <a:p>
            <a:pPr marL="0" indent="0">
              <a:lnSpc>
                <a:spcPct val="120000"/>
              </a:lnSpc>
              <a:buNone/>
            </a:pPr>
            <a:r>
              <a:rPr lang="pt-BR" b="1" dirty="0" smtClean="0">
                <a:solidFill>
                  <a:srgbClr val="C00000"/>
                </a:solidFill>
              </a:rPr>
              <a:t>D</a:t>
            </a:r>
            <a:r>
              <a:rPr lang="pt-BR" b="1" dirty="0">
                <a:solidFill>
                  <a:srgbClr val="C00000"/>
                </a:solidFill>
              </a:rPr>
              <a:t>’) Incredulidade dos conterrâneos de Jesus: 6,1-6</a:t>
            </a:r>
            <a:r>
              <a:rPr lang="pt-BR" dirty="0"/>
              <a:t/>
            </a:r>
            <a:br>
              <a:rPr lang="pt-BR" dirty="0"/>
            </a:br>
            <a:r>
              <a:rPr lang="pt-BR" b="1" dirty="0"/>
              <a:t>C’) Missão dos Doze: </a:t>
            </a:r>
            <a:r>
              <a:rPr lang="pt-BR" b="1" dirty="0" smtClean="0"/>
              <a:t>6,7-13,30  [</a:t>
            </a:r>
            <a:r>
              <a:rPr lang="pt-BR" b="1" dirty="0"/>
              <a:t>Multiplicação dos pães; </a:t>
            </a:r>
            <a:r>
              <a:rPr lang="pt-BR" sz="2600" b="1" dirty="0"/>
              <a:t>6,34-44]</a:t>
            </a:r>
            <a:r>
              <a:rPr lang="pt-BR" dirty="0"/>
              <a:t/>
            </a:r>
            <a:br>
              <a:rPr lang="pt-BR" dirty="0"/>
            </a:br>
            <a:r>
              <a:rPr lang="pt-BR" b="1" dirty="0">
                <a:solidFill>
                  <a:srgbClr val="00B050"/>
                </a:solidFill>
              </a:rPr>
              <a:t>B’) </a:t>
            </a:r>
            <a:r>
              <a:rPr lang="pt-BR" sz="3100" b="1" dirty="0">
                <a:solidFill>
                  <a:srgbClr val="00B050"/>
                </a:solidFill>
              </a:rPr>
              <a:t>Hostilidade dos fariseus: </a:t>
            </a:r>
            <a:r>
              <a:rPr lang="pt-BR" sz="2300" b="1" dirty="0">
                <a:solidFill>
                  <a:srgbClr val="00B050"/>
                </a:solidFill>
              </a:rPr>
              <a:t>7,5-13; </a:t>
            </a:r>
            <a:r>
              <a:rPr lang="pt-BR" sz="2300" b="1" dirty="0" smtClean="0">
                <a:solidFill>
                  <a:srgbClr val="00B050"/>
                </a:solidFill>
              </a:rPr>
              <a:t>8,11-13 </a:t>
            </a:r>
            <a:r>
              <a:rPr lang="pt-BR" sz="2300" dirty="0" smtClean="0"/>
              <a:t> </a:t>
            </a:r>
            <a:r>
              <a:rPr lang="pt-BR" sz="3100" dirty="0" smtClean="0"/>
              <a:t>Os </a:t>
            </a:r>
            <a:r>
              <a:rPr lang="pt-BR" sz="3100" dirty="0"/>
              <a:t>pagãos chamados à salvação: </a:t>
            </a:r>
            <a:r>
              <a:rPr lang="pt-BR" sz="2300" dirty="0"/>
              <a:t>7,14-8,9</a:t>
            </a:r>
            <a:r>
              <a:rPr lang="pt-BR" dirty="0"/>
              <a:t/>
            </a:r>
            <a:br>
              <a:rPr lang="pt-BR" dirty="0"/>
            </a:br>
            <a:r>
              <a:rPr lang="pt-BR" b="1" dirty="0">
                <a:solidFill>
                  <a:srgbClr val="0070C0"/>
                </a:solidFill>
              </a:rPr>
              <a:t>A’) Profissão de fé de Pedro: </a:t>
            </a:r>
            <a:r>
              <a:rPr lang="pt-BR" b="1" dirty="0" smtClean="0">
                <a:solidFill>
                  <a:srgbClr val="0070C0"/>
                </a:solidFill>
              </a:rPr>
              <a:t>8,27-30</a:t>
            </a:r>
          </a:p>
          <a:p>
            <a:pPr marL="0" indent="0">
              <a:lnSpc>
                <a:spcPct val="120000"/>
              </a:lnSpc>
              <a:buNone/>
            </a:pPr>
            <a:r>
              <a:rPr lang="pt-BR" sz="3400" b="1" dirty="0">
                <a:solidFill>
                  <a:srgbClr val="FF0000"/>
                </a:solidFill>
              </a:rPr>
              <a:t>A primeira parte (1, 1 – 8, 30) termina com a confissão de Pedro, quando Jesus pergunta: “E vós, quem dizeis que Eu sou?”, Pedro responde “Tu és o Messias” (8, 29).</a:t>
            </a:r>
            <a:r>
              <a:rPr lang="pt-BR" dirty="0"/>
              <a:t/>
            </a:r>
            <a:br>
              <a:rPr lang="pt-BR" dirty="0"/>
            </a:br>
            <a:r>
              <a:rPr lang="pt-BR" dirty="0" smtClean="0"/>
              <a:t>                            </a:t>
            </a:r>
            <a:r>
              <a:rPr lang="pt-BR" b="1" dirty="0" smtClean="0"/>
              <a:t>Transfiguração</a:t>
            </a:r>
            <a:r>
              <a:rPr lang="pt-BR" b="1" dirty="0"/>
              <a:t>: 9,2-10</a:t>
            </a:r>
          </a:p>
          <a:p>
            <a:endParaRPr lang="pt-BR" dirty="0"/>
          </a:p>
        </p:txBody>
      </p:sp>
    </p:spTree>
    <p:extLst>
      <p:ext uri="{BB962C8B-B14F-4D97-AF65-F5344CB8AC3E}">
        <p14:creationId xmlns:p14="http://schemas.microsoft.com/office/powerpoint/2010/main" xmlns="" val="4059657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b="1" dirty="0" smtClean="0">
                <a:solidFill>
                  <a:srgbClr val="FF0000"/>
                </a:solidFill>
              </a:rPr>
              <a:t>2ª parte</a:t>
            </a:r>
            <a:endParaRPr lang="pt-BR" b="1" dirty="0">
              <a:solidFill>
                <a:srgbClr val="FF0000"/>
              </a:solidFill>
            </a:endParaRPr>
          </a:p>
        </p:txBody>
      </p:sp>
      <p:sp>
        <p:nvSpPr>
          <p:cNvPr id="3" name="Espaço Reservado para Conteúdo 2"/>
          <p:cNvSpPr>
            <a:spLocks noGrp="1"/>
          </p:cNvSpPr>
          <p:nvPr>
            <p:ph idx="1"/>
          </p:nvPr>
        </p:nvSpPr>
        <p:spPr>
          <a:xfrm>
            <a:off x="457200" y="1412776"/>
            <a:ext cx="8229600" cy="5184576"/>
          </a:xfrm>
        </p:spPr>
        <p:txBody>
          <a:bodyPr>
            <a:noAutofit/>
          </a:bodyPr>
          <a:lstStyle/>
          <a:p>
            <a:pPr marL="0" indent="0">
              <a:buNone/>
            </a:pPr>
            <a:r>
              <a:rPr lang="pt-BR" sz="2800" dirty="0" smtClean="0"/>
              <a:t> </a:t>
            </a:r>
            <a:r>
              <a:rPr lang="pt-BR" sz="2800" dirty="0"/>
              <a:t>A segunda parte (8, 31 – 16, 8) termina também com uma confissão. </a:t>
            </a:r>
            <a:endParaRPr lang="pt-BR" sz="2800" dirty="0" smtClean="0"/>
          </a:p>
          <a:p>
            <a:pPr marL="0" indent="0">
              <a:buNone/>
            </a:pPr>
            <a:r>
              <a:rPr lang="pt-BR" sz="2800" dirty="0" smtClean="0"/>
              <a:t>Desta </a:t>
            </a:r>
            <a:r>
              <a:rPr lang="pt-BR" sz="2800" dirty="0"/>
              <a:t>vez é </a:t>
            </a:r>
            <a:r>
              <a:rPr lang="pt-BR" sz="2800" b="1" dirty="0"/>
              <a:t>o centurião,</a:t>
            </a:r>
            <a:r>
              <a:rPr lang="pt-BR" sz="2800" dirty="0"/>
              <a:t> um pagão que está ao pé da cruz que, quando Jesus morre, diz: “</a:t>
            </a:r>
            <a:r>
              <a:rPr lang="pt-BR" sz="2800" b="1" dirty="0"/>
              <a:t>Verdadeiramente este homem era Filho de Deu</a:t>
            </a:r>
            <a:r>
              <a:rPr lang="pt-BR" sz="2800" dirty="0"/>
              <a:t>s” (15, 39</a:t>
            </a:r>
            <a:r>
              <a:rPr lang="pt-BR" sz="2800" dirty="0" smtClean="0"/>
              <a:t>).</a:t>
            </a:r>
          </a:p>
          <a:p>
            <a:pPr marL="0" indent="0">
              <a:buNone/>
            </a:pPr>
            <a:r>
              <a:rPr lang="pt-BR" sz="2800" dirty="0" smtClean="0"/>
              <a:t>As </a:t>
            </a:r>
            <a:r>
              <a:rPr lang="pt-BR" sz="2800" dirty="0"/>
              <a:t>duas confissões correspondem aos dois títulos que se dão a Jesus no início do Evangelho: </a:t>
            </a:r>
            <a:endParaRPr lang="pt-BR" sz="2800" dirty="0" smtClean="0"/>
          </a:p>
          <a:p>
            <a:pPr marL="0" indent="0">
              <a:buNone/>
            </a:pPr>
            <a:r>
              <a:rPr lang="pt-BR" sz="2800" dirty="0" smtClean="0"/>
              <a:t>“</a:t>
            </a:r>
            <a:r>
              <a:rPr lang="pt-BR" sz="2800" dirty="0"/>
              <a:t>Jesus, Messias, Filho de Deus” (1, 1). </a:t>
            </a:r>
            <a:endParaRPr lang="pt-BR" sz="2800" dirty="0" smtClean="0"/>
          </a:p>
          <a:p>
            <a:pPr marL="0" indent="0">
              <a:buNone/>
            </a:pPr>
            <a:r>
              <a:rPr lang="pt-BR" sz="2800" dirty="0" smtClean="0"/>
              <a:t>1ª </a:t>
            </a:r>
            <a:r>
              <a:rPr lang="pt-BR" sz="2800" dirty="0"/>
              <a:t>Confissão: “…Messias” (8, 29); </a:t>
            </a:r>
            <a:endParaRPr lang="pt-BR" sz="2800" dirty="0" smtClean="0"/>
          </a:p>
          <a:p>
            <a:pPr marL="0" indent="0">
              <a:buNone/>
            </a:pPr>
            <a:r>
              <a:rPr lang="pt-BR" sz="2800" dirty="0" smtClean="0"/>
              <a:t>2ª </a:t>
            </a:r>
            <a:r>
              <a:rPr lang="pt-BR" sz="2800" dirty="0"/>
              <a:t>Confissão “…Filho de Deus” (15, 39).</a:t>
            </a:r>
            <a:br>
              <a:rPr lang="pt-BR" sz="2800" dirty="0"/>
            </a:br>
            <a:endParaRPr lang="pt-BR" sz="2800" dirty="0"/>
          </a:p>
        </p:txBody>
      </p:sp>
    </p:spTree>
    <p:extLst>
      <p:ext uri="{BB962C8B-B14F-4D97-AF65-F5344CB8AC3E}">
        <p14:creationId xmlns:p14="http://schemas.microsoft.com/office/powerpoint/2010/main" xmlns="" val="440687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052736"/>
            <a:ext cx="8712968" cy="5688632"/>
          </a:xfrm>
        </p:spPr>
        <p:txBody>
          <a:bodyPr>
            <a:normAutofit fontScale="92500" lnSpcReduction="10000"/>
          </a:bodyPr>
          <a:lstStyle/>
          <a:p>
            <a:r>
              <a:rPr lang="pt-BR" dirty="0"/>
              <a:t>Marcos, ou João Marcos, era judeu, da tribo de Levi, filho de Maria de Jerusalém, e, segundo os historiadores, teria sido batizado pelo próprio são Pedro, fazendo parte de uma das primeiras famílias cristãs de Jerusalém. </a:t>
            </a:r>
            <a:endParaRPr lang="pt-BR" dirty="0" smtClean="0"/>
          </a:p>
          <a:p>
            <a:r>
              <a:rPr lang="pt-BR" dirty="0" smtClean="0"/>
              <a:t>Ainda </a:t>
            </a:r>
            <a:r>
              <a:rPr lang="pt-BR" dirty="0"/>
              <a:t>menino, viu sua casa tornar-se um ponto de encontro e reunião dos apóstolos e cristãos primitivos. </a:t>
            </a:r>
            <a:endParaRPr lang="pt-BR" dirty="0" smtClean="0"/>
          </a:p>
          <a:p>
            <a:r>
              <a:rPr lang="pt-BR" dirty="0" smtClean="0"/>
              <a:t>Foi </a:t>
            </a:r>
            <a:r>
              <a:rPr lang="pt-BR" dirty="0"/>
              <a:t>na sua casa, aliás, que Cristo celebrou a última ceia, quando instituiu a eucaristia, e foi nela, também, que os apóstolos receberam a visita do Espírito Santo, após a ressurreição.</a:t>
            </a:r>
          </a:p>
        </p:txBody>
      </p:sp>
      <p:sp>
        <p:nvSpPr>
          <p:cNvPr id="4" name="Título 1"/>
          <p:cNvSpPr>
            <a:spLocks noGrp="1"/>
          </p:cNvSpPr>
          <p:nvPr>
            <p:ph type="title"/>
          </p:nvPr>
        </p:nvSpPr>
        <p:spPr>
          <a:xfrm>
            <a:off x="457200" y="274638"/>
            <a:ext cx="8229600" cy="562074"/>
          </a:xfrm>
        </p:spPr>
        <p:txBody>
          <a:bodyPr>
            <a:normAutofit fontScale="90000"/>
          </a:bodyPr>
          <a:lstStyle/>
          <a:p>
            <a:r>
              <a:rPr lang="pt-BR" b="1" dirty="0" smtClean="0">
                <a:solidFill>
                  <a:srgbClr val="FF0000"/>
                </a:solidFill>
              </a:rPr>
              <a:t>Quem era Marcos?</a:t>
            </a:r>
            <a:endParaRPr lang="pt-BR" b="1" dirty="0">
              <a:solidFill>
                <a:srgbClr val="FF0000"/>
              </a:solidFill>
            </a:endParaRPr>
          </a:p>
        </p:txBody>
      </p:sp>
    </p:spTree>
    <p:extLst>
      <p:ext uri="{BB962C8B-B14F-4D97-AF65-F5344CB8AC3E}">
        <p14:creationId xmlns:p14="http://schemas.microsoft.com/office/powerpoint/2010/main" xmlns="" val="29544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96752"/>
            <a:ext cx="8229600" cy="5400600"/>
          </a:xfrm>
        </p:spPr>
        <p:txBody>
          <a:bodyPr>
            <a:normAutofit fontScale="92500" lnSpcReduction="20000"/>
          </a:bodyPr>
          <a:lstStyle/>
          <a:p>
            <a:r>
              <a:rPr lang="pt-BR" dirty="0"/>
              <a:t>Mais tarde, Marcos acompanhou são Pedro a Roma, quando o jovem começou, então, a preparar o segundo evangelho. Nessa piedosa cidade, prestou serviço também a são Paulo, em sua primeira prisão. </a:t>
            </a:r>
            <a:endParaRPr lang="pt-BR" dirty="0" smtClean="0"/>
          </a:p>
          <a:p>
            <a:r>
              <a:rPr lang="pt-BR" dirty="0" smtClean="0"/>
              <a:t>Tanto </a:t>
            </a:r>
            <a:r>
              <a:rPr lang="pt-BR" dirty="0"/>
              <a:t>que, quando foi preso pela segunda vez, Paulo escreveu a Timóteo e pediu que este trouxesse seu colaborador, no caso, Marcos, a Roma, para ajudá-lo no apostolado</a:t>
            </a:r>
            <a:r>
              <a:rPr lang="pt-BR" dirty="0" smtClean="0"/>
              <a:t>.</a:t>
            </a:r>
          </a:p>
          <a:p>
            <a:r>
              <a:rPr lang="pt-BR" dirty="0"/>
              <a:t>Ele escreveu o Evangelho a pedido dos fiéis romanos e segundo os ensinamentos que possuía de são Pedro, em pessoa. O qual, além de aprová-lo, ordenou sua leitura nas igrejas.</a:t>
            </a:r>
            <a:br>
              <a:rPr lang="pt-BR" dirty="0"/>
            </a:br>
            <a:endParaRPr lang="pt-BR" dirty="0"/>
          </a:p>
        </p:txBody>
      </p:sp>
      <p:sp>
        <p:nvSpPr>
          <p:cNvPr id="4" name="Título 1"/>
          <p:cNvSpPr>
            <a:spLocks noGrp="1"/>
          </p:cNvSpPr>
          <p:nvPr>
            <p:ph type="title"/>
          </p:nvPr>
        </p:nvSpPr>
        <p:spPr>
          <a:xfrm>
            <a:off x="457200" y="274638"/>
            <a:ext cx="8229600" cy="634082"/>
          </a:xfrm>
        </p:spPr>
        <p:txBody>
          <a:bodyPr>
            <a:normAutofit fontScale="90000"/>
          </a:bodyPr>
          <a:lstStyle/>
          <a:p>
            <a:r>
              <a:rPr lang="pt-BR" b="1" dirty="0" smtClean="0">
                <a:solidFill>
                  <a:srgbClr val="FF0000"/>
                </a:solidFill>
              </a:rPr>
              <a:t>Quem era Marcos?</a:t>
            </a:r>
            <a:endParaRPr lang="pt-BR" b="1" dirty="0">
              <a:solidFill>
                <a:srgbClr val="FF0000"/>
              </a:solidFill>
            </a:endParaRPr>
          </a:p>
        </p:txBody>
      </p:sp>
    </p:spTree>
    <p:extLst>
      <p:ext uri="{BB962C8B-B14F-4D97-AF65-F5344CB8AC3E}">
        <p14:creationId xmlns:p14="http://schemas.microsoft.com/office/powerpoint/2010/main" xmlns="" val="18303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96752"/>
            <a:ext cx="8229600" cy="4929411"/>
          </a:xfrm>
        </p:spPr>
        <p:txBody>
          <a:bodyPr>
            <a:normAutofit fontScale="92500" lnSpcReduction="20000"/>
          </a:bodyPr>
          <a:lstStyle/>
          <a:p>
            <a:r>
              <a:rPr lang="pt-BR" dirty="0"/>
              <a:t>. Diz a tradição que são Marcos, depois da morte de são Pedro e são Paulo, ainda viajou para pregar no Chipre, na Ásia Menor e no Egito, especialmente na Alexandria, onde fundou uma das igrejas que mais floresceram.</a:t>
            </a:r>
            <a:br>
              <a:rPr lang="pt-BR" dirty="0"/>
            </a:br>
            <a:r>
              <a:rPr lang="pt-BR" dirty="0"/>
              <a:t/>
            </a:r>
            <a:br>
              <a:rPr lang="pt-BR" dirty="0"/>
            </a:br>
            <a:r>
              <a:rPr lang="pt-BR" dirty="0"/>
              <a:t>Ainda segundo a tradição, ele foi martirizado no dia da Páscoa, enquanto celebrava o santo sacrifício da missa. Mais tarde, as suas relíquias foram trasladadas pelos mercadores italianos para Veneza, cidade que é sua guardiã e que tomou são Marcos como padroeiro desde o ano 828.</a:t>
            </a:r>
          </a:p>
        </p:txBody>
      </p:sp>
      <p:sp>
        <p:nvSpPr>
          <p:cNvPr id="4" name="Título 1"/>
          <p:cNvSpPr>
            <a:spLocks noGrp="1"/>
          </p:cNvSpPr>
          <p:nvPr>
            <p:ph type="title"/>
          </p:nvPr>
        </p:nvSpPr>
        <p:spPr>
          <a:xfrm>
            <a:off x="457200" y="274638"/>
            <a:ext cx="8229600" cy="490066"/>
          </a:xfrm>
        </p:spPr>
        <p:txBody>
          <a:bodyPr>
            <a:normAutofit fontScale="90000"/>
          </a:bodyPr>
          <a:lstStyle/>
          <a:p>
            <a:r>
              <a:rPr lang="pt-BR" b="1" dirty="0" smtClean="0">
                <a:solidFill>
                  <a:srgbClr val="FF0000"/>
                </a:solidFill>
              </a:rPr>
              <a:t>Quem era Marcos?</a:t>
            </a:r>
            <a:endParaRPr lang="pt-BR" b="1" dirty="0">
              <a:solidFill>
                <a:srgbClr val="FF0000"/>
              </a:solidFill>
            </a:endParaRPr>
          </a:p>
        </p:txBody>
      </p:sp>
    </p:spTree>
    <p:extLst>
      <p:ext uri="{BB962C8B-B14F-4D97-AF65-F5344CB8AC3E}">
        <p14:creationId xmlns:p14="http://schemas.microsoft.com/office/powerpoint/2010/main" xmlns="" val="1407807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260648"/>
            <a:ext cx="8712968" cy="5865515"/>
          </a:xfrm>
        </p:spPr>
        <p:txBody>
          <a:bodyPr/>
          <a:lstStyle/>
          <a:p>
            <a:r>
              <a:rPr lang="pt-BR" b="1" dirty="0" smtClean="0">
                <a:solidFill>
                  <a:srgbClr val="FF0000"/>
                </a:solidFill>
              </a:rPr>
              <a:t>Onde foi escrito? </a:t>
            </a:r>
            <a:r>
              <a:rPr lang="pt-BR" dirty="0" smtClean="0"/>
              <a:t>Em </a:t>
            </a:r>
            <a:r>
              <a:rPr lang="pt-BR" dirty="0"/>
              <a:t>Roma, numa época próxima ao martírio de Pedro (ano 64). </a:t>
            </a:r>
          </a:p>
          <a:p>
            <a:r>
              <a:rPr lang="pt-BR" b="1" dirty="0" smtClean="0">
                <a:solidFill>
                  <a:srgbClr val="FF0000"/>
                </a:solidFill>
              </a:rPr>
              <a:t>Destinatários ?</a:t>
            </a:r>
            <a:r>
              <a:rPr lang="pt-BR" b="1" dirty="0" smtClean="0"/>
              <a:t> </a:t>
            </a:r>
            <a:r>
              <a:rPr lang="pt-BR" dirty="0" smtClean="0"/>
              <a:t>Um </a:t>
            </a:r>
            <a:r>
              <a:rPr lang="pt-BR" dirty="0"/>
              <a:t>grupo de cristãos em Roma, no meio de perseguições. Marcos percebe a necessidade de explicar certos costumes ou usos do judaísmo</a:t>
            </a:r>
            <a:r>
              <a:rPr lang="pt-BR" dirty="0" smtClean="0"/>
              <a:t>.</a:t>
            </a:r>
          </a:p>
          <a:p>
            <a:r>
              <a:rPr lang="pt-BR" b="1" dirty="0" smtClean="0">
                <a:solidFill>
                  <a:srgbClr val="FF0000"/>
                </a:solidFill>
              </a:rPr>
              <a:t>Inicio e fim</a:t>
            </a:r>
            <a:r>
              <a:rPr lang="pt-BR" dirty="0" smtClean="0">
                <a:solidFill>
                  <a:srgbClr val="FF0000"/>
                </a:solidFill>
              </a:rPr>
              <a:t>: </a:t>
            </a:r>
            <a:r>
              <a:rPr lang="pt-BR" dirty="0" smtClean="0"/>
              <a:t>O </a:t>
            </a:r>
            <a:r>
              <a:rPr lang="pt-BR" dirty="0"/>
              <a:t>Evangelho começa com a predicação de </a:t>
            </a:r>
            <a:r>
              <a:rPr lang="pt-BR" b="1" dirty="0"/>
              <a:t>João </a:t>
            </a:r>
            <a:r>
              <a:rPr lang="pt-BR" b="1" dirty="0" smtClean="0"/>
              <a:t>Batista </a:t>
            </a:r>
            <a:r>
              <a:rPr lang="pt-BR" dirty="0"/>
              <a:t>e termina com a mensagem do </a:t>
            </a:r>
            <a:r>
              <a:rPr lang="pt-BR" b="1" dirty="0"/>
              <a:t>anjo </a:t>
            </a:r>
            <a:r>
              <a:rPr lang="pt-BR" dirty="0"/>
              <a:t>no sepulcro vazio. </a:t>
            </a:r>
            <a:endParaRPr lang="pt-BR" dirty="0" smtClean="0"/>
          </a:p>
          <a:p>
            <a:r>
              <a:rPr lang="pt-BR" dirty="0"/>
              <a:t>Os manuscritos mais antigos terminam nesse versículo; os versículos seguintes (16, 9-20) </a:t>
            </a:r>
          </a:p>
          <a:p>
            <a:endParaRPr lang="pt-BR" dirty="0"/>
          </a:p>
        </p:txBody>
      </p:sp>
    </p:spTree>
    <p:extLst>
      <p:ext uri="{BB962C8B-B14F-4D97-AF65-F5344CB8AC3E}">
        <p14:creationId xmlns:p14="http://schemas.microsoft.com/office/powerpoint/2010/main" xmlns="" val="3238072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88640"/>
            <a:ext cx="8229600" cy="778098"/>
          </a:xfrm>
        </p:spPr>
        <p:txBody>
          <a:bodyPr/>
          <a:lstStyle/>
          <a:p>
            <a:r>
              <a:rPr lang="pt-BR" b="1" dirty="0" smtClean="0">
                <a:solidFill>
                  <a:srgbClr val="FF0000"/>
                </a:solidFill>
              </a:rPr>
              <a:t>Estrutura geográfica</a:t>
            </a:r>
            <a:endParaRPr lang="pt-BR" b="1" dirty="0">
              <a:solidFill>
                <a:srgbClr val="FF0000"/>
              </a:solidFill>
            </a:endParaRPr>
          </a:p>
        </p:txBody>
      </p:sp>
      <p:sp>
        <p:nvSpPr>
          <p:cNvPr id="3" name="Espaço Reservado para Conteúdo 2"/>
          <p:cNvSpPr>
            <a:spLocks noGrp="1"/>
          </p:cNvSpPr>
          <p:nvPr>
            <p:ph idx="1"/>
          </p:nvPr>
        </p:nvSpPr>
        <p:spPr>
          <a:xfrm>
            <a:off x="179512" y="1600200"/>
            <a:ext cx="8784976" cy="4853136"/>
          </a:xfrm>
        </p:spPr>
        <p:txBody>
          <a:bodyPr/>
          <a:lstStyle/>
          <a:p>
            <a:r>
              <a:rPr lang="pt-BR" b="1" dirty="0"/>
              <a:t>I. Preparação do ministério de Jesus</a:t>
            </a:r>
            <a:r>
              <a:rPr lang="pt-BR" dirty="0"/>
              <a:t>: (1,1-13);</a:t>
            </a:r>
          </a:p>
          <a:p>
            <a:r>
              <a:rPr lang="pt-BR" b="1" dirty="0"/>
              <a:t>II. Ministério na Galileia</a:t>
            </a:r>
            <a:r>
              <a:rPr lang="pt-BR" dirty="0"/>
              <a:t>: (1,14-7,23);</a:t>
            </a:r>
          </a:p>
          <a:p>
            <a:r>
              <a:rPr lang="pt-BR" b="1" dirty="0"/>
              <a:t>III. Viagens por Tiro, </a:t>
            </a:r>
            <a:r>
              <a:rPr lang="pt-BR" b="1" dirty="0" err="1"/>
              <a:t>Sídon</a:t>
            </a:r>
            <a:r>
              <a:rPr lang="pt-BR" b="1" dirty="0"/>
              <a:t> e a </a:t>
            </a:r>
            <a:r>
              <a:rPr lang="pt-BR" b="1" dirty="0" err="1"/>
              <a:t>Decápole</a:t>
            </a:r>
            <a:r>
              <a:rPr lang="pt-BR" dirty="0"/>
              <a:t>: (7,24-10,52</a:t>
            </a:r>
            <a:r>
              <a:rPr lang="pt-BR" dirty="0" smtClean="0"/>
              <a:t>) –fora da Galileia);</a:t>
            </a:r>
            <a:endParaRPr lang="pt-BR" dirty="0"/>
          </a:p>
          <a:p>
            <a:r>
              <a:rPr lang="pt-BR" b="1" dirty="0"/>
              <a:t>IV. Ministério em Jerusalém</a:t>
            </a:r>
            <a:r>
              <a:rPr lang="pt-BR" dirty="0"/>
              <a:t>: (11,1-13,37);</a:t>
            </a:r>
          </a:p>
          <a:p>
            <a:r>
              <a:rPr lang="pt-BR" b="1" dirty="0"/>
              <a:t>V. Paixão e Ressurreição de Jesus</a:t>
            </a:r>
            <a:r>
              <a:rPr lang="pt-BR" dirty="0"/>
              <a:t>: (14,1-16,20).</a:t>
            </a:r>
          </a:p>
          <a:p>
            <a:endParaRPr lang="pt-BR" dirty="0"/>
          </a:p>
        </p:txBody>
      </p:sp>
    </p:spTree>
    <p:extLst>
      <p:ext uri="{BB962C8B-B14F-4D97-AF65-F5344CB8AC3E}">
        <p14:creationId xmlns:p14="http://schemas.microsoft.com/office/powerpoint/2010/main" xmlns="" val="199529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dirty="0" smtClean="0">
                <a:solidFill>
                  <a:srgbClr val="FF0000"/>
                </a:solidFill>
              </a:rPr>
              <a:t>A </a:t>
            </a:r>
            <a:r>
              <a:rPr lang="pt-BR" dirty="0" err="1" smtClean="0">
                <a:solidFill>
                  <a:srgbClr val="FF0000"/>
                </a:solidFill>
              </a:rPr>
              <a:t>cristologia</a:t>
            </a:r>
            <a:r>
              <a:rPr lang="pt-BR" dirty="0" smtClean="0">
                <a:solidFill>
                  <a:srgbClr val="FF0000"/>
                </a:solidFill>
              </a:rPr>
              <a:t> do Evangelho</a:t>
            </a:r>
            <a:endParaRPr lang="pt-BR" dirty="0">
              <a:solidFill>
                <a:srgbClr val="FF0000"/>
              </a:solidFill>
            </a:endParaRPr>
          </a:p>
        </p:txBody>
      </p:sp>
      <p:sp>
        <p:nvSpPr>
          <p:cNvPr id="3" name="Espaço Reservado para Conteúdo 2"/>
          <p:cNvSpPr>
            <a:spLocks noGrp="1"/>
          </p:cNvSpPr>
          <p:nvPr>
            <p:ph idx="4294967295"/>
          </p:nvPr>
        </p:nvSpPr>
        <p:spPr>
          <a:xfrm>
            <a:off x="395536" y="1268760"/>
            <a:ext cx="8229600" cy="3629025"/>
          </a:xfrm>
        </p:spPr>
        <p:txBody>
          <a:bodyPr>
            <a:normAutofit/>
          </a:bodyPr>
          <a:lstStyle/>
          <a:p>
            <a:r>
              <a:rPr lang="pt-BR" sz="2800" dirty="0" smtClean="0"/>
              <a:t>Jesus </a:t>
            </a:r>
            <a:r>
              <a:rPr lang="pt-BR" sz="2800" dirty="0"/>
              <a:t>de Nazaré é verdadeiramente </a:t>
            </a:r>
            <a:r>
              <a:rPr lang="pt-BR" sz="2800" b="1" dirty="0"/>
              <a:t>o Messias </a:t>
            </a:r>
            <a:r>
              <a:rPr lang="pt-BR" sz="2800" dirty="0"/>
              <a:t>que, com a sua Morte e Ressurreição, demonstrou ser verdadeiramente </a:t>
            </a:r>
            <a:r>
              <a:rPr lang="pt-BR" sz="2800" b="1" dirty="0"/>
              <a:t>o Filho de Deus </a:t>
            </a:r>
            <a:r>
              <a:rPr lang="pt-BR" sz="2800" dirty="0"/>
              <a:t>(15,39) que a todos possibilita a salvação. «Pois também o Filho do Homem não veio para ser servido, mas para servir e dar a sua vida em resgate por todos» (10,45).</a:t>
            </a:r>
          </a:p>
          <a:p>
            <a:endParaRPr lang="pt-BR" sz="2800" dirty="0"/>
          </a:p>
        </p:txBody>
      </p:sp>
      <p:sp>
        <p:nvSpPr>
          <p:cNvPr id="4" name="CaixaDeTexto 3"/>
          <p:cNvSpPr txBox="1"/>
          <p:nvPr/>
        </p:nvSpPr>
        <p:spPr>
          <a:xfrm>
            <a:off x="539552" y="4149080"/>
            <a:ext cx="8496944" cy="2246769"/>
          </a:xfrm>
          <a:prstGeom prst="rect">
            <a:avLst/>
          </a:prstGeom>
          <a:noFill/>
        </p:spPr>
        <p:txBody>
          <a:bodyPr wrap="square" rtlCol="0">
            <a:spAutoFit/>
          </a:bodyPr>
          <a:lstStyle/>
          <a:p>
            <a:r>
              <a:rPr lang="pt-BR" sz="2800" dirty="0" smtClean="0">
                <a:solidFill>
                  <a:srgbClr val="FF0000"/>
                </a:solidFill>
              </a:rPr>
              <a:t>O segredo Messiânico: </a:t>
            </a:r>
            <a:r>
              <a:rPr lang="pt-BR" sz="2800" dirty="0" smtClean="0"/>
              <a:t>Jesus impõe tanto aos espíritos impuros (1,25.34;3,11-12</a:t>
            </a:r>
          </a:p>
          <a:p>
            <a:r>
              <a:rPr lang="pt-BR" sz="2800" dirty="0" smtClean="0"/>
              <a:t>Como aos discípulos depois da transfiguração 9,9</a:t>
            </a:r>
          </a:p>
          <a:p>
            <a:r>
              <a:rPr lang="pt-BR" sz="2800" dirty="0" smtClean="0"/>
              <a:t>Como também às pessoas que ele cura: 1,44; 5,43; 7,36; 8,26. </a:t>
            </a:r>
            <a:endParaRPr lang="pt-BR" sz="2800" dirty="0"/>
          </a:p>
        </p:txBody>
      </p:sp>
    </p:spTree>
    <p:extLst>
      <p:ext uri="{BB962C8B-B14F-4D97-AF65-F5344CB8AC3E}">
        <p14:creationId xmlns:p14="http://schemas.microsoft.com/office/powerpoint/2010/main" xmlns="" val="234177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b="1" dirty="0" smtClean="0">
                <a:solidFill>
                  <a:srgbClr val="FF0000"/>
                </a:solidFill>
              </a:rPr>
              <a:t/>
            </a:r>
            <a:br>
              <a:rPr lang="pt-BR" b="1" dirty="0" smtClean="0">
                <a:solidFill>
                  <a:srgbClr val="FF0000"/>
                </a:solidFill>
              </a:rPr>
            </a:br>
            <a:r>
              <a:rPr lang="pt-BR" b="1" dirty="0" smtClean="0">
                <a:solidFill>
                  <a:srgbClr val="FF0000"/>
                </a:solidFill>
              </a:rPr>
              <a:t>Estrutura do Texto:</a:t>
            </a:r>
            <a:br>
              <a:rPr lang="pt-BR" b="1" dirty="0" smtClean="0">
                <a:solidFill>
                  <a:srgbClr val="FF0000"/>
                </a:solidFill>
              </a:rPr>
            </a:br>
            <a:endParaRPr lang="pt-BR" b="1" dirty="0">
              <a:solidFill>
                <a:srgbClr val="FF0000"/>
              </a:solidFill>
            </a:endParaRPr>
          </a:p>
        </p:txBody>
      </p:sp>
      <p:sp>
        <p:nvSpPr>
          <p:cNvPr id="3" name="Espaço Reservado para Conteúdo 2"/>
          <p:cNvSpPr>
            <a:spLocks noGrp="1"/>
          </p:cNvSpPr>
          <p:nvPr>
            <p:ph idx="1"/>
          </p:nvPr>
        </p:nvSpPr>
        <p:spPr/>
        <p:txBody>
          <a:bodyPr>
            <a:normAutofit fontScale="92500"/>
          </a:bodyPr>
          <a:lstStyle/>
          <a:p>
            <a:pPr marL="0" indent="0">
              <a:buNone/>
            </a:pPr>
            <a:r>
              <a:rPr lang="pt-BR" sz="3600" dirty="0" smtClean="0">
                <a:solidFill>
                  <a:srgbClr val="FF0000"/>
                </a:solidFill>
              </a:rPr>
              <a:t>1 parte:  </a:t>
            </a:r>
            <a:r>
              <a:rPr lang="pt-BR" sz="3600" dirty="0" smtClean="0">
                <a:solidFill>
                  <a:srgbClr val="0070C0"/>
                </a:solidFill>
              </a:rPr>
              <a:t>Mc 1,2-9,10:  </a:t>
            </a:r>
            <a:r>
              <a:rPr lang="pt-BR" b="1" dirty="0" smtClean="0">
                <a:solidFill>
                  <a:srgbClr val="C00000"/>
                </a:solidFill>
              </a:rPr>
              <a:t>A pergunta: Quem é ele?</a:t>
            </a:r>
          </a:p>
          <a:p>
            <a:pPr marL="0" indent="0">
              <a:buNone/>
            </a:pPr>
            <a:r>
              <a:rPr lang="pt-BR" dirty="0"/>
              <a:t>Pedro responderá por si e pelos outros, de forma </a:t>
            </a:r>
            <a:r>
              <a:rPr lang="pt-BR" dirty="0" smtClean="0"/>
              <a:t>direta </a:t>
            </a:r>
            <a:r>
              <a:rPr lang="pt-BR" dirty="0"/>
              <a:t>e categórica: «</a:t>
            </a:r>
            <a:r>
              <a:rPr lang="pt-BR" b="1" dirty="0"/>
              <a:t>Tu és o Messias</a:t>
            </a:r>
            <a:r>
              <a:rPr lang="pt-BR" dirty="0"/>
              <a:t>!» (8,29). </a:t>
            </a:r>
            <a:endParaRPr lang="pt-BR" dirty="0" smtClean="0"/>
          </a:p>
          <a:p>
            <a:pPr marL="0" indent="0">
              <a:buNone/>
            </a:pPr>
            <a:r>
              <a:rPr lang="pt-BR" sz="3600" dirty="0" smtClean="0">
                <a:solidFill>
                  <a:srgbClr val="FF0000"/>
                </a:solidFill>
              </a:rPr>
              <a:t>2 parte:</a:t>
            </a:r>
            <a:r>
              <a:rPr lang="pt-BR" sz="3600" dirty="0" smtClean="0">
                <a:solidFill>
                  <a:srgbClr val="0070C0"/>
                </a:solidFill>
              </a:rPr>
              <a:t> </a:t>
            </a:r>
            <a:r>
              <a:rPr lang="pt-BR" sz="3600" dirty="0">
                <a:solidFill>
                  <a:srgbClr val="0070C0"/>
                </a:solidFill>
              </a:rPr>
              <a:t>(</a:t>
            </a:r>
            <a:r>
              <a:rPr lang="pt-BR" sz="3600" dirty="0" smtClean="0">
                <a:solidFill>
                  <a:srgbClr val="0070C0"/>
                </a:solidFill>
              </a:rPr>
              <a:t>9,14-16,8)</a:t>
            </a:r>
            <a:r>
              <a:rPr lang="pt-BR" dirty="0" smtClean="0">
                <a:solidFill>
                  <a:srgbClr val="0070C0"/>
                </a:solidFill>
              </a:rPr>
              <a:t>: </a:t>
            </a:r>
            <a:r>
              <a:rPr lang="pt-BR" dirty="0"/>
              <a:t>) nos orienta pouco a pouco para a morte de Jesus, mas culmina na profissão de fé do centurião: “Verdadeiramente este homem era filho de Deus” (15,39), confirmada pela descoberta do túmulo vazio, prova da ressurreição de Jesus. </a:t>
            </a:r>
          </a:p>
        </p:txBody>
      </p:sp>
    </p:spTree>
    <p:extLst>
      <p:ext uri="{BB962C8B-B14F-4D97-AF65-F5344CB8AC3E}">
        <p14:creationId xmlns:p14="http://schemas.microsoft.com/office/powerpoint/2010/main" xmlns="" val="212373519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1978</TotalTime>
  <Words>1808</Words>
  <Application>Microsoft Office PowerPoint</Application>
  <PresentationFormat>Apresentação na tela (4:3)</PresentationFormat>
  <Paragraphs>103</Paragraphs>
  <Slides>24</Slides>
  <Notes>0</Notes>
  <HiddenSlides>0</HiddenSlides>
  <MMClips>0</MMClips>
  <ScaleCrop>false</ScaleCrop>
  <HeadingPairs>
    <vt:vector size="4" baseType="variant">
      <vt:variant>
        <vt:lpstr>Tema</vt:lpstr>
      </vt:variant>
      <vt:variant>
        <vt:i4>1</vt:i4>
      </vt:variant>
      <vt:variant>
        <vt:lpstr>Títulos de slides</vt:lpstr>
      </vt:variant>
      <vt:variant>
        <vt:i4>24</vt:i4>
      </vt:variant>
    </vt:vector>
  </HeadingPairs>
  <TitlesOfParts>
    <vt:vector size="25" baseType="lpstr">
      <vt:lpstr>Tema do Office</vt:lpstr>
      <vt:lpstr>Marcos</vt:lpstr>
      <vt:lpstr>Quem era Marcos?</vt:lpstr>
      <vt:lpstr>Quem era Marcos?</vt:lpstr>
      <vt:lpstr>Quem era Marcos?</vt:lpstr>
      <vt:lpstr>Quem era Marcos?</vt:lpstr>
      <vt:lpstr>Slide 6</vt:lpstr>
      <vt:lpstr>Estrutura geográfica</vt:lpstr>
      <vt:lpstr>A cristologia do Evangelho</vt:lpstr>
      <vt:lpstr> Estrutura do Texto: </vt:lpstr>
      <vt:lpstr>A estrutura da 1ª parte Jesus, o Messias </vt:lpstr>
      <vt:lpstr>2ª parte Jesus,o Filho de Deus</vt:lpstr>
      <vt:lpstr>Teologia de Marcos</vt:lpstr>
      <vt:lpstr>Teologia de Marcos</vt:lpstr>
      <vt:lpstr>Teologia de Marcos</vt:lpstr>
      <vt:lpstr>Teologia de Marcos</vt:lpstr>
      <vt:lpstr>Teologia de Marcos</vt:lpstr>
      <vt:lpstr>Slide 17</vt:lpstr>
      <vt:lpstr>Slide 18</vt:lpstr>
      <vt:lpstr>Slide 19</vt:lpstr>
      <vt:lpstr>Teologia de Marcos</vt:lpstr>
      <vt:lpstr>Teologia de Marcos</vt:lpstr>
      <vt:lpstr>Teologia de Marcos</vt:lpstr>
      <vt:lpstr>A estrutura da 1ª parte </vt:lpstr>
      <vt:lpstr>2ª parte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SAMUELA</cp:lastModifiedBy>
  <cp:revision>41</cp:revision>
  <dcterms:created xsi:type="dcterms:W3CDTF">2014-08-26T11:36:33Z</dcterms:created>
  <dcterms:modified xsi:type="dcterms:W3CDTF">2017-02-16T00:49:40Z</dcterms:modified>
</cp:coreProperties>
</file>