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69" r:id="rId4"/>
    <p:sldId id="270" r:id="rId5"/>
    <p:sldId id="271" r:id="rId6"/>
    <p:sldId id="261" r:id="rId7"/>
    <p:sldId id="263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3255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9236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3242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169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9343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560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569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6969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543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3424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6955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0852-F1B5-4860-BE8B-4A14AE5CC0D9}" type="datetimeFigureOut">
              <a:rPr lang="pt-BR" smtClean="0"/>
              <a:pPr/>
              <a:t>15/02/2017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8BFA-4B36-4458-808D-FFC2D892F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718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9776" y="260648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</a:rPr>
              <a:t>Evangelho segundo de São Mateus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499992" y="1539118"/>
            <a:ext cx="42484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Escrito </a:t>
            </a:r>
            <a:r>
              <a:rPr lang="pt-BR" sz="2800" b="1" dirty="0" smtClean="0">
                <a:solidFill>
                  <a:srgbClr val="0070C0"/>
                </a:solidFill>
              </a:rPr>
              <a:t>pelos anos 80, </a:t>
            </a:r>
            <a:r>
              <a:rPr lang="pt-BR" sz="2800" b="1" dirty="0"/>
              <a:t>quase vinte anos depois de </a:t>
            </a:r>
            <a:r>
              <a:rPr lang="pt-BR" sz="2800" b="1" dirty="0" smtClean="0"/>
              <a:t>Marcos</a:t>
            </a:r>
          </a:p>
          <a:p>
            <a:endParaRPr lang="pt-BR" sz="2000" b="1" dirty="0"/>
          </a:p>
        </p:txBody>
      </p:sp>
      <p:pic>
        <p:nvPicPr>
          <p:cNvPr id="5" name="Picture 14" descr="http://4.bp.blogspot.com/-0bfdUVhc6F0/TgjVyTMCD_I/AAAAAAAAAlg/z8f1UHjxqNs/s200/DSC043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4268754" cy="320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23528" y="4725144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Destinatários:  </a:t>
            </a:r>
            <a:r>
              <a:rPr lang="pt-BR" sz="3200" b="1" dirty="0"/>
              <a:t>os cristãos que se converteram do judaísmo, cristãos de raça israelita.  </a:t>
            </a:r>
            <a:endParaRPr lang="pt-BR" sz="3200" b="1" dirty="0" smtClean="0"/>
          </a:p>
          <a:p>
            <a:r>
              <a:rPr lang="pt-BR" sz="3200" dirty="0" smtClean="0"/>
              <a:t>Ex</a:t>
            </a:r>
            <a:r>
              <a:rPr lang="pt-BR" sz="3200" dirty="0"/>
              <a:t>.: “Isto aconteceu para que se cumprisse a Escritura”.</a:t>
            </a:r>
          </a:p>
        </p:txBody>
      </p:sp>
    </p:spTree>
    <p:extLst>
      <p:ext uri="{BB962C8B-B14F-4D97-AF65-F5344CB8AC3E}">
        <p14:creationId xmlns:p14="http://schemas.microsoft.com/office/powerpoint/2010/main" xmlns="" val="31338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b) O Discurso das Parábolas </a:t>
            </a:r>
            <a:r>
              <a:rPr lang="pt-BR" sz="3600" b="1" dirty="0">
                <a:solidFill>
                  <a:srgbClr val="00B050"/>
                </a:solidFill>
              </a:rPr>
              <a:t>(13,1–52)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Mateus reúne </a:t>
            </a:r>
            <a:r>
              <a:rPr lang="pt-BR" dirty="0">
                <a:solidFill>
                  <a:srgbClr val="0070C0"/>
                </a:solidFill>
              </a:rPr>
              <a:t>sete parábolas </a:t>
            </a:r>
            <a:r>
              <a:rPr lang="pt-BR" dirty="0"/>
              <a:t>(sete é o número da perfeição, da plenitude</a:t>
            </a:r>
            <a:r>
              <a:rPr lang="pt-BR" dirty="0" smtClean="0"/>
              <a:t>);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Jesus </a:t>
            </a:r>
            <a:r>
              <a:rPr lang="pt-BR" dirty="0">
                <a:solidFill>
                  <a:srgbClr val="0070C0"/>
                </a:solidFill>
              </a:rPr>
              <a:t>se senta </a:t>
            </a:r>
            <a:r>
              <a:rPr lang="pt-BR" dirty="0"/>
              <a:t>num barco (é a posição própria do mestre, de quem está na “cadeira de Moisés”) e aí apresenta o Reino:</a:t>
            </a:r>
          </a:p>
        </p:txBody>
      </p:sp>
    </p:spTree>
    <p:extLst>
      <p:ext uri="{BB962C8B-B14F-4D97-AF65-F5344CB8AC3E}">
        <p14:creationId xmlns:p14="http://schemas.microsoft.com/office/powerpoint/2010/main" xmlns="" val="133607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As 7 parábolas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É </a:t>
            </a:r>
            <a:r>
              <a:rPr lang="pt-BR" dirty="0"/>
              <a:t>como o semeador que lança a semente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					(</a:t>
            </a:r>
            <a:r>
              <a:rPr lang="pt-BR" dirty="0"/>
              <a:t>13,1-23</a:t>
            </a:r>
            <a:r>
              <a:rPr lang="pt-B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É </a:t>
            </a:r>
            <a:r>
              <a:rPr lang="pt-BR" dirty="0"/>
              <a:t>como um campo de trigo no qual cresce o joio </a:t>
            </a:r>
            <a:r>
              <a:rPr lang="pt-BR" dirty="0" smtClean="0"/>
              <a:t>							(</a:t>
            </a:r>
            <a:r>
              <a:rPr lang="pt-BR" dirty="0"/>
              <a:t>13,24-30</a:t>
            </a:r>
            <a:r>
              <a:rPr lang="pt-B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É </a:t>
            </a:r>
            <a:r>
              <a:rPr lang="pt-BR" dirty="0"/>
              <a:t>como um grão de mostarda (13,31-32</a:t>
            </a:r>
            <a:r>
              <a:rPr lang="pt-B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É </a:t>
            </a:r>
            <a:r>
              <a:rPr lang="pt-BR" dirty="0"/>
              <a:t>como o fermento que leveda a massa (13,33</a:t>
            </a:r>
            <a:r>
              <a:rPr lang="pt-B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É </a:t>
            </a:r>
            <a:r>
              <a:rPr lang="pt-BR" dirty="0"/>
              <a:t>como um tesouro de grande valor (13,44</a:t>
            </a:r>
            <a:r>
              <a:rPr lang="pt-B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É </a:t>
            </a:r>
            <a:r>
              <a:rPr lang="pt-BR" dirty="0"/>
              <a:t>como uma pérola preciosa (13,45-46</a:t>
            </a:r>
            <a:r>
              <a:rPr lang="pt-B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É </a:t>
            </a:r>
            <a:r>
              <a:rPr lang="pt-BR" dirty="0"/>
              <a:t>como uma rede jogada no mar (13,47-50)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9598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570186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0070C0"/>
                </a:solidFill>
              </a:rPr>
              <a:t>parte I: A promulgação do Reino dos Céus</a:t>
            </a:r>
            <a:r>
              <a:rPr lang="pt-BR" sz="2400" b="1" dirty="0">
                <a:solidFill>
                  <a:srgbClr val="0070C0"/>
                </a:solidFill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</a:rPr>
              <a:t/>
            </a:r>
            <a:br>
              <a:rPr lang="pt-BR" sz="2400" b="1" dirty="0" smtClean="0">
                <a:solidFill>
                  <a:srgbClr val="0070C0"/>
                </a:solidFill>
              </a:rPr>
            </a:br>
            <a:r>
              <a:rPr lang="pt-BR" sz="2400" b="1" dirty="0">
                <a:solidFill>
                  <a:srgbClr val="0070C0"/>
                </a:solidFill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</a:rPr>
              <a:t>                                                                             (</a:t>
            </a:r>
            <a:r>
              <a:rPr lang="pt-BR" sz="2400" b="1" dirty="0" err="1">
                <a:solidFill>
                  <a:srgbClr val="0070C0"/>
                </a:solidFill>
              </a:rPr>
              <a:t>Mt</a:t>
            </a:r>
            <a:r>
              <a:rPr lang="pt-BR" sz="2400" b="1" dirty="0">
                <a:solidFill>
                  <a:srgbClr val="0070C0"/>
                </a:solidFill>
              </a:rPr>
              <a:t> 3 – 7</a:t>
            </a:r>
            <a:r>
              <a:rPr lang="pt-BR" sz="2400" b="1" dirty="0" smtClean="0">
                <a:solidFill>
                  <a:srgbClr val="0070C0"/>
                </a:solidFill>
              </a:rPr>
              <a:t>)</a:t>
            </a:r>
            <a:r>
              <a:rPr lang="pt-BR" sz="2000" dirty="0" smtClean="0">
                <a:solidFill>
                  <a:srgbClr val="0070C0"/>
                </a:solidFill>
              </a:rPr>
              <a:t/>
            </a:r>
            <a:br>
              <a:rPr lang="pt-BR" sz="2000" dirty="0" smtClean="0">
                <a:solidFill>
                  <a:srgbClr val="0070C0"/>
                </a:solidFill>
              </a:rPr>
            </a:br>
            <a:r>
              <a:rPr lang="pt-BR" sz="2200" dirty="0" smtClean="0"/>
              <a:t>= O decreto do Reino do Céus: quais são suas leis, seus valores, suas características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Batista prepara a chegada do Messias que vai trazer o Reino (3,1-12</a:t>
            </a:r>
            <a:r>
              <a:rPr lang="pt-BR" dirty="0" smtClean="0"/>
              <a:t>)</a:t>
            </a:r>
          </a:p>
          <a:p>
            <a:r>
              <a:rPr lang="pt-BR" dirty="0" smtClean="0"/>
              <a:t>Jesus </a:t>
            </a:r>
            <a:r>
              <a:rPr lang="pt-BR" dirty="0"/>
              <a:t>aparece e é batizado e é ungido com o Espírito como Messias-Servo sofredor (3,13-17</a:t>
            </a:r>
            <a:r>
              <a:rPr lang="pt-BR" dirty="0" smtClean="0"/>
              <a:t>)</a:t>
            </a:r>
          </a:p>
          <a:p>
            <a:r>
              <a:rPr lang="pt-BR" dirty="0" smtClean="0"/>
              <a:t>O </a:t>
            </a:r>
            <a:r>
              <a:rPr lang="pt-BR" dirty="0"/>
              <a:t>Espírito leva Jesus para ser provado no deserto (4,1-11</a:t>
            </a:r>
            <a:r>
              <a:rPr lang="pt-BR" dirty="0" smtClean="0"/>
              <a:t>)</a:t>
            </a:r>
          </a:p>
          <a:p>
            <a:r>
              <a:rPr lang="pt-BR" dirty="0" smtClean="0"/>
              <a:t>Jesus </a:t>
            </a:r>
            <a:r>
              <a:rPr lang="pt-BR" dirty="0"/>
              <a:t>volta para sua terra e começa a anunciar o Reino, convidando à conversão (4,12-17</a:t>
            </a:r>
            <a:r>
              <a:rPr lang="pt-BR" dirty="0" smtClean="0"/>
              <a:t>)</a:t>
            </a:r>
          </a:p>
          <a:p>
            <a:r>
              <a:rPr lang="pt-BR" dirty="0" smtClean="0"/>
              <a:t>Em </a:t>
            </a:r>
            <a:r>
              <a:rPr lang="pt-BR" dirty="0"/>
              <a:t>vista do Reino e da Igreja, ele começa a escolher seus discípulos (4,18-22</a:t>
            </a:r>
            <a:r>
              <a:rPr lang="pt-BR" dirty="0" smtClean="0"/>
              <a:t>)</a:t>
            </a:r>
          </a:p>
          <a:p>
            <a:r>
              <a:rPr lang="pt-BR" dirty="0" smtClean="0"/>
              <a:t>Jesus </a:t>
            </a:r>
            <a:r>
              <a:rPr lang="pt-BR" dirty="0"/>
              <a:t>ensina e cura, como sinal da chegada do Reino que destrói o reino de Satanás (4,23-25)</a:t>
            </a:r>
          </a:p>
        </p:txBody>
      </p:sp>
    </p:spTree>
    <p:extLst>
      <p:ext uri="{BB962C8B-B14F-4D97-AF65-F5344CB8AC3E}">
        <p14:creationId xmlns:p14="http://schemas.microsoft.com/office/powerpoint/2010/main" xmlns="" val="47927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rgbClr val="00B050"/>
                </a:solidFill>
              </a:rPr>
              <a:t>b) O Discurso da Montanha (5,1 – 7,29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Jesus senta-se (como Moisés na sua cátedra) no Monte (como Moisés no Sinai); aí ele vai promulgar a Lei do Reino dos Céus: é uma lei toda interior, feita de bondade, sinceridade, misericórdia, confiança em Deus e total abandono nas suas mãos. </a:t>
            </a:r>
            <a:endParaRPr lang="pt-BR" sz="2800" dirty="0" smtClean="0"/>
          </a:p>
          <a:p>
            <a:r>
              <a:rPr lang="pt-BR" sz="2800" dirty="0" smtClean="0"/>
              <a:t>Quem </a:t>
            </a:r>
            <a:r>
              <a:rPr lang="pt-BR" sz="2800" dirty="0"/>
              <a:t>aceitar o Reino que Jesus trouxe, constrói a casa de sua vida sobre a rocha. Neste discurso, que começa com as bem-aventuranças, Jesus quer ensinar:</a:t>
            </a:r>
          </a:p>
        </p:txBody>
      </p:sp>
    </p:spTree>
    <p:extLst>
      <p:ext uri="{BB962C8B-B14F-4D97-AF65-F5344CB8AC3E}">
        <p14:creationId xmlns:p14="http://schemas.microsoft.com/office/powerpoint/2010/main" xmlns="" val="108169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espírito que deve animar os filhos do Reino (5,3-48) = </a:t>
            </a:r>
            <a:r>
              <a:rPr lang="pt-BR" dirty="0">
                <a:solidFill>
                  <a:srgbClr val="0070C0"/>
                </a:solidFill>
              </a:rPr>
              <a:t>a </a:t>
            </a:r>
            <a:r>
              <a:rPr lang="pt-BR" dirty="0" smtClean="0">
                <a:solidFill>
                  <a:srgbClr val="0070C0"/>
                </a:solidFill>
              </a:rPr>
              <a:t>benignidade</a:t>
            </a:r>
          </a:p>
          <a:p>
            <a:r>
              <a:rPr lang="pt-BR" dirty="0" smtClean="0"/>
              <a:t>O </a:t>
            </a:r>
            <a:r>
              <a:rPr lang="pt-BR" dirty="0"/>
              <a:t>espírito com o qual eles devem cumprir as leis religiosas (6,1-18) = </a:t>
            </a:r>
            <a:r>
              <a:rPr lang="pt-BR" dirty="0">
                <a:solidFill>
                  <a:srgbClr val="0070C0"/>
                </a:solidFill>
              </a:rPr>
              <a:t>a sinceridade </a:t>
            </a:r>
            <a:r>
              <a:rPr lang="pt-BR" dirty="0" smtClean="0">
                <a:solidFill>
                  <a:srgbClr val="0070C0"/>
                </a:solidFill>
              </a:rPr>
              <a:t>interior</a:t>
            </a:r>
          </a:p>
          <a:p>
            <a:r>
              <a:rPr lang="pt-BR" dirty="0" smtClean="0"/>
              <a:t>O </a:t>
            </a:r>
            <a:r>
              <a:rPr lang="pt-BR" dirty="0"/>
              <a:t>desprendimento das riquezas (6,19-34</a:t>
            </a:r>
            <a:r>
              <a:rPr lang="pt-BR" dirty="0" smtClean="0"/>
              <a:t>)</a:t>
            </a:r>
          </a:p>
          <a:p>
            <a:r>
              <a:rPr lang="pt-BR" dirty="0" smtClean="0"/>
              <a:t>As </a:t>
            </a:r>
            <a:r>
              <a:rPr lang="pt-BR" dirty="0"/>
              <a:t>relações com o próximo (7,1-12) </a:t>
            </a:r>
            <a:r>
              <a:rPr lang="pt-BR" dirty="0">
                <a:solidFill>
                  <a:srgbClr val="0070C0"/>
                </a:solidFill>
              </a:rPr>
              <a:t>= a </a:t>
            </a:r>
            <a:r>
              <a:rPr lang="pt-BR" dirty="0" smtClean="0">
                <a:solidFill>
                  <a:srgbClr val="0070C0"/>
                </a:solidFill>
              </a:rPr>
              <a:t>bondade</a:t>
            </a:r>
          </a:p>
          <a:p>
            <a:r>
              <a:rPr lang="pt-BR" dirty="0" smtClean="0"/>
              <a:t>A </a:t>
            </a:r>
            <a:r>
              <a:rPr lang="pt-BR" dirty="0"/>
              <a:t>necessidade de entrar no Reino por uma decisão que transforme a vida (7,13-27) </a:t>
            </a:r>
            <a:r>
              <a:rPr lang="pt-BR" dirty="0">
                <a:solidFill>
                  <a:srgbClr val="0070C0"/>
                </a:solidFill>
              </a:rPr>
              <a:t>= a radicalidade sincera</a:t>
            </a:r>
          </a:p>
        </p:txBody>
      </p:sp>
    </p:spTree>
    <p:extLst>
      <p:ext uri="{BB962C8B-B14F-4D97-AF65-F5344CB8AC3E}">
        <p14:creationId xmlns:p14="http://schemas.microsoft.com/office/powerpoint/2010/main" xmlns="" val="1326969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498178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Estudo da Parte V: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b="1" dirty="0" smtClean="0">
                <a:solidFill>
                  <a:srgbClr val="00B050"/>
                </a:solidFill>
              </a:rPr>
              <a:t>O </a:t>
            </a:r>
            <a:r>
              <a:rPr lang="pt-BR" sz="3600" b="1" dirty="0">
                <a:solidFill>
                  <a:srgbClr val="00B050"/>
                </a:solidFill>
              </a:rPr>
              <a:t>advento próximo do Reino dos </a:t>
            </a:r>
            <a:r>
              <a:rPr lang="pt-BR" sz="3600" b="1" dirty="0" smtClean="0">
                <a:solidFill>
                  <a:srgbClr val="00B050"/>
                </a:solidFill>
              </a:rPr>
              <a:t>Céus</a:t>
            </a:r>
            <a:br>
              <a:rPr lang="pt-BR" sz="3600" b="1" dirty="0" smtClean="0">
                <a:solidFill>
                  <a:srgbClr val="00B050"/>
                </a:solidFill>
              </a:rPr>
            </a:br>
            <a:r>
              <a:rPr lang="pt-BR" sz="3600" dirty="0"/>
              <a:t> </a:t>
            </a:r>
            <a:r>
              <a:rPr lang="pt-BR" sz="3600" dirty="0" smtClean="0"/>
              <a:t>                                                         </a:t>
            </a:r>
            <a:r>
              <a:rPr lang="pt-BR" sz="3600" dirty="0"/>
              <a:t>(</a:t>
            </a:r>
            <a:r>
              <a:rPr lang="pt-BR" sz="3600" dirty="0" err="1"/>
              <a:t>Mt</a:t>
            </a:r>
            <a:r>
              <a:rPr lang="pt-BR" sz="3600" dirty="0"/>
              <a:t> 19 - 25)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pt-BR" dirty="0"/>
              <a:t>Esta parte (A1) está ligada à parte I (A): o Reino dos Céus que Jesus promulgou no início de sua pregação, ele agora vai realizá-lo efetivamente: com ele o Reino virá em plenitude!</a:t>
            </a:r>
          </a:p>
        </p:txBody>
      </p:sp>
    </p:spTree>
    <p:extLst>
      <p:ext uri="{BB962C8B-B14F-4D97-AF65-F5344CB8AC3E}">
        <p14:creationId xmlns:p14="http://schemas.microsoft.com/office/powerpoint/2010/main" xmlns="" val="247533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6950"/>
          </a:xfrm>
        </p:spPr>
        <p:txBody>
          <a:bodyPr/>
          <a:lstStyle/>
          <a:p>
            <a:r>
              <a:rPr lang="pt-BR" dirty="0">
                <a:solidFill>
                  <a:srgbClr val="0070C0"/>
                </a:solidFill>
              </a:rPr>
              <a:t>a) Parte narrativa (19,1 – 23,39)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Autofit/>
          </a:bodyPr>
          <a:lstStyle/>
          <a:p>
            <a:r>
              <a:rPr lang="pt-BR" sz="1800" dirty="0"/>
              <a:t>No primeiro bloco desta parte Mateus procura apresentar palavras e gestos de Jesus que mostram o quanto o Reino é exigente</a:t>
            </a:r>
            <a:r>
              <a:rPr lang="pt-BR" sz="1800" dirty="0" smtClean="0"/>
              <a:t>:</a:t>
            </a:r>
          </a:p>
          <a:p>
            <a:r>
              <a:rPr lang="pt-BR" sz="2400" dirty="0"/>
              <a:t>a questão do divórcio (19,1-9), o celibato (19,10-12), a necessidade de ser como as crianças (19,13-15), a necessidade de deixar tudo pelo Reino (19,16-30), a necessidade de fazer tudo isso por amor de Deus e não por interesse mesquinho (20,1-16), a necessidade de estar com Jesus na sua provação, seguindo-o sempre (20,17-34). </a:t>
            </a:r>
            <a:endParaRPr lang="pt-BR" sz="2400" dirty="0" smtClean="0"/>
          </a:p>
          <a:p>
            <a:r>
              <a:rPr lang="pt-BR" sz="2400" dirty="0" smtClean="0"/>
              <a:t>Outro </a:t>
            </a:r>
            <a:r>
              <a:rPr lang="pt-BR" sz="2400" dirty="0"/>
              <a:t>tema importante é a polêmica de Jesus com Israel que, recusando Jesus recusa o Reino e se tornará estéril (21 – 22). Finalmente, Jesus censura os escribas e fariseus que se sentaram “na cátedra de Moisés” (23,2), cátedra que é de Jesus! </a:t>
            </a:r>
            <a:endParaRPr lang="pt-BR" sz="2400" dirty="0" smtClean="0"/>
          </a:p>
          <a:p>
            <a:r>
              <a:rPr lang="pt-BR" sz="2000" dirty="0" smtClean="0"/>
              <a:t>Aí </a:t>
            </a:r>
            <a:r>
              <a:rPr lang="pt-BR" sz="2000" dirty="0"/>
              <a:t>Jesus </a:t>
            </a:r>
            <a:r>
              <a:rPr lang="pt-BR" sz="2000" dirty="0" err="1"/>
              <a:t>lança-lhes</a:t>
            </a:r>
            <a:r>
              <a:rPr lang="pt-BR" sz="2000" dirty="0"/>
              <a:t> oito “ais”, em contraposição às oito bem-aventuranças: a mensagem é clara: diante do Reino, é necessário escolher entre a bênção e a maldição. Jesus faz o que Moisés fez com Israel (cf. </a:t>
            </a:r>
            <a:r>
              <a:rPr lang="pt-BR" sz="2000" dirty="0" err="1"/>
              <a:t>Dt</a:t>
            </a:r>
            <a:r>
              <a:rPr lang="pt-BR" sz="2000" dirty="0"/>
              <a:t> 28,1-46; 11,29; </a:t>
            </a:r>
            <a:r>
              <a:rPr lang="pt-BR" sz="2000" dirty="0" err="1"/>
              <a:t>Js</a:t>
            </a:r>
            <a:r>
              <a:rPr lang="pt-BR" sz="2000" dirty="0"/>
              <a:t> 8,32-35).</a:t>
            </a:r>
          </a:p>
        </p:txBody>
      </p:sp>
    </p:spTree>
    <p:extLst>
      <p:ext uri="{BB962C8B-B14F-4D97-AF65-F5344CB8AC3E}">
        <p14:creationId xmlns:p14="http://schemas.microsoft.com/office/powerpoint/2010/main" xmlns="" val="3905625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B050"/>
                </a:solidFill>
              </a:rPr>
              <a:t>b) O </a:t>
            </a:r>
            <a:r>
              <a:rPr lang="pt-BR" b="1" dirty="0">
                <a:solidFill>
                  <a:srgbClr val="00B050"/>
                </a:solidFill>
              </a:rPr>
              <a:t>Discurso Escatológico </a:t>
            </a:r>
            <a:r>
              <a:rPr lang="pt-BR" sz="4000" b="1" dirty="0">
                <a:solidFill>
                  <a:srgbClr val="00B050"/>
                </a:solidFill>
              </a:rPr>
              <a:t>(24,1 – 25,46)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5112568"/>
          </a:xfrm>
        </p:spPr>
        <p:txBody>
          <a:bodyPr>
            <a:normAutofit fontScale="92500" lnSpcReduction="20000"/>
          </a:bodyPr>
          <a:lstStyle/>
          <a:p>
            <a:r>
              <a:rPr lang="pt-BR" dirty="0">
                <a:solidFill>
                  <a:srgbClr val="0070C0"/>
                </a:solidFill>
              </a:rPr>
              <a:t>usa o estilo apocalíptico, </a:t>
            </a:r>
            <a:r>
              <a:rPr lang="pt-BR" dirty="0" smtClean="0"/>
              <a:t>na linguagem simbólica, isto </a:t>
            </a:r>
            <a:r>
              <a:rPr lang="pt-BR" dirty="0"/>
              <a:t>é, fala do aparição final do Reino usando imagens fortes como num quadro pintado com tintas bem berrantes, para chamar atenção! </a:t>
            </a:r>
            <a:endParaRPr lang="pt-BR" dirty="0" smtClean="0"/>
          </a:p>
          <a:p>
            <a:r>
              <a:rPr lang="pt-BR" dirty="0"/>
              <a:t>aqui Mateus mistura dois tipos de palavras de Jesus: um </a:t>
            </a:r>
            <a:r>
              <a:rPr lang="pt-BR" dirty="0">
                <a:solidFill>
                  <a:srgbClr val="0070C0"/>
                </a:solidFill>
              </a:rPr>
              <a:t>sobre a destruição de Jerusalém </a:t>
            </a:r>
            <a:r>
              <a:rPr lang="pt-BR" dirty="0"/>
              <a:t>e outro sobre o fim dos tempos: a destruição de Jerusalém, que acontecerá logo [“esta geração não passará sem que tudo isso aconteça” </a:t>
            </a:r>
            <a:r>
              <a:rPr lang="pt-BR" sz="2600" dirty="0"/>
              <a:t>(24,34)] </a:t>
            </a:r>
            <a:r>
              <a:rPr lang="pt-BR" dirty="0"/>
              <a:t>é um sinal, um prenúncio do final dos tempos, que acontecerá “numa hora em que não pensais” (24,44), pois “daquele Dia e da Hora, ninguém sabe, nem os anjos dos céus, nem o Filho, mas só o Pai” (24,36).</a:t>
            </a:r>
          </a:p>
        </p:txBody>
      </p:sp>
    </p:spTree>
    <p:extLst>
      <p:ext uri="{BB962C8B-B14F-4D97-AF65-F5344CB8AC3E}">
        <p14:creationId xmlns:p14="http://schemas.microsoft.com/office/powerpoint/2010/main" xmlns="" val="1382519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>
            <a:normAutofit fontScale="92500" lnSpcReduction="20000"/>
          </a:bodyPr>
          <a:lstStyle/>
          <a:p>
            <a:r>
              <a:rPr lang="pt-BR" dirty="0">
                <a:solidFill>
                  <a:srgbClr val="0070C0"/>
                </a:solidFill>
              </a:rPr>
              <a:t>o apelo à vigilância: </a:t>
            </a:r>
            <a:r>
              <a:rPr lang="pt-BR" dirty="0"/>
              <a:t>contra os falsos profetas e falsos messias (24,4-5), </a:t>
            </a:r>
            <a:r>
              <a:rPr lang="pt-BR" dirty="0" smtClean="0"/>
              <a:t>contra </a:t>
            </a:r>
            <a:r>
              <a:rPr lang="pt-BR" dirty="0"/>
              <a:t>a apostasia e o esfriamento da fé (24,9-14.37-44). Jesus previne que o caminho não é fácil, mas quem perseverar será salvo (24,13)!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As 4 </a:t>
            </a:r>
            <a:r>
              <a:rPr lang="pt-BR" dirty="0">
                <a:solidFill>
                  <a:srgbClr val="FF0000"/>
                </a:solidFill>
              </a:rPr>
              <a:t>parábolas </a:t>
            </a:r>
            <a:r>
              <a:rPr lang="pt-BR" dirty="0"/>
              <a:t>que Mateus coloca neste Discurso mostram bem isto: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</a:t>
            </a:r>
            <a:r>
              <a:rPr lang="pt-BR" dirty="0" smtClean="0"/>
              <a:t>. A </a:t>
            </a:r>
            <a:r>
              <a:rPr lang="pt-BR" dirty="0"/>
              <a:t>parábola da figueira (24,32-36): </a:t>
            </a:r>
            <a:r>
              <a:rPr lang="pt-BR" sz="3000" i="1" dirty="0">
                <a:solidFill>
                  <a:srgbClr val="0070C0"/>
                </a:solidFill>
              </a:rPr>
              <a:t>necessidade de estar atentos aos sinais do Reino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>
                <a:solidFill>
                  <a:srgbClr val="FF0000"/>
                </a:solidFill>
              </a:rPr>
              <a:t>2. </a:t>
            </a:r>
            <a:r>
              <a:rPr lang="pt-BR" dirty="0" smtClean="0"/>
              <a:t>A </a:t>
            </a:r>
            <a:r>
              <a:rPr lang="pt-BR" dirty="0"/>
              <a:t>parábola do mordomo (24,45-51):</a:t>
            </a:r>
            <a:r>
              <a:rPr lang="pt-BR" sz="3000" i="1" dirty="0"/>
              <a:t> </a:t>
            </a:r>
            <a:r>
              <a:rPr lang="pt-BR" sz="3000" i="1" dirty="0">
                <a:solidFill>
                  <a:srgbClr val="0070C0"/>
                </a:solidFill>
              </a:rPr>
              <a:t>n</a:t>
            </a:r>
            <a:r>
              <a:rPr lang="pt-BR" i="1" dirty="0">
                <a:solidFill>
                  <a:srgbClr val="0070C0"/>
                </a:solidFill>
              </a:rPr>
              <a:t>ecessidade da fidelidade esperançosa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>
                <a:solidFill>
                  <a:srgbClr val="FF0000"/>
                </a:solidFill>
              </a:rPr>
              <a:t>3</a:t>
            </a:r>
            <a:r>
              <a:rPr lang="pt-BR" dirty="0" smtClean="0"/>
              <a:t>. A </a:t>
            </a:r>
            <a:r>
              <a:rPr lang="pt-BR" dirty="0"/>
              <a:t>parábola das virgens (25,1-12): </a:t>
            </a:r>
            <a:r>
              <a:rPr lang="pt-BR" sz="3000" i="1" dirty="0">
                <a:solidFill>
                  <a:srgbClr val="0070C0"/>
                </a:solidFill>
              </a:rPr>
              <a:t>necessidade de vigiar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>
                <a:solidFill>
                  <a:srgbClr val="FF0000"/>
                </a:solidFill>
              </a:rPr>
              <a:t>4. </a:t>
            </a:r>
            <a:r>
              <a:rPr lang="pt-BR" dirty="0" smtClean="0"/>
              <a:t>A </a:t>
            </a:r>
            <a:r>
              <a:rPr lang="pt-BR" dirty="0"/>
              <a:t>parábola dos talentos (25,14-30): </a:t>
            </a:r>
            <a:r>
              <a:rPr lang="pt-BR" sz="3000" i="1" dirty="0">
                <a:solidFill>
                  <a:srgbClr val="0070C0"/>
                </a:solidFill>
              </a:rPr>
              <a:t>necessidade de trabalhar pelo Reino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7695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Tudo isto se completa no quadro impressionante do último julgamento: nossa atitude diante de Jesus e de seu Reino decidirão nossa sorte eterna. Mas nossa atitude diante de Jesus passa por nosso comportamento em relação aos irmãos (25,31-46)!</a:t>
            </a:r>
          </a:p>
        </p:txBody>
      </p:sp>
    </p:spTree>
    <p:extLst>
      <p:ext uri="{BB962C8B-B14F-4D97-AF65-F5344CB8AC3E}">
        <p14:creationId xmlns:p14="http://schemas.microsoft.com/office/powerpoint/2010/main" xmlns="" val="205015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6583362"/>
          </a:xfrm>
        </p:spPr>
        <p:txBody>
          <a:bodyPr>
            <a:noAutofit/>
          </a:bodyPr>
          <a:lstStyle/>
          <a:p>
            <a:pPr algn="l"/>
            <a:r>
              <a:rPr lang="pt-BR" sz="2400" dirty="0"/>
              <a:t> </a:t>
            </a:r>
            <a:r>
              <a:rPr lang="pt-BR" sz="3600" dirty="0">
                <a:solidFill>
                  <a:srgbClr val="FF0000"/>
                </a:solidFill>
              </a:rPr>
              <a:t>Para </a:t>
            </a:r>
            <a:r>
              <a:rPr lang="pt-BR" sz="3600" dirty="0" smtClean="0">
                <a:solidFill>
                  <a:srgbClr val="FF0000"/>
                </a:solidFill>
              </a:rPr>
              <a:t>Mateus Jesus </a:t>
            </a:r>
            <a:r>
              <a:rPr lang="pt-BR" sz="3600" dirty="0">
                <a:solidFill>
                  <a:srgbClr val="FF0000"/>
                </a:solidFill>
              </a:rPr>
              <a:t>é</a:t>
            </a:r>
            <a:r>
              <a:rPr lang="pt-BR" sz="3600" dirty="0" smtClean="0">
                <a:solidFill>
                  <a:srgbClr val="FF0000"/>
                </a:solidFill>
              </a:rPr>
              <a:t>: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800" b="1" dirty="0"/>
              <a:t>- o novo </a:t>
            </a:r>
            <a:r>
              <a:rPr lang="pt-BR" sz="2800" b="1" dirty="0" smtClean="0"/>
              <a:t>Moisés: </a:t>
            </a:r>
            <a:r>
              <a:rPr lang="pt-BR" sz="2800" dirty="0" smtClean="0"/>
              <a:t>ele </a:t>
            </a:r>
            <a:r>
              <a:rPr lang="pt-BR" sz="2800" dirty="0"/>
              <a:t>o divide em cinco partes para recordar os cinco livros da Lei de Moisés. </a:t>
            </a:r>
            <a:r>
              <a:rPr lang="pt-BR" sz="2800" dirty="0" smtClean="0"/>
              <a:t>Jesus, sobre </a:t>
            </a:r>
            <a:r>
              <a:rPr lang="pt-BR" sz="2800" dirty="0"/>
              <a:t>o monte, como Moisés no Monte Sinai. </a:t>
            </a:r>
            <a:r>
              <a:rPr lang="pt-BR" sz="2800" dirty="0" smtClean="0"/>
              <a:t>A </a:t>
            </a:r>
            <a:r>
              <a:rPr lang="pt-BR" sz="2800" dirty="0"/>
              <a:t>infância de Jesus, </a:t>
            </a:r>
            <a:r>
              <a:rPr lang="pt-BR" sz="2800" dirty="0" smtClean="0"/>
              <a:t>copiando a </a:t>
            </a:r>
            <a:r>
              <a:rPr lang="pt-BR" sz="2800" dirty="0"/>
              <a:t>infância de </a:t>
            </a:r>
            <a:r>
              <a:rPr lang="pt-BR" sz="2800" dirty="0" smtClean="0"/>
              <a:t>Moisés</a:t>
            </a:r>
            <a:br>
              <a:rPr lang="pt-BR" sz="2800" dirty="0" smtClean="0"/>
            </a:br>
            <a:r>
              <a:rPr lang="pt-BR" sz="2800" dirty="0" smtClean="0"/>
              <a:t> 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 smtClean="0"/>
              <a:t>- o </a:t>
            </a:r>
            <a:r>
              <a:rPr lang="pt-BR" sz="2800" b="1" dirty="0"/>
              <a:t>Filho de Deus</a:t>
            </a:r>
            <a:r>
              <a:rPr lang="pt-BR" sz="2800" dirty="0"/>
              <a:t>, </a:t>
            </a:r>
            <a:r>
              <a:rPr lang="pt-BR" sz="2800" dirty="0" smtClean="0"/>
              <a:t>filho de Abraão, cumprimento da promessa: (</a:t>
            </a:r>
            <a:r>
              <a:rPr lang="pt-BR" sz="2800" dirty="0" err="1"/>
              <a:t>Mt</a:t>
            </a:r>
            <a:r>
              <a:rPr lang="pt-BR" sz="2800" dirty="0"/>
              <a:t> 1,1</a:t>
            </a:r>
            <a:r>
              <a:rPr lang="pt-BR" sz="2800" dirty="0" smtClean="0"/>
              <a:t>).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/>
              <a:t>- ele é o novo Davi</a:t>
            </a:r>
            <a:r>
              <a:rPr lang="pt-BR" sz="2800" b="1" dirty="0" smtClean="0"/>
              <a:t>,</a:t>
            </a:r>
            <a:r>
              <a:rPr lang="pt-BR" sz="2800" dirty="0" smtClean="0"/>
              <a:t> </a:t>
            </a:r>
            <a:r>
              <a:rPr lang="pt-BR" sz="2800" dirty="0"/>
              <a:t>o Messias (= o Ungido) verdadeiro, rei de </a:t>
            </a:r>
            <a:r>
              <a:rPr lang="pt-BR" sz="2800" dirty="0" smtClean="0"/>
              <a:t>Israel; sua genealogia </a:t>
            </a:r>
            <a:r>
              <a:rPr lang="pt-BR" sz="2800" dirty="0"/>
              <a:t>(cf. </a:t>
            </a:r>
            <a:r>
              <a:rPr lang="pt-BR" sz="2800" dirty="0" err="1"/>
              <a:t>Mt</a:t>
            </a:r>
            <a:r>
              <a:rPr lang="pt-BR" sz="2800" dirty="0"/>
              <a:t> 1,1-17</a:t>
            </a:r>
            <a:r>
              <a:rPr lang="pt-BR" sz="2800" dirty="0" smtClean="0"/>
              <a:t>).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smtClean="0"/>
              <a:t>- é </a:t>
            </a:r>
            <a:r>
              <a:rPr lang="pt-BR" sz="2800" b="1" dirty="0"/>
              <a:t>o Deus mesmo </a:t>
            </a:r>
            <a:r>
              <a:rPr lang="pt-BR" sz="2800" b="1" dirty="0" smtClean="0"/>
              <a:t>conosco</a:t>
            </a:r>
            <a:r>
              <a:rPr lang="pt-BR" sz="2800" b="1" dirty="0"/>
              <a:t>:</a:t>
            </a:r>
            <a:r>
              <a:rPr lang="pt-BR" sz="2800" b="1" dirty="0" smtClean="0"/>
              <a:t> </a:t>
            </a:r>
            <a:r>
              <a:rPr lang="pt-BR" sz="2800" dirty="0"/>
              <a:t>no </a:t>
            </a:r>
            <a:r>
              <a:rPr lang="pt-BR" sz="2800" dirty="0" smtClean="0"/>
              <a:t>início, </a:t>
            </a:r>
            <a:r>
              <a:rPr lang="pt-BR" sz="2800" dirty="0"/>
              <a:t>no </a:t>
            </a:r>
            <a:r>
              <a:rPr lang="pt-BR" sz="2800" dirty="0" smtClean="0"/>
              <a:t>meio e no fim </a:t>
            </a:r>
            <a:r>
              <a:rPr lang="pt-BR" sz="2800" dirty="0"/>
              <a:t>do </a:t>
            </a:r>
            <a:r>
              <a:rPr lang="pt-BR" sz="2800" dirty="0" smtClean="0"/>
              <a:t>Evangelho </a:t>
            </a:r>
            <a:r>
              <a:rPr lang="pt-BR" sz="2800" dirty="0"/>
              <a:t>(cf. </a:t>
            </a:r>
            <a:r>
              <a:rPr lang="pt-BR" sz="2800" dirty="0" err="1"/>
              <a:t>Mt</a:t>
            </a:r>
            <a:r>
              <a:rPr lang="pt-BR" sz="2800" dirty="0"/>
              <a:t> </a:t>
            </a:r>
            <a:r>
              <a:rPr lang="pt-BR" sz="2800" dirty="0" smtClean="0"/>
              <a:t>1,23, 18,20 e </a:t>
            </a:r>
            <a:r>
              <a:rPr lang="pt-BR" sz="2800" dirty="0"/>
              <a:t>28,20).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209028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srgbClr val="FF0000"/>
                </a:solidFill>
              </a:rPr>
              <a:t>Estudo da parte II: </a:t>
            </a:r>
            <a:r>
              <a:rPr lang="pt-BR" sz="4000" dirty="0" smtClean="0">
                <a:solidFill>
                  <a:srgbClr val="FF0000"/>
                </a:solidFill>
              </a:rPr>
              <a:t/>
            </a:r>
            <a:br>
              <a:rPr lang="pt-BR" sz="4000" dirty="0" smtClean="0">
                <a:solidFill>
                  <a:srgbClr val="FF0000"/>
                </a:solidFill>
              </a:rPr>
            </a:br>
            <a:r>
              <a:rPr lang="pt-BR" sz="4000" dirty="0" smtClean="0">
                <a:solidFill>
                  <a:srgbClr val="FF0000"/>
                </a:solidFill>
              </a:rPr>
              <a:t>A </a:t>
            </a:r>
            <a:r>
              <a:rPr lang="pt-BR" sz="4000" dirty="0">
                <a:solidFill>
                  <a:srgbClr val="FF0000"/>
                </a:solidFill>
              </a:rPr>
              <a:t>pregação do Reino dos céus </a:t>
            </a:r>
            <a:r>
              <a:rPr lang="pt-BR" sz="3100" dirty="0">
                <a:solidFill>
                  <a:srgbClr val="FF0000"/>
                </a:solidFill>
              </a:rPr>
              <a:t>(</a:t>
            </a:r>
            <a:r>
              <a:rPr lang="pt-BR" sz="3100" dirty="0" err="1">
                <a:solidFill>
                  <a:srgbClr val="FF0000"/>
                </a:solidFill>
              </a:rPr>
              <a:t>Mt</a:t>
            </a:r>
            <a:r>
              <a:rPr lang="pt-BR" sz="3100" dirty="0">
                <a:solidFill>
                  <a:srgbClr val="FF0000"/>
                </a:solidFill>
              </a:rPr>
              <a:t> 8 – 10</a:t>
            </a:r>
            <a:r>
              <a:rPr lang="pt-BR" sz="3600" dirty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Mateus reúne muito de quanto Jesus fez e disse sobre a missão de anunciar o Reino</a:t>
            </a:r>
            <a:r>
              <a:rPr lang="pt-BR" sz="2800" dirty="0" smtClean="0"/>
              <a:t>.</a:t>
            </a:r>
          </a:p>
          <a:p>
            <a:endParaRPr lang="pt-BR" sz="2800" dirty="0" smtClean="0">
              <a:solidFill>
                <a:srgbClr val="0070C0"/>
              </a:solidFill>
            </a:endParaRPr>
          </a:p>
          <a:p>
            <a:r>
              <a:rPr lang="pt-BR" b="1" dirty="0">
                <a:solidFill>
                  <a:srgbClr val="0070C0"/>
                </a:solidFill>
              </a:rPr>
              <a:t>a) Parte narrativa (8,1 – 9,38</a:t>
            </a:r>
            <a:r>
              <a:rPr lang="pt-BR" b="1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2800" dirty="0" smtClean="0"/>
              <a:t>Aqui Mateus deseja mostrar o que deve fazer e como deve agir e sentir aquele que é ministro do Reino: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780332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dirty="0"/>
              <a:t>modelo de pregação é o próprio Jesus: ele </a:t>
            </a:r>
            <a:r>
              <a:rPr lang="pt-BR" dirty="0">
                <a:solidFill>
                  <a:srgbClr val="0070C0"/>
                </a:solidFill>
              </a:rPr>
              <a:t>é compassivo</a:t>
            </a:r>
            <a:r>
              <a:rPr lang="pt-BR" dirty="0"/>
              <a:t> com o leproso e a </a:t>
            </a:r>
            <a:r>
              <a:rPr lang="pt-BR" dirty="0" err="1"/>
              <a:t>hemorroíssa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aberto </a:t>
            </a:r>
            <a:r>
              <a:rPr lang="pt-BR" dirty="0">
                <a:solidFill>
                  <a:srgbClr val="0070C0"/>
                </a:solidFill>
              </a:rPr>
              <a:t>a todos</a:t>
            </a:r>
            <a:r>
              <a:rPr lang="pt-BR" dirty="0"/>
              <a:t>, como foi ao centurião e ao pecador Mateus, ele tem </a:t>
            </a:r>
            <a:r>
              <a:rPr lang="pt-BR" dirty="0">
                <a:solidFill>
                  <a:srgbClr val="0070C0"/>
                </a:solidFill>
              </a:rPr>
              <a:t>pena de todos</a:t>
            </a:r>
            <a:r>
              <a:rPr lang="pt-BR" dirty="0"/>
              <a:t>: não é frio, legalista, indiferente e distante!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evangelista apresenta </a:t>
            </a:r>
            <a:r>
              <a:rPr lang="pt-BR" dirty="0">
                <a:solidFill>
                  <a:srgbClr val="0070C0"/>
                </a:solidFill>
              </a:rPr>
              <a:t>uma série de dez milagres</a:t>
            </a:r>
            <a:r>
              <a:rPr lang="pt-BR" dirty="0"/>
              <a:t>, apresentando-os, portanto, como sinais que acompanharão a pregação do Reino – é este o sentido dos milagres nos evangelhos: são sinais!</a:t>
            </a:r>
          </a:p>
        </p:txBody>
      </p:sp>
    </p:spTree>
    <p:extLst>
      <p:ext uri="{BB962C8B-B14F-4D97-AF65-F5344CB8AC3E}">
        <p14:creationId xmlns:p14="http://schemas.microsoft.com/office/powerpoint/2010/main" xmlns="" val="132700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82960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B050"/>
                </a:solidFill>
              </a:rPr>
              <a:t>b) O Discurso sobe a Missão (10,1-42)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7260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Jesus chama os Doze e os envia: deles nascerá a Igreja</a:t>
            </a:r>
            <a:r>
              <a:rPr lang="pt-BR" dirty="0" smtClean="0"/>
              <a:t>!</a:t>
            </a:r>
          </a:p>
          <a:p>
            <a:pPr marL="0" indent="0">
              <a:buNone/>
            </a:pPr>
            <a:r>
              <a:rPr lang="pt-BR" dirty="0"/>
              <a:t>• eles devem pregar a todos e a todos levar a paz do Reino (aqui Jesus manda pregar somente a Israel (10,5-7);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depois </a:t>
            </a:r>
            <a:r>
              <a:rPr lang="pt-BR" dirty="0"/>
              <a:t>da ressurreição mandará a todo o mundo (28,19-20).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Todos </a:t>
            </a:r>
            <a:r>
              <a:rPr lang="pt-BR" dirty="0"/>
              <a:t>serão julgados pela atitude diante dos enviados de Jesus (10,5-16)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• os missionários serão sinal de contradição, como Jesus (10,17-25)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• não devem ser covardes nem medrosos (10,26-33)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• se Jesus é sinal de contradição, os discípulos também o serão e deverão segui-lo nisso (10,34-39)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• onde estiver um anunciador do Reino, aí estará o próprio Jesus (10,40-42)</a:t>
            </a:r>
          </a:p>
        </p:txBody>
      </p:sp>
    </p:spTree>
    <p:extLst>
      <p:ext uri="{BB962C8B-B14F-4D97-AF65-F5344CB8AC3E}">
        <p14:creationId xmlns:p14="http://schemas.microsoft.com/office/powerpoint/2010/main" xmlns="" val="3025605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 Estudo da parte IV: </a:t>
            </a:r>
            <a:r>
              <a:rPr lang="pt-BR" sz="3600" dirty="0" smtClean="0">
                <a:solidFill>
                  <a:srgbClr val="FF0000"/>
                </a:solidFill>
              </a:rPr>
              <a:t/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sz="3600" dirty="0" smtClean="0">
                <a:solidFill>
                  <a:srgbClr val="FF0000"/>
                </a:solidFill>
              </a:rPr>
              <a:t>A </a:t>
            </a:r>
            <a:r>
              <a:rPr lang="pt-BR" sz="3600" dirty="0">
                <a:solidFill>
                  <a:srgbClr val="FF0000"/>
                </a:solidFill>
              </a:rPr>
              <a:t>Igreja, primícias dos Reino dos céus </a:t>
            </a:r>
            <a:r>
              <a:rPr lang="pt-BR" sz="3200" dirty="0">
                <a:solidFill>
                  <a:srgbClr val="FF0000"/>
                </a:solidFill>
              </a:rPr>
              <a:t>(</a:t>
            </a:r>
            <a:r>
              <a:rPr lang="pt-BR" sz="3200" dirty="0" err="1">
                <a:solidFill>
                  <a:srgbClr val="FF0000"/>
                </a:solidFill>
              </a:rPr>
              <a:t>Mt</a:t>
            </a:r>
            <a:r>
              <a:rPr lang="pt-BR" sz="3200" dirty="0">
                <a:solidFill>
                  <a:srgbClr val="FF0000"/>
                </a:solidFill>
              </a:rPr>
              <a:t> 13,53 – 18)</a:t>
            </a: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12277"/>
            <a:ext cx="8229600" cy="3420979"/>
          </a:xfrm>
        </p:spPr>
        <p:txBody>
          <a:bodyPr/>
          <a:lstStyle/>
          <a:p>
            <a:r>
              <a:rPr lang="pt-BR" dirty="0"/>
              <a:t>Mateus liga esta parte IV (B1) à parte II (B). A pregação dos Apóstolos dá origem à Igreja, início do Reino dos Céus: na Igreja o Reino já se faz presente como uma semente que um dia dará fruto!</a:t>
            </a:r>
          </a:p>
        </p:txBody>
      </p:sp>
    </p:spTree>
    <p:extLst>
      <p:ext uri="{BB962C8B-B14F-4D97-AF65-F5344CB8AC3E}">
        <p14:creationId xmlns:p14="http://schemas.microsoft.com/office/powerpoint/2010/main" xmlns="" val="3423165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282154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a) Parte narrativa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1800" i="1" dirty="0"/>
              <a:t>Aqui Mateus reúne um material muito diverso, mas sempre em relação com a Igreja: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301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• Jesus é rejeitado em Nazaré: ele formará uma nova Pátria, um novo Povo, a Igreja </a:t>
            </a:r>
            <a:r>
              <a:rPr lang="pt-BR" sz="1800" dirty="0"/>
              <a:t>(13,53-58)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• destino de João Batista já indica qual será o destino que o antigo Povo dará a Jesus </a:t>
            </a:r>
            <a:r>
              <a:rPr lang="pt-BR" sz="1800" dirty="0"/>
              <a:t>(14,1-12)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• As multiplicações dos pães mostra Jesus, novo Moisés, que alimentará com o novo maná (a Eucaristia) o novo Israel </a:t>
            </a:r>
            <a:r>
              <a:rPr lang="pt-BR" sz="1800" dirty="0"/>
              <a:t>(14,13-21; 32-3</a:t>
            </a:r>
            <a:r>
              <a:rPr lang="pt-BR" sz="2000" dirty="0"/>
              <a:t>9): os dois milagres mostram que a Igreja reunirá judeus e pagãos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• Aparece também o papel de Pedro: caminha sobre as águas e é feito pedra da Igreja </a:t>
            </a:r>
            <a:r>
              <a:rPr lang="pt-BR" sz="1800" dirty="0"/>
              <a:t>(14,22-34;16,13-20; 17,24-27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• Jesus realiza cura para os pagãos prenunciando a missão da Igreja e a conversão dos pagãos, que serão o novo Israel (</a:t>
            </a:r>
            <a:r>
              <a:rPr lang="pt-BR" sz="1800" dirty="0"/>
              <a:t>14,34-36; 15,21-28)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• Jesus reprova as tradições do antigo povo, incrédulo e cheio do velho fermento </a:t>
            </a:r>
            <a:r>
              <a:rPr lang="pt-BR" sz="1800" dirty="0"/>
              <a:t>(15,1-20; 16,1-13).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• Jesus anuncia sua paixão e convida a segui-lo: a Igreja deverá sempre responder este convite (16,21-28; 17,22-23)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• Jesus convida seus discípulos à viver na fé (17,14-20)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• Jesus se transfigura: ele é aquele de quem o Antigo Testamento (Moisés e Elias) tinha falado: a Igreja deverá sempre ouvi-lo! Ele morrerá, mas venceu! (17,1-8)</a:t>
            </a:r>
          </a:p>
        </p:txBody>
      </p:sp>
    </p:spTree>
    <p:extLst>
      <p:ext uri="{BB962C8B-B14F-4D97-AF65-F5344CB8AC3E}">
        <p14:creationId xmlns:p14="http://schemas.microsoft.com/office/powerpoint/2010/main" xmlns="" val="1063736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b) O Discurso sobre a Igreja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• Na Igreja, é maior quem serve mais (18,1-4)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• Deve-se evitar o escândalo, sobretudo por causa dos fracos na fé, que podem se desgarrar; os pastores devem preocupar-se com estes (18,5-14)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• Na comunidade deve haver a correção fraterna (18,15-180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• Deve-se rezar em comum e perdoar-se mutuamente (19-35)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980727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70C0"/>
                </a:solidFill>
              </a:rPr>
              <a:t>Aqui Mateus reúne várias palavras de Jesus sobre a vida da Comunidade: a Igreja deve ser como Jesus sonhou para ser sinal do Reino dos Céus!</a:t>
            </a:r>
            <a:endParaRPr lang="pt-B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831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19989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paixão, morte e ressurreição</a:t>
            </a: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016" y="980728"/>
            <a:ext cx="8677472" cy="5616624"/>
          </a:xfrm>
        </p:spPr>
        <p:txBody>
          <a:bodyPr>
            <a:noAutofit/>
          </a:bodyPr>
          <a:lstStyle/>
          <a:p>
            <a:r>
              <a:rPr lang="pt-BR" sz="2400" dirty="0"/>
              <a:t>No seu relato da paixão, morte e ressurreição, Mateus deseja mostrar que as Escrituras judaicas são plenamente cumpridas e o Reino dos Céus instaurado (26,29)... tanto que os pecados são perdoados (26,28), a nova aliança é selada (26,27-28) a morte é vencida, os mortos saem dos túmulos e podem entrar com o Messias na Jerusalém Celeste (27,51-54). </a:t>
            </a:r>
            <a:endParaRPr lang="pt-BR" sz="2400" dirty="0" smtClean="0"/>
          </a:p>
          <a:p>
            <a:r>
              <a:rPr lang="pt-BR" sz="2400" dirty="0" smtClean="0"/>
              <a:t>A </a:t>
            </a:r>
            <a:r>
              <a:rPr lang="pt-BR" sz="2400" dirty="0"/>
              <a:t>Páscoa judaica vai ser cumprida na Páscoa de Jesus (26,1-2) e o templo de Jerusalém e o antigo culto da antiga aliança perde o seu sentido (27,51). Tudo culmina na Ressurreição, “após o Sábado, ao raiar do Primeiro Dia” (28,1), dia novo do novo Reino; dia da alegria (28,9). Mas somente pode participar da alegria de ver o Ressuscitado quem estiver disposto a caminhar, a ir para a </a:t>
            </a:r>
            <a:r>
              <a:rPr lang="pt-BR" sz="2400" dirty="0" err="1"/>
              <a:t>Galiléia</a:t>
            </a:r>
            <a:r>
              <a:rPr lang="pt-BR" sz="2400" dirty="0"/>
              <a:t> para começar a missão de anunciar o Reino (28,7).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9186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Conclusão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Mateus encerra o seu evangelho de modo estupendo: </a:t>
            </a:r>
          </a:p>
          <a:p>
            <a:r>
              <a:rPr lang="pt-BR" dirty="0" smtClean="0"/>
              <a:t>o Novo Moisés, sobre à montanha, como no Monte Sinai, abençoa os seus e os envia definitivamente em missão... e promete: “Eu estarei convosco até a consumação dos séculos!” (</a:t>
            </a:r>
            <a:r>
              <a:rPr lang="pt-BR" dirty="0" err="1" smtClean="0"/>
              <a:t>Mt</a:t>
            </a:r>
            <a:r>
              <a:rPr lang="pt-BR" dirty="0" smtClean="0"/>
              <a:t> 28,16-20).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534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778694"/>
            <a:ext cx="8640960" cy="473853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Tema central: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solidFill>
                  <a:srgbClr val="00B050"/>
                </a:solidFill>
              </a:rPr>
              <a:t>o Reino de Deus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A pregação </a:t>
            </a:r>
            <a:r>
              <a:rPr lang="pt-BR" dirty="0"/>
              <a:t>e missão de Jesus é o anúncio e instauração do Reino dos Céus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376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39472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2400" dirty="0" smtClean="0"/>
              <a:t>                  </a:t>
            </a:r>
            <a:r>
              <a:rPr lang="pt-BR" sz="3200" b="1" dirty="0" smtClean="0"/>
              <a:t>         O </a:t>
            </a:r>
            <a:r>
              <a:rPr lang="pt-BR" sz="3200" b="1" dirty="0"/>
              <a:t>esquema do Evangelho de </a:t>
            </a:r>
            <a:r>
              <a:rPr lang="pt-BR" sz="3200" b="1" dirty="0" smtClean="0"/>
              <a:t>Mateus-</a:t>
            </a:r>
            <a:br>
              <a:rPr lang="pt-BR" sz="3200" b="1" dirty="0" smtClean="0"/>
            </a:b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b="1" dirty="0" smtClean="0">
                <a:solidFill>
                  <a:srgbClr val="FF0000"/>
                </a:solidFill>
              </a:rPr>
              <a:t>           5 partes –5 discursos -5 livros de Pentateuco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0070C0"/>
                </a:solidFill>
              </a:rPr>
              <a:t>A </a:t>
            </a:r>
            <a:r>
              <a:rPr lang="pt-BR" sz="2800" dirty="0">
                <a:solidFill>
                  <a:srgbClr val="0070C0"/>
                </a:solidFill>
              </a:rPr>
              <a:t>- Evangelho da Infância (</a:t>
            </a:r>
            <a:r>
              <a:rPr lang="pt-BR" sz="2800" dirty="0" err="1">
                <a:solidFill>
                  <a:srgbClr val="0070C0"/>
                </a:solidFill>
              </a:rPr>
              <a:t>Mt</a:t>
            </a:r>
            <a:r>
              <a:rPr lang="pt-BR" sz="2800" dirty="0">
                <a:solidFill>
                  <a:srgbClr val="0070C0"/>
                </a:solidFill>
              </a:rPr>
              <a:t> 1 – 2</a:t>
            </a:r>
            <a:r>
              <a:rPr lang="pt-BR" sz="2800" dirty="0" smtClean="0">
                <a:solidFill>
                  <a:srgbClr val="0070C0"/>
                </a:solidFill>
              </a:rPr>
              <a:t>)</a:t>
            </a:r>
            <a:br>
              <a:rPr lang="pt-BR" sz="2800" dirty="0" smtClean="0">
                <a:solidFill>
                  <a:srgbClr val="0070C0"/>
                </a:solidFill>
              </a:rPr>
            </a:br>
            <a:r>
              <a:rPr lang="pt-BR" sz="2800" b="1" dirty="0" smtClean="0"/>
              <a:t>1</a:t>
            </a:r>
            <a:r>
              <a:rPr lang="pt-BR" sz="2800" dirty="0" smtClean="0"/>
              <a:t>. </a:t>
            </a:r>
            <a:r>
              <a:rPr lang="pt-BR" sz="2800" dirty="0"/>
              <a:t>– </a:t>
            </a:r>
            <a:r>
              <a:rPr lang="pt-BR" sz="2800" b="1" dirty="0"/>
              <a:t>A promulgação </a:t>
            </a:r>
            <a:r>
              <a:rPr lang="pt-BR" sz="2800" dirty="0"/>
              <a:t>do Reino dos </a:t>
            </a:r>
            <a:r>
              <a:rPr lang="pt-BR" sz="3200" dirty="0"/>
              <a:t>Céus </a:t>
            </a:r>
            <a:r>
              <a:rPr lang="pt-BR" sz="3200" dirty="0" smtClean="0">
                <a:solidFill>
                  <a:srgbClr val="0070C0"/>
                </a:solidFill>
              </a:rPr>
              <a:t> </a:t>
            </a:r>
            <a:r>
              <a:rPr lang="pt-BR" sz="2000" dirty="0"/>
              <a:t>( </a:t>
            </a:r>
            <a:r>
              <a:rPr lang="pt-BR" sz="2000" dirty="0" err="1"/>
              <a:t>Mt</a:t>
            </a:r>
            <a:r>
              <a:rPr lang="pt-BR" sz="2000" dirty="0"/>
              <a:t> 3 – 7) </a:t>
            </a:r>
            <a:r>
              <a:rPr lang="pt-BR" sz="2400" dirty="0">
                <a:solidFill>
                  <a:srgbClr val="FF0000"/>
                </a:solidFill>
              </a:rPr>
              <a:t>- A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2800" b="1" dirty="0" smtClean="0"/>
              <a:t>2</a:t>
            </a:r>
            <a:r>
              <a:rPr lang="pt-BR" sz="2800" dirty="0" smtClean="0"/>
              <a:t>.</a:t>
            </a:r>
            <a:r>
              <a:rPr lang="pt-BR" sz="4000" dirty="0" smtClean="0"/>
              <a:t> </a:t>
            </a:r>
            <a:r>
              <a:rPr lang="pt-BR" sz="2800" dirty="0"/>
              <a:t>– </a:t>
            </a:r>
            <a:r>
              <a:rPr lang="pt-BR" sz="2800" b="1" dirty="0"/>
              <a:t>A pregação </a:t>
            </a:r>
            <a:r>
              <a:rPr lang="pt-BR" sz="2800" dirty="0"/>
              <a:t>do Reino dos Céus </a:t>
            </a:r>
            <a:r>
              <a:rPr lang="pt-BR" sz="2000" dirty="0" smtClean="0"/>
              <a:t>(</a:t>
            </a:r>
            <a:r>
              <a:rPr lang="pt-BR" sz="2000" dirty="0" err="1"/>
              <a:t>Mt</a:t>
            </a:r>
            <a:r>
              <a:rPr lang="pt-BR" sz="2000" dirty="0"/>
              <a:t> 8 – 10) - </a:t>
            </a:r>
            <a:r>
              <a:rPr lang="pt-BR" sz="2400" dirty="0">
                <a:solidFill>
                  <a:srgbClr val="FF0000"/>
                </a:solidFill>
              </a:rPr>
              <a:t>B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800" b="1" dirty="0" smtClean="0"/>
              <a:t>3</a:t>
            </a:r>
            <a:r>
              <a:rPr lang="pt-BR" sz="2800" dirty="0" smtClean="0"/>
              <a:t>. </a:t>
            </a:r>
            <a:r>
              <a:rPr lang="pt-BR" sz="2800" dirty="0">
                <a:solidFill>
                  <a:srgbClr val="FF0000"/>
                </a:solidFill>
              </a:rPr>
              <a:t>– </a:t>
            </a:r>
            <a:r>
              <a:rPr lang="pt-BR" sz="2800" b="1" dirty="0">
                <a:solidFill>
                  <a:srgbClr val="FF0000"/>
                </a:solidFill>
              </a:rPr>
              <a:t>O mistério </a:t>
            </a:r>
            <a:r>
              <a:rPr lang="pt-BR" sz="2800" dirty="0">
                <a:solidFill>
                  <a:srgbClr val="FF0000"/>
                </a:solidFill>
              </a:rPr>
              <a:t>do Reino dos Céus </a:t>
            </a:r>
            <a:r>
              <a:rPr lang="pt-BR" sz="2000" dirty="0" smtClean="0"/>
              <a:t>(</a:t>
            </a:r>
            <a:r>
              <a:rPr lang="pt-BR" sz="2000" dirty="0" err="1"/>
              <a:t>Mt</a:t>
            </a:r>
            <a:r>
              <a:rPr lang="pt-BR" sz="2000" dirty="0"/>
              <a:t> 11 – 13,52) - </a:t>
            </a:r>
            <a:r>
              <a:rPr lang="pt-BR" sz="2400" dirty="0">
                <a:solidFill>
                  <a:srgbClr val="FF0000"/>
                </a:solidFill>
              </a:rPr>
              <a:t>C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 smtClean="0"/>
              <a:t>4</a:t>
            </a:r>
            <a:r>
              <a:rPr lang="pt-BR" sz="2800" dirty="0" smtClean="0"/>
              <a:t>. </a:t>
            </a:r>
            <a:r>
              <a:rPr lang="pt-BR" sz="2800" dirty="0"/>
              <a:t>– </a:t>
            </a:r>
            <a:r>
              <a:rPr lang="pt-BR" sz="2800" b="1" dirty="0"/>
              <a:t>A Igreja</a:t>
            </a:r>
            <a:r>
              <a:rPr lang="pt-BR" sz="2800" dirty="0"/>
              <a:t>, primícias do Reino dos </a:t>
            </a:r>
            <a:r>
              <a:rPr lang="pt-BR" sz="3200" dirty="0"/>
              <a:t>Céus </a:t>
            </a:r>
            <a:r>
              <a:rPr lang="pt-BR" sz="3200" dirty="0" smtClean="0">
                <a:solidFill>
                  <a:srgbClr val="0070C0"/>
                </a:solidFill>
              </a:rPr>
              <a:t> </a:t>
            </a:r>
            <a:r>
              <a:rPr lang="pt-BR" sz="2000" dirty="0" smtClean="0"/>
              <a:t>(</a:t>
            </a:r>
            <a:r>
              <a:rPr lang="pt-BR" sz="2000" dirty="0" err="1"/>
              <a:t>Mt</a:t>
            </a:r>
            <a:r>
              <a:rPr lang="pt-BR" sz="2000" dirty="0"/>
              <a:t> 13,53 – 18) – </a:t>
            </a:r>
            <a:r>
              <a:rPr lang="pt-BR" sz="2400" dirty="0">
                <a:solidFill>
                  <a:srgbClr val="FF0000"/>
                </a:solidFill>
              </a:rPr>
              <a:t>B1</a:t>
            </a:r>
            <a:r>
              <a:rPr lang="pt-BR" sz="3200" dirty="0">
                <a:solidFill>
                  <a:srgbClr val="FF0000"/>
                </a:solidFill>
              </a:rPr>
              <a:t/>
            </a:r>
            <a:br>
              <a:rPr lang="pt-BR" sz="3200" dirty="0">
                <a:solidFill>
                  <a:srgbClr val="FF0000"/>
                </a:solidFill>
              </a:rPr>
            </a:br>
            <a:r>
              <a:rPr lang="pt-BR" sz="2800" b="1" dirty="0" smtClean="0"/>
              <a:t>5. </a:t>
            </a:r>
            <a:r>
              <a:rPr lang="pt-BR" sz="2800" dirty="0"/>
              <a:t>– </a:t>
            </a:r>
            <a:r>
              <a:rPr lang="pt-BR" sz="2800" b="1" dirty="0"/>
              <a:t>O advento próximo do Reino </a:t>
            </a:r>
            <a:r>
              <a:rPr lang="pt-BR" sz="2800" dirty="0"/>
              <a:t>dos Céus </a:t>
            </a:r>
            <a:r>
              <a:rPr lang="pt-BR" sz="2800" dirty="0" smtClean="0"/>
              <a:t>(</a:t>
            </a:r>
            <a:r>
              <a:rPr lang="pt-BR" sz="2000" dirty="0" err="1"/>
              <a:t>Mt</a:t>
            </a:r>
            <a:r>
              <a:rPr lang="pt-BR" sz="2000" dirty="0"/>
              <a:t> 19 – 25) – </a:t>
            </a:r>
            <a:r>
              <a:rPr lang="pt-BR" sz="2400" dirty="0" smtClean="0">
                <a:solidFill>
                  <a:srgbClr val="FF0000"/>
                </a:solidFill>
              </a:rPr>
              <a:t>A1</a:t>
            </a:r>
            <a:br>
              <a:rPr lang="pt-BR" sz="2400" dirty="0" smtClean="0">
                <a:solidFill>
                  <a:srgbClr val="FF0000"/>
                </a:solidFill>
              </a:rPr>
            </a:br>
            <a:r>
              <a:rPr lang="pt-BR" sz="2800" dirty="0">
                <a:solidFill>
                  <a:srgbClr val="0070C0"/>
                </a:solidFill>
              </a:rPr>
              <a:t>B</a:t>
            </a:r>
            <a:r>
              <a:rPr lang="pt-BR" sz="2800" dirty="0" smtClean="0">
                <a:solidFill>
                  <a:srgbClr val="0070C0"/>
                </a:solidFill>
              </a:rPr>
              <a:t> </a:t>
            </a:r>
            <a:r>
              <a:rPr lang="pt-BR" sz="2800" dirty="0">
                <a:solidFill>
                  <a:srgbClr val="0070C0"/>
                </a:solidFill>
              </a:rPr>
              <a:t>– A paixão e a ressurreição (</a:t>
            </a:r>
            <a:r>
              <a:rPr lang="pt-BR" sz="2800" dirty="0" err="1">
                <a:solidFill>
                  <a:srgbClr val="0070C0"/>
                </a:solidFill>
              </a:rPr>
              <a:t>Mt</a:t>
            </a:r>
            <a:r>
              <a:rPr lang="pt-BR" sz="2800" dirty="0">
                <a:solidFill>
                  <a:srgbClr val="0070C0"/>
                </a:solidFill>
              </a:rPr>
              <a:t> 26 – 28)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3994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pt-BR" sz="3600" dirty="0"/>
              <a:t>Cada uma das cinco partes é composta de </a:t>
            </a:r>
            <a:r>
              <a:rPr lang="pt-BR" sz="3600" b="1" dirty="0"/>
              <a:t>um bloco de narrativas e de um discurso</a:t>
            </a:r>
            <a:r>
              <a:rPr lang="pt-BR" sz="3600" dirty="0" smtClean="0"/>
              <a:t>.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 </a:t>
            </a:r>
            <a:r>
              <a:rPr lang="pt-BR" sz="3600" dirty="0"/>
              <a:t>Assim, em Mateus, Jesus, novo Moisés, faz cinco discursos: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rgbClr val="0070C0"/>
                </a:solidFill>
              </a:rPr>
              <a:t>o </a:t>
            </a:r>
            <a:r>
              <a:rPr lang="pt-BR" sz="3600" dirty="0">
                <a:solidFill>
                  <a:srgbClr val="0070C0"/>
                </a:solidFill>
              </a:rPr>
              <a:t>Discurso da Montanha, </a:t>
            </a:r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0070C0"/>
                </a:solidFill>
              </a:rPr>
              <a:t>o </a:t>
            </a:r>
            <a:r>
              <a:rPr lang="pt-BR" sz="3600" dirty="0">
                <a:solidFill>
                  <a:srgbClr val="0070C0"/>
                </a:solidFill>
              </a:rPr>
              <a:t>Discurso da Missão, </a:t>
            </a:r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0070C0"/>
                </a:solidFill>
              </a:rPr>
              <a:t>o </a:t>
            </a:r>
            <a:r>
              <a:rPr lang="pt-BR" sz="3600" dirty="0">
                <a:solidFill>
                  <a:srgbClr val="0070C0"/>
                </a:solidFill>
              </a:rPr>
              <a:t>Discurso das Parábolas, </a:t>
            </a:r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0070C0"/>
                </a:solidFill>
              </a:rPr>
              <a:t>o </a:t>
            </a:r>
            <a:r>
              <a:rPr lang="pt-BR" sz="3600" dirty="0">
                <a:solidFill>
                  <a:srgbClr val="0070C0"/>
                </a:solidFill>
              </a:rPr>
              <a:t>Discurso sobre a Igreja e </a:t>
            </a:r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0070C0"/>
                </a:solidFill>
              </a:rPr>
              <a:t>o </a:t>
            </a:r>
            <a:r>
              <a:rPr lang="pt-BR" sz="3600" dirty="0">
                <a:solidFill>
                  <a:srgbClr val="0070C0"/>
                </a:solidFill>
              </a:rPr>
              <a:t>Discurso Escatológico</a:t>
            </a:r>
          </a:p>
        </p:txBody>
      </p:sp>
    </p:spTree>
    <p:extLst>
      <p:ext uri="{BB962C8B-B14F-4D97-AF65-F5344CB8AC3E}">
        <p14:creationId xmlns:p14="http://schemas.microsoft.com/office/powerpoint/2010/main" xmlns="" val="29295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362075"/>
          </a:xfrm>
        </p:spPr>
        <p:txBody>
          <a:bodyPr/>
          <a:lstStyle/>
          <a:p>
            <a:r>
              <a:rPr lang="pt-BR" dirty="0"/>
              <a:t>DIVISÃO E CONTEÚDO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640960" cy="4608512"/>
          </a:xfrm>
        </p:spPr>
        <p:txBody>
          <a:bodyPr>
            <a:noAutofit/>
          </a:bodyPr>
          <a:lstStyle/>
          <a:p>
            <a:endParaRPr lang="pt-BR" sz="3600" b="1" dirty="0" smtClean="0">
              <a:solidFill>
                <a:schemeClr val="tx1"/>
              </a:solidFill>
            </a:endParaRPr>
          </a:p>
          <a:p>
            <a:endParaRPr lang="pt-BR" sz="3600" b="1" dirty="0">
              <a:solidFill>
                <a:schemeClr val="tx1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0070C0"/>
                </a:solidFill>
              </a:rPr>
              <a:t>Segundo </a:t>
            </a:r>
            <a:r>
              <a:rPr lang="pt-BR" sz="3600" b="1" dirty="0">
                <a:solidFill>
                  <a:srgbClr val="0070C0"/>
                </a:solidFill>
              </a:rPr>
              <a:t>o plano geográfico</a:t>
            </a:r>
            <a:r>
              <a:rPr lang="pt-BR" sz="3600" dirty="0">
                <a:solidFill>
                  <a:srgbClr val="0070C0"/>
                </a:solidFill>
              </a:rPr>
              <a:t>: </a:t>
            </a:r>
            <a:endParaRPr lang="pt-BR" sz="3600" dirty="0" smtClean="0">
              <a:solidFill>
                <a:srgbClr val="0070C0"/>
              </a:solidFill>
            </a:endParaRPr>
          </a:p>
          <a:p>
            <a:r>
              <a:rPr lang="pt-BR" sz="2800" b="1" dirty="0" smtClean="0">
                <a:solidFill>
                  <a:srgbClr val="00B050"/>
                </a:solidFill>
              </a:rPr>
              <a:t>Introdução: A Infância de Jesus 1-4,11</a:t>
            </a:r>
          </a:p>
          <a:p>
            <a:pPr marL="457200" indent="-457200">
              <a:buAutoNum type="arabicPeriod"/>
            </a:pPr>
            <a:r>
              <a:rPr lang="pt-BR" sz="3600" dirty="0">
                <a:solidFill>
                  <a:schemeClr val="tx1"/>
                </a:solidFill>
              </a:rPr>
              <a:t>O</a:t>
            </a:r>
            <a:r>
              <a:rPr lang="pt-BR" sz="3600" dirty="0" smtClean="0">
                <a:solidFill>
                  <a:schemeClr val="tx1"/>
                </a:solidFill>
              </a:rPr>
              <a:t> </a:t>
            </a:r>
            <a:r>
              <a:rPr lang="pt-BR" sz="3600" dirty="0">
                <a:solidFill>
                  <a:schemeClr val="tx1"/>
                </a:solidFill>
              </a:rPr>
              <a:t>ministério de Jesus na Galileia (4,12b-13,58</a:t>
            </a:r>
            <a:r>
              <a:rPr lang="pt-BR" sz="3600" dirty="0" smtClean="0">
                <a:solidFill>
                  <a:schemeClr val="tx1"/>
                </a:solidFill>
              </a:rPr>
              <a:t>),</a:t>
            </a:r>
          </a:p>
          <a:p>
            <a:pPr marL="457200" indent="-457200">
              <a:buAutoNum type="arabicPeriod"/>
            </a:pPr>
            <a:r>
              <a:rPr lang="pt-BR" sz="3600" dirty="0" smtClean="0">
                <a:solidFill>
                  <a:schemeClr val="tx1"/>
                </a:solidFill>
              </a:rPr>
              <a:t> </a:t>
            </a:r>
            <a:r>
              <a:rPr lang="pt-BR" sz="3600" dirty="0">
                <a:solidFill>
                  <a:schemeClr val="tx1"/>
                </a:solidFill>
              </a:rPr>
              <a:t>A</a:t>
            </a:r>
            <a:r>
              <a:rPr lang="pt-BR" sz="3600" dirty="0" smtClean="0">
                <a:solidFill>
                  <a:schemeClr val="tx1"/>
                </a:solidFill>
              </a:rPr>
              <a:t> </a:t>
            </a:r>
            <a:r>
              <a:rPr lang="pt-BR" sz="3600" dirty="0">
                <a:solidFill>
                  <a:schemeClr val="tx1"/>
                </a:solidFill>
              </a:rPr>
              <a:t>sua </a:t>
            </a:r>
            <a:r>
              <a:rPr lang="pt-BR" sz="3600" dirty="0" smtClean="0">
                <a:solidFill>
                  <a:schemeClr val="tx1"/>
                </a:solidFill>
              </a:rPr>
              <a:t>atividade </a:t>
            </a:r>
            <a:r>
              <a:rPr lang="pt-BR" sz="3600" dirty="0">
                <a:solidFill>
                  <a:schemeClr val="tx1"/>
                </a:solidFill>
              </a:rPr>
              <a:t>nas regiões limítrofes da Galileia e a caminho de Jerusalém (14,1-20,34), </a:t>
            </a:r>
            <a:endParaRPr lang="pt-BR" sz="36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pt-BR" sz="3600" dirty="0" smtClean="0">
                <a:solidFill>
                  <a:schemeClr val="tx1"/>
                </a:solidFill>
              </a:rPr>
              <a:t>Ensinamentos</a:t>
            </a:r>
            <a:r>
              <a:rPr lang="pt-BR" sz="3600" dirty="0">
                <a:solidFill>
                  <a:schemeClr val="tx1"/>
                </a:solidFill>
              </a:rPr>
              <a:t>, Paixão, Morte e Ressurreição em Jerusalém (21,1-28,20).</a:t>
            </a:r>
          </a:p>
        </p:txBody>
      </p:sp>
    </p:spTree>
    <p:extLst>
      <p:ext uri="{BB962C8B-B14F-4D97-AF65-F5344CB8AC3E}">
        <p14:creationId xmlns:p14="http://schemas.microsoft.com/office/powerpoint/2010/main" xmlns="" val="35415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Segundo o objetivo de referir o drama da existência de Jesus</a:t>
            </a:r>
            <a:r>
              <a:rPr lang="pt-BR" dirty="0" smtClean="0">
                <a:solidFill>
                  <a:srgbClr val="0070C0"/>
                </a:solidFill>
              </a:rPr>
              <a:t>: 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600" dirty="0" smtClean="0"/>
              <a:t>Mateus </a:t>
            </a:r>
            <a:r>
              <a:rPr lang="pt-BR" sz="3600" dirty="0"/>
              <a:t>apresenta o Messias em quem </a:t>
            </a:r>
            <a:r>
              <a:rPr lang="pt-BR" sz="3600" b="1" dirty="0"/>
              <a:t>o povo judeu recusa acreditar</a:t>
            </a:r>
            <a:r>
              <a:rPr lang="pt-BR" sz="3600" dirty="0"/>
              <a:t> (3,1-13,58) e que, percorrendo o caminho da cruz, chega à glória da Ressurreição (14-28).</a:t>
            </a:r>
          </a:p>
        </p:txBody>
      </p:sp>
    </p:spTree>
    <p:extLst>
      <p:ext uri="{BB962C8B-B14F-4D97-AF65-F5344CB8AC3E}">
        <p14:creationId xmlns:p14="http://schemas.microsoft.com/office/powerpoint/2010/main" xmlns="" val="16817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9412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O Evangelho da infância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segundo </a:t>
            </a:r>
            <a:r>
              <a:rPr lang="pt-BR" sz="3600" dirty="0"/>
              <a:t>Mateus </a:t>
            </a:r>
            <a:r>
              <a:rPr lang="pt-BR" sz="2700" dirty="0"/>
              <a:t>(</a:t>
            </a:r>
            <a:r>
              <a:rPr lang="pt-BR" sz="2700" dirty="0" err="1"/>
              <a:t>Mt</a:t>
            </a:r>
            <a:r>
              <a:rPr lang="pt-BR" sz="2700" dirty="0"/>
              <a:t> 1 – 2)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57800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Trata-se de um </a:t>
            </a:r>
            <a:r>
              <a:rPr lang="pt-BR" sz="2400" dirty="0" err="1">
                <a:solidFill>
                  <a:srgbClr val="0070C0"/>
                </a:solidFill>
              </a:rPr>
              <a:t>midraxe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/>
              <a:t>(um modo de contar uma história próprio dos judeus) no qual Jesus é apresentado como o novo Moisés. Para isso Mateus usa as histórias que os rabinos contavam sobre o pequeno Moisés: faraó soube que nasceria um menino judeu que iria libertar o povo e manda matar todas as crianças judias; os pais de Moisés eram santos e piedosos e um anjo anunciou-lhes que seu filho iria libertar Israel, etc</a:t>
            </a:r>
            <a:r>
              <a:rPr lang="pt-BR" sz="2400" dirty="0" smtClean="0"/>
              <a:t>.</a:t>
            </a:r>
          </a:p>
          <a:p>
            <a:r>
              <a:rPr lang="pt-BR" sz="2400" dirty="0"/>
              <a:t>Jesus que é aquele que refaz o caminho de Israel, chamado do Egito (</a:t>
            </a:r>
            <a:r>
              <a:rPr lang="pt-BR" sz="2400" dirty="0" err="1"/>
              <a:t>Mt</a:t>
            </a:r>
            <a:r>
              <a:rPr lang="pt-BR" sz="2400" dirty="0"/>
              <a:t> 1 – 2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Ele </a:t>
            </a:r>
            <a:r>
              <a:rPr lang="pt-BR" sz="2400" dirty="0"/>
              <a:t>é mais que Moisés: é o Filho de Deus, o Emanuel, Filho de Davi! Por isso Mateus narra a origem humana de Jesus: se por um lado ele vem de Abraão e de Davi, por outro, ele vem diretamente de Deus (daí Mateus contar a concepção virginal). Ele é o Emanuel, o próprio Deus no meio do seu povo!</a:t>
            </a:r>
          </a:p>
        </p:txBody>
      </p:sp>
    </p:spTree>
    <p:extLst>
      <p:ext uri="{BB962C8B-B14F-4D97-AF65-F5344CB8AC3E}">
        <p14:creationId xmlns:p14="http://schemas.microsoft.com/office/powerpoint/2010/main" xmlns="" val="3627821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008112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00B050"/>
                </a:solidFill>
              </a:rPr>
              <a:t>Estudo da parte III: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>
                <a:solidFill>
                  <a:srgbClr val="FF0000"/>
                </a:solidFill>
              </a:rPr>
              <a:t>O </a:t>
            </a:r>
            <a:r>
              <a:rPr lang="pt-BR" sz="3200" b="1" dirty="0">
                <a:solidFill>
                  <a:srgbClr val="FF0000"/>
                </a:solidFill>
              </a:rPr>
              <a:t>mistério do Reino dos Céus </a:t>
            </a:r>
            <a:r>
              <a:rPr lang="pt-BR" sz="2400" b="1" dirty="0">
                <a:solidFill>
                  <a:srgbClr val="FF0000"/>
                </a:solidFill>
              </a:rPr>
              <a:t>(</a:t>
            </a:r>
            <a:r>
              <a:rPr lang="pt-BR" sz="2400" b="1" dirty="0" err="1">
                <a:solidFill>
                  <a:srgbClr val="FF0000"/>
                </a:solidFill>
              </a:rPr>
              <a:t>Mt</a:t>
            </a:r>
            <a:r>
              <a:rPr lang="pt-BR" sz="2400" b="1" dirty="0">
                <a:solidFill>
                  <a:srgbClr val="FF0000"/>
                </a:solidFill>
              </a:rPr>
              <a:t> 11 – 13,51)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17232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a) A parte narrativa </a:t>
            </a:r>
            <a:r>
              <a:rPr lang="pt-BR" sz="2800" b="1" dirty="0" smtClean="0">
                <a:solidFill>
                  <a:srgbClr val="0070C0"/>
                </a:solidFill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</a:rPr>
              <a:t>(</a:t>
            </a:r>
            <a:r>
              <a:rPr lang="pt-BR" sz="2400" b="1" dirty="0">
                <a:solidFill>
                  <a:srgbClr val="0070C0"/>
                </a:solidFill>
              </a:rPr>
              <a:t>11,1 – 12,50</a:t>
            </a:r>
            <a:r>
              <a:rPr lang="pt-BR" sz="2400" b="1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2400" dirty="0"/>
              <a:t>“Jesus partiu para pregar e ensinar nas cidades deles</a:t>
            </a:r>
            <a:r>
              <a:rPr lang="pt-BR" sz="2000" dirty="0"/>
              <a:t>” (11,1</a:t>
            </a:r>
            <a:r>
              <a:rPr lang="pt-BR" sz="2000" dirty="0" smtClean="0"/>
              <a:t>):</a:t>
            </a:r>
          </a:p>
          <a:p>
            <a:pPr marL="0" indent="0">
              <a:buNone/>
            </a:pPr>
            <a:r>
              <a:rPr lang="pt-BR" sz="2400" dirty="0"/>
              <a:t>Ele manda dizer ao Batista que é o Messias que traz o Reino </a:t>
            </a:r>
            <a:r>
              <a:rPr lang="pt-BR" sz="2000" dirty="0"/>
              <a:t>(11,1-15)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Diante dele é preciso decidir-se e isto vai ser decisivo para o destino eterno de cada um </a:t>
            </a:r>
            <a:r>
              <a:rPr lang="pt-BR" sz="2000" dirty="0"/>
              <a:t>(11,16-24)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Somente quem for simples pode acolher o Reino que ele traz e aceitá-lo como Messias </a:t>
            </a:r>
            <a:r>
              <a:rPr lang="pt-BR" sz="2000" dirty="0"/>
              <a:t>(11,25-30)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Como Messias, ele é o Senhor do sábado </a:t>
            </a:r>
            <a:r>
              <a:rPr lang="pt-BR" sz="2000" dirty="0"/>
              <a:t>(</a:t>
            </a:r>
            <a:r>
              <a:rPr lang="pt-BR" sz="2000" dirty="0" err="1"/>
              <a:t>Mt</a:t>
            </a:r>
            <a:r>
              <a:rPr lang="pt-BR" sz="2000" dirty="0"/>
              <a:t> 12,1-14)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Mas vai implantar o Reino como o Servo sofredor predito por Isaías </a:t>
            </a:r>
            <a:r>
              <a:rPr lang="pt-BR" sz="2000" dirty="0"/>
              <a:t>(12,15-21)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Trazendo o Reino dos Céus, ele expulsa o reino de Satanás </a:t>
            </a:r>
            <a:r>
              <a:rPr lang="pt-BR" sz="2000" dirty="0"/>
              <a:t> </a:t>
            </a:r>
            <a:r>
              <a:rPr lang="pt-BR" sz="2000" dirty="0" smtClean="0"/>
              <a:t>(</a:t>
            </a:r>
            <a:r>
              <a:rPr lang="pt-BR" sz="2000" dirty="0"/>
              <a:t>12,22-37)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Por tudo isso não se pode ficar indiferente diante de Jesus: é preciso fazer parte da nova família que ele vem fundar (a Igreja) (</a:t>
            </a:r>
            <a:r>
              <a:rPr lang="pt-BR" sz="2000" dirty="0"/>
              <a:t>12,43-50)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O sinal definitivo da presença do Reino será a Ressurreição </a:t>
            </a:r>
            <a:r>
              <a:rPr lang="pt-BR" sz="2000" dirty="0"/>
              <a:t>(12,38-42).</a:t>
            </a:r>
          </a:p>
        </p:txBody>
      </p:sp>
    </p:spTree>
    <p:extLst>
      <p:ext uri="{BB962C8B-B14F-4D97-AF65-F5344CB8AC3E}">
        <p14:creationId xmlns:p14="http://schemas.microsoft.com/office/powerpoint/2010/main" xmlns="" val="1583301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1567</Words>
  <Application>Microsoft Office PowerPoint</Application>
  <PresentationFormat>Apresentação na tela (4:3)</PresentationFormat>
  <Paragraphs>95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Slide 1</vt:lpstr>
      <vt:lpstr> Para Mateus Jesus é:  - o novo Moisés: ele o divide em cinco partes para recordar os cinco livros da Lei de Moisés. Jesus, sobre o monte, como Moisés no Monte Sinai. A infância de Jesus, copiando a infância de Moisés   - o Filho de Deus, filho de Abraão, cumprimento da promessa: (Mt 1,1).  - ele é o novo Davi, o Messias (= o Ungido) verdadeiro, rei de Israel; sua genealogia (cf. Mt 1,1-17).  - é o Deus mesmo conosco: no início, no meio e no fim do Evangelho (cf. Mt 1,23, 18,20 e 28,20). </vt:lpstr>
      <vt:lpstr>Tema central: o Reino de Deus  A pregação e missão de Jesus é o anúncio e instauração do Reino dos Céus </vt:lpstr>
      <vt:lpstr>                           O esquema do Evangelho de Mateus-             5 partes –5 discursos -5 livros de Pentateuco  A - Evangelho da Infância (Mt 1 – 2) 1. – A promulgação do Reino dos Céus  ( Mt 3 – 7) - A 2. – A pregação do Reino dos Céus (Mt 8 – 10) - B 3. – O mistério do Reino dos Céus (Mt 11 – 13,52) - C 4. – A Igreja, primícias do Reino dos Céus  (Mt 13,53 – 18) – B1 5. – O advento próximo do Reino dos Céus (Mt 19 – 25) – A1 B – A paixão e a ressurreição (Mt 26 – 28) </vt:lpstr>
      <vt:lpstr>Cada uma das cinco partes é composta de um bloco de narrativas e de um discurso.   Assim, em Mateus, Jesus, novo Moisés, faz cinco discursos:  o Discurso da Montanha,  o Discurso da Missão,  o Discurso das Parábolas,  o Discurso sobre a Igreja e  o Discurso Escatológico</vt:lpstr>
      <vt:lpstr>DIVISÃO E CONTEÚDO</vt:lpstr>
      <vt:lpstr>Segundo o objetivo de referir o drama da existência de Jesus: </vt:lpstr>
      <vt:lpstr>O Evangelho da infância  segundo Mateus (Mt 1 – 2)</vt:lpstr>
      <vt:lpstr>Estudo da parte III:  O mistério do Reino dos Céus (Mt 11 – 13,51)</vt:lpstr>
      <vt:lpstr>b) O Discurso das Parábolas (13,1–52)</vt:lpstr>
      <vt:lpstr>As 7 parábolas</vt:lpstr>
      <vt:lpstr>parte I: A promulgação do Reino dos Céus                                                                                (Mt 3 – 7) = O decreto do Reino do Céus: quais são suas leis, seus valores, suas características</vt:lpstr>
      <vt:lpstr>b) O Discurso da Montanha (5,1 – 7,29</vt:lpstr>
      <vt:lpstr>Slide 14</vt:lpstr>
      <vt:lpstr>Estudo da Parte V:  O advento próximo do Reino dos Céus                                                           (Mt 19 - 25)</vt:lpstr>
      <vt:lpstr>a) Parte narrativa (19,1 – 23,39)</vt:lpstr>
      <vt:lpstr>b) O Discurso Escatológico (24,1 – 25,46)</vt:lpstr>
      <vt:lpstr>Slide 18</vt:lpstr>
      <vt:lpstr>Slide 19</vt:lpstr>
      <vt:lpstr>Estudo da parte II:  A pregação do Reino dos céus (Mt 8 – 10)</vt:lpstr>
      <vt:lpstr>Slide 21</vt:lpstr>
      <vt:lpstr>b) O Discurso sobe a Missão (10,1-42)</vt:lpstr>
      <vt:lpstr> Estudo da parte IV:  A Igreja, primícias dos Reino dos céus (Mt 13,53 – 18)</vt:lpstr>
      <vt:lpstr>a) Parte narrativa Aqui Mateus reúne um material muito diverso, mas sempre em relação com a Igreja:</vt:lpstr>
      <vt:lpstr>b) O Discurso sobre a Igreja</vt:lpstr>
      <vt:lpstr>paixão, morte e ressurreição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SAMUELA</cp:lastModifiedBy>
  <cp:revision>43</cp:revision>
  <dcterms:created xsi:type="dcterms:W3CDTF">2014-08-26T11:36:33Z</dcterms:created>
  <dcterms:modified xsi:type="dcterms:W3CDTF">2017-02-16T00:55:38Z</dcterms:modified>
</cp:coreProperties>
</file>